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2" r:id="rId3"/>
    <p:sldId id="413" r:id="rId4"/>
    <p:sldId id="398" r:id="rId5"/>
    <p:sldId id="414" r:id="rId6"/>
    <p:sldId id="397" r:id="rId7"/>
    <p:sldId id="401" r:id="rId8"/>
    <p:sldId id="280" r:id="rId9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E6FF"/>
    <a:srgbClr val="D6EBFE"/>
    <a:srgbClr val="E2F1FE"/>
    <a:srgbClr val="CEE7FE"/>
    <a:srgbClr val="D5F5FF"/>
    <a:srgbClr val="EFFFFF"/>
    <a:srgbClr val="CCECFF"/>
    <a:srgbClr val="E1FEFF"/>
    <a:srgbClr val="F5FEDA"/>
    <a:srgbClr val="EC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 autoAdjust="0"/>
    <p:restoredTop sz="99421" autoAdjust="0"/>
  </p:normalViewPr>
  <p:slideViewPr>
    <p:cSldViewPr>
      <p:cViewPr varScale="1">
        <p:scale>
          <a:sx n="77" d="100"/>
          <a:sy n="77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1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BF000F63-A1FD-4CEB-9BD6-801D2642E9FF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2912A716-A9FC-4366-AC01-DB5DA3E0B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80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0991D3B9-3D8E-45D8-99AB-44C407C3551A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722EC62-27D9-423E-8EAE-88850E670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1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EC62-27D9-423E-8EAE-88850E67073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77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87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91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0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36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80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B927-AD7C-4BCC-B0F8-6FD7B9306B4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3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EC62-27D9-423E-8EAE-88850E67073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76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zul chapado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82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zul grad com marca">
    <p:bg>
      <p:bgPr>
        <a:gradFill flip="none" rotWithShape="1">
          <a:gsLst>
            <a:gs pos="0">
              <a:srgbClr val="0083B1"/>
            </a:gs>
            <a:gs pos="100000">
              <a:srgbClr val="00558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624980" y="125943"/>
            <a:ext cx="391762" cy="5217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67302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80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118FE-70A8-45ED-B5FB-5D474BC3529D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B0709-A4D5-454D-9555-C96032139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26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EDCE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7808610" y="6420326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Ministério de</a:t>
            </a:r>
          </a:p>
          <a:p>
            <a:pPr algn="r">
              <a:lnSpc>
                <a:spcPts val="900"/>
              </a:lnSpc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Minas e Energia</a:t>
            </a:r>
          </a:p>
        </p:txBody>
      </p:sp>
      <p:pic>
        <p:nvPicPr>
          <p:cNvPr id="4" name="Picture 2"/>
          <p:cNvPicPr>
            <a:picLocks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31722" y="6764568"/>
            <a:ext cx="8640000" cy="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5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8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346710">
        <a:defRPr sz="4700">
          <a:latin typeface="+mn-lt"/>
          <a:ea typeface="+mn-ea"/>
          <a:cs typeface="+mn-cs"/>
          <a:sym typeface="Helvetica Light"/>
        </a:defRPr>
      </a:lvl1pPr>
      <a:lvl2pPr indent="96012" algn="ctr" defTabSz="346710">
        <a:defRPr sz="4700">
          <a:latin typeface="+mn-lt"/>
          <a:ea typeface="+mn-ea"/>
          <a:cs typeface="+mn-cs"/>
          <a:sym typeface="Helvetica Light"/>
        </a:defRPr>
      </a:lvl2pPr>
      <a:lvl3pPr indent="192024" algn="ctr" defTabSz="346710">
        <a:defRPr sz="4700">
          <a:latin typeface="+mn-lt"/>
          <a:ea typeface="+mn-ea"/>
          <a:cs typeface="+mn-cs"/>
          <a:sym typeface="Helvetica Light"/>
        </a:defRPr>
      </a:lvl3pPr>
      <a:lvl4pPr indent="288036" algn="ctr" defTabSz="346710">
        <a:defRPr sz="4700">
          <a:latin typeface="+mn-lt"/>
          <a:ea typeface="+mn-ea"/>
          <a:cs typeface="+mn-cs"/>
          <a:sym typeface="Helvetica Light"/>
        </a:defRPr>
      </a:lvl4pPr>
      <a:lvl5pPr indent="384048" algn="ctr" defTabSz="346710">
        <a:defRPr sz="4700">
          <a:latin typeface="+mn-lt"/>
          <a:ea typeface="+mn-ea"/>
          <a:cs typeface="+mn-cs"/>
          <a:sym typeface="Helvetica Light"/>
        </a:defRPr>
      </a:lvl5pPr>
      <a:lvl6pPr indent="480060" algn="ctr" defTabSz="346710">
        <a:defRPr sz="4700">
          <a:latin typeface="+mn-lt"/>
          <a:ea typeface="+mn-ea"/>
          <a:cs typeface="+mn-cs"/>
          <a:sym typeface="Helvetica Light"/>
        </a:defRPr>
      </a:lvl6pPr>
      <a:lvl7pPr indent="576072" algn="ctr" defTabSz="346710">
        <a:defRPr sz="4700">
          <a:latin typeface="+mn-lt"/>
          <a:ea typeface="+mn-ea"/>
          <a:cs typeface="+mn-cs"/>
          <a:sym typeface="Helvetica Light"/>
        </a:defRPr>
      </a:lvl7pPr>
      <a:lvl8pPr indent="672084" algn="ctr" defTabSz="346710">
        <a:defRPr sz="4700">
          <a:latin typeface="+mn-lt"/>
          <a:ea typeface="+mn-ea"/>
          <a:cs typeface="+mn-cs"/>
          <a:sym typeface="Helvetica Light"/>
        </a:defRPr>
      </a:lvl8pPr>
      <a:lvl9pPr indent="768096" algn="ctr" defTabSz="346710">
        <a:defRPr sz="4700">
          <a:latin typeface="+mn-lt"/>
          <a:ea typeface="+mn-ea"/>
          <a:cs typeface="+mn-cs"/>
          <a:sym typeface="Helvetica Light"/>
        </a:defRPr>
      </a:lvl9pPr>
    </p:titleStyle>
    <p:bodyStyle>
      <a:lvl1pPr algn="ctr" defTabSz="346710">
        <a:defRPr sz="1800">
          <a:latin typeface="+mn-lt"/>
          <a:ea typeface="+mn-ea"/>
          <a:cs typeface="+mn-cs"/>
          <a:sym typeface="Helvetica Light"/>
        </a:defRPr>
      </a:lvl1pPr>
      <a:lvl2pPr indent="96012" algn="ctr" defTabSz="346710">
        <a:defRPr sz="1800">
          <a:latin typeface="+mn-lt"/>
          <a:ea typeface="+mn-ea"/>
          <a:cs typeface="+mn-cs"/>
          <a:sym typeface="Helvetica Light"/>
        </a:defRPr>
      </a:lvl2pPr>
      <a:lvl3pPr indent="192024" algn="ctr" defTabSz="346710">
        <a:defRPr sz="1800">
          <a:latin typeface="+mn-lt"/>
          <a:ea typeface="+mn-ea"/>
          <a:cs typeface="+mn-cs"/>
          <a:sym typeface="Helvetica Light"/>
        </a:defRPr>
      </a:lvl3pPr>
      <a:lvl4pPr indent="288036" algn="ctr" defTabSz="346710">
        <a:defRPr sz="1800">
          <a:latin typeface="+mn-lt"/>
          <a:ea typeface="+mn-ea"/>
          <a:cs typeface="+mn-cs"/>
          <a:sym typeface="Helvetica Light"/>
        </a:defRPr>
      </a:lvl4pPr>
      <a:lvl5pPr indent="384048" algn="ctr" defTabSz="346710">
        <a:defRPr sz="1800">
          <a:latin typeface="+mn-lt"/>
          <a:ea typeface="+mn-ea"/>
          <a:cs typeface="+mn-cs"/>
          <a:sym typeface="Helvetica Light"/>
        </a:defRPr>
      </a:lvl5pPr>
      <a:lvl6pPr indent="480060" algn="ctr" defTabSz="346710">
        <a:defRPr sz="1800">
          <a:latin typeface="+mn-lt"/>
          <a:ea typeface="+mn-ea"/>
          <a:cs typeface="+mn-cs"/>
          <a:sym typeface="Helvetica Light"/>
        </a:defRPr>
      </a:lvl6pPr>
      <a:lvl7pPr indent="576072" algn="ctr" defTabSz="346710">
        <a:defRPr sz="1800">
          <a:latin typeface="+mn-lt"/>
          <a:ea typeface="+mn-ea"/>
          <a:cs typeface="+mn-cs"/>
          <a:sym typeface="Helvetica Light"/>
        </a:defRPr>
      </a:lvl7pPr>
      <a:lvl8pPr indent="672084" algn="ctr" defTabSz="346710">
        <a:defRPr sz="1800">
          <a:latin typeface="+mn-lt"/>
          <a:ea typeface="+mn-ea"/>
          <a:cs typeface="+mn-cs"/>
          <a:sym typeface="Helvetica Light"/>
        </a:defRPr>
      </a:lvl8pPr>
      <a:lvl9pPr indent="768096" algn="ctr" defTabSz="346710">
        <a:defRPr sz="1800">
          <a:latin typeface="+mn-lt"/>
          <a:ea typeface="+mn-ea"/>
          <a:cs typeface="+mn-cs"/>
          <a:sym typeface="Helvetica Light"/>
        </a:defRPr>
      </a:lvl9pPr>
    </p:bodyStyle>
    <p:otherStyle>
      <a:lvl1pPr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96012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92024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88036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84048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80060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76072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72084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768096" algn="ctr" defTabSz="346710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EDCE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13738" y="5589240"/>
            <a:ext cx="4968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Ministério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Minas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Energia</a:t>
            </a:r>
          </a:p>
        </p:txBody>
      </p:sp>
      <p:sp>
        <p:nvSpPr>
          <p:cNvPr id="13" name="Shape 36"/>
          <p:cNvSpPr/>
          <p:nvPr/>
        </p:nvSpPr>
        <p:spPr>
          <a:xfrm>
            <a:off x="3059832" y="6166078"/>
            <a:ext cx="3088399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buSzPct val="100000"/>
              <a:defRPr sz="1800"/>
            </a:pPr>
            <a:r>
              <a:rPr lang="en-US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Brasília / DF</a:t>
            </a:r>
            <a:r>
              <a:rPr lang="pt-BR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– março de 2018</a:t>
            </a:r>
            <a:endParaRPr lang="pt-BR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50957" y="4750305"/>
            <a:ext cx="327435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Domingos </a:t>
            </a:r>
            <a:r>
              <a:rPr kumimoji="0" lang="pt-BR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Romeio</a:t>
            </a:r>
            <a:r>
              <a:rPr kumimoji="0" lang="pt-BR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Andreatta</a:t>
            </a:r>
            <a:endParaRPr kumimoji="0" lang="pt-BR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80144" y="5129896"/>
            <a:ext cx="589744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Diretor do Departamento de Monitoramento</a:t>
            </a:r>
            <a:r>
              <a:rPr kumimoji="0" lang="pt-BR" sz="1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do</a:t>
            </a:r>
            <a:r>
              <a:rPr kumimoji="0" lang="pt-BR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Sistema Elétrico</a:t>
            </a:r>
            <a:endParaRPr kumimoji="0" lang="pt-BR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1880" y="655528"/>
            <a:ext cx="51845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/>
              <a:t>SEMINÁRIO</a:t>
            </a:r>
          </a:p>
          <a:p>
            <a:pPr algn="ctr"/>
            <a:r>
              <a:rPr lang="pt-BR" b="1" i="1" dirty="0" smtClean="0"/>
              <a:t>Implantação e Integração de Novos Empreendimentos de Transmissão e Geração de Energia ao Sistema Elétrico Brasileiro</a:t>
            </a:r>
            <a:endParaRPr lang="pt-BR" b="1" i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54499" t="44301" r="25609" b="9805"/>
          <a:stretch/>
        </p:blipFill>
        <p:spPr>
          <a:xfrm>
            <a:off x="65015" y="44624"/>
            <a:ext cx="3139391" cy="4074358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3050433" y="2492896"/>
            <a:ext cx="5842047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ctr">
              <a:spcBef>
                <a:spcPts val="18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pt-BR" sz="2800" b="1" dirty="0" smtClean="0">
                <a:solidFill>
                  <a:srgbClr val="0033CC"/>
                </a:solidFill>
              </a:rPr>
              <a:t>Visão geral do monitoramento de empreendimentos de transmissão de energia elétrica</a:t>
            </a:r>
            <a:endParaRPr lang="pt-BR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46"/>
          <p:cNvSpPr txBox="1"/>
          <p:nvPr/>
        </p:nvSpPr>
        <p:spPr>
          <a:xfrm>
            <a:off x="218729" y="1640027"/>
            <a:ext cx="2956241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Planejamento e Monitoramento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876256" y="3747229"/>
            <a:ext cx="2088232" cy="595035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ANP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732240" y="3353338"/>
            <a:ext cx="2088232" cy="595035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156176" y="1068234"/>
            <a:ext cx="2304256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CNPE 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Conselho Nacional de Política </a:t>
            </a: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Energética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95536" y="3451840"/>
            <a:ext cx="2376264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EPE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Empresa de Pesquisa Energética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0254" y="2094915"/>
            <a:ext cx="2681546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CMSE 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Comitê de Monitoramento do Setor Elétrico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79512" y="1044992"/>
            <a:ext cx="3067466" cy="595035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MME 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Ministério de Minas e Energia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2555776" y="1193184"/>
            <a:ext cx="4032448" cy="3964008"/>
          </a:xfrm>
          <a:prstGeom prst="ellipse">
            <a:avLst/>
          </a:prstGeom>
          <a:solidFill>
            <a:srgbClr val="F5FE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3608" y="292586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Mapeamento das Instituições do Setor Elétrico</a:t>
            </a:r>
            <a:endParaRPr lang="pt-BR" sz="2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2</a:t>
            </a:fld>
            <a:endParaRPr lang="pt-BR" dirty="0"/>
          </a:p>
        </p:txBody>
      </p:sp>
      <p:grpSp>
        <p:nvGrpSpPr>
          <p:cNvPr id="8" name="Agrupar 7"/>
          <p:cNvGrpSpPr/>
          <p:nvPr/>
        </p:nvGrpSpPr>
        <p:grpSpPr>
          <a:xfrm>
            <a:off x="2843808" y="1121176"/>
            <a:ext cx="3389117" cy="3672408"/>
            <a:chOff x="2843808" y="980728"/>
            <a:chExt cx="3389117" cy="3672408"/>
          </a:xfrm>
        </p:grpSpPr>
        <p:sp>
          <p:nvSpPr>
            <p:cNvPr id="2" name="Arco 1"/>
            <p:cNvSpPr/>
            <p:nvPr/>
          </p:nvSpPr>
          <p:spPr>
            <a:xfrm>
              <a:off x="2843808" y="1412776"/>
              <a:ext cx="3371866" cy="3096344"/>
            </a:xfrm>
            <a:prstGeom prst="arc">
              <a:avLst>
                <a:gd name="adj1" fmla="val 11007741"/>
                <a:gd name="adj2" fmla="val 0"/>
              </a:avLst>
            </a:prstGeom>
            <a:gradFill flip="none" rotWithShape="1">
              <a:gsLst>
                <a:gs pos="1800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59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Arco 5"/>
            <p:cNvSpPr/>
            <p:nvPr/>
          </p:nvSpPr>
          <p:spPr>
            <a:xfrm rot="10800000">
              <a:off x="2851922" y="980728"/>
              <a:ext cx="3363752" cy="3672408"/>
            </a:xfrm>
            <a:prstGeom prst="arc">
              <a:avLst>
                <a:gd name="adj1" fmla="val 1100774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" name="Arco 3"/>
            <p:cNvSpPr/>
            <p:nvPr/>
          </p:nvSpPr>
          <p:spPr>
            <a:xfrm rot="10800000">
              <a:off x="2861058" y="2311093"/>
              <a:ext cx="3371867" cy="985558"/>
            </a:xfrm>
            <a:prstGeom prst="arc">
              <a:avLst>
                <a:gd name="adj1" fmla="val 11040083"/>
                <a:gd name="adj2" fmla="val 0"/>
              </a:avLst>
            </a:prstGeom>
            <a:gradFill>
              <a:gsLst>
                <a:gs pos="18000">
                  <a:schemeClr val="accent1">
                    <a:lumMod val="67000"/>
                  </a:schemeClr>
                </a:gs>
                <a:gs pos="36000">
                  <a:schemeClr val="accent1">
                    <a:lumMod val="97000"/>
                    <a:lumOff val="3000"/>
                  </a:schemeClr>
                </a:gs>
                <a:gs pos="59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186927" y="1894997"/>
            <a:ext cx="719235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CNPE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85718" y="2488406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CMSE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93830" y="2487632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MME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01942" y="2487632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EPE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546122" y="2206587"/>
            <a:ext cx="423" cy="2798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de Seta Reta 15"/>
          <p:cNvCxnSpPr>
            <a:stCxn id="10" idx="1"/>
          </p:cNvCxnSpPr>
          <p:nvPr/>
        </p:nvCxnSpPr>
        <p:spPr>
          <a:xfrm flipH="1">
            <a:off x="3905800" y="2646650"/>
            <a:ext cx="288030" cy="93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de Seta Reta 17"/>
          <p:cNvCxnSpPr>
            <a:stCxn id="10" idx="3"/>
            <a:endCxn id="11" idx="1"/>
          </p:cNvCxnSpPr>
          <p:nvPr/>
        </p:nvCxnSpPr>
        <p:spPr>
          <a:xfrm>
            <a:off x="4913911" y="2646650"/>
            <a:ext cx="288031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/>
          <p:cNvSpPr txBox="1"/>
          <p:nvPr/>
        </p:nvSpPr>
        <p:spPr>
          <a:xfrm>
            <a:off x="4183083" y="3543012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ANEEL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63002" y="3975060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ONS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03163" y="3975060"/>
            <a:ext cx="720081" cy="31803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CCEE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4903163" y="3717032"/>
            <a:ext cx="36004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to 26"/>
          <p:cNvCxnSpPr/>
          <p:nvPr/>
        </p:nvCxnSpPr>
        <p:spPr>
          <a:xfrm>
            <a:off x="3823043" y="3717032"/>
            <a:ext cx="36004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ctor de Seta Reta 27"/>
          <p:cNvCxnSpPr/>
          <p:nvPr/>
        </p:nvCxnSpPr>
        <p:spPr>
          <a:xfrm>
            <a:off x="3823043" y="3717032"/>
            <a:ext cx="0" cy="2580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de Seta Reta 30"/>
          <p:cNvCxnSpPr/>
          <p:nvPr/>
        </p:nvCxnSpPr>
        <p:spPr>
          <a:xfrm>
            <a:off x="5263203" y="3717032"/>
            <a:ext cx="0" cy="2580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CaixaDeTexto 35"/>
          <p:cNvSpPr txBox="1"/>
          <p:nvPr/>
        </p:nvSpPr>
        <p:spPr>
          <a:xfrm>
            <a:off x="90254" y="2936171"/>
            <a:ext cx="2092144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Segurança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Energética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95536" y="4181212"/>
            <a:ext cx="2376264" cy="595035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Suporte ao Planejamento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Energético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15616" y="4941168"/>
            <a:ext cx="2376264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ONS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Operador Nacional do Sistema Elétrico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115616" y="5782424"/>
            <a:ext cx="2376264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Operação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588224" y="1913359"/>
            <a:ext cx="1876120" cy="595035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Política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Energética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Matriz Energétic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588224" y="2780928"/>
            <a:ext cx="2088232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ANEEL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Agência Nacional de Energia Elétrica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660232" y="4365104"/>
            <a:ext cx="2376264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Regulação e Fiscalização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012160" y="4964008"/>
            <a:ext cx="2520280" cy="841256"/>
          </a:xfrm>
          <a:prstGeom prst="rect">
            <a:avLst/>
          </a:prstGeom>
          <a:solidFill>
            <a:srgbClr val="D6EBFE"/>
          </a:solidFill>
          <a:ln w="190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CCEE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Câmara de Comercialização de Energia Elétrica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740624" y="5805264"/>
            <a:ext cx="1791816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Comercialização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108140" y="1207979"/>
            <a:ext cx="927720" cy="348813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Agentes</a:t>
            </a:r>
            <a:endParaRPr kumimoji="0" lang="pt-BR" sz="1600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131840" y="4273545"/>
            <a:ext cx="288032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G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635896" y="4581128"/>
            <a:ext cx="288032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139952" y="4777601"/>
            <a:ext cx="288032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716016" y="4777601"/>
            <a:ext cx="288032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220072" y="4581128"/>
            <a:ext cx="432048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CL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652120" y="4273545"/>
            <a:ext cx="750700" cy="379591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IM/EX</a:t>
            </a:r>
            <a:endParaRPr kumimoji="0" lang="pt-BR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49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0923" y="188640"/>
            <a:ext cx="8187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87438"/>
            <a:r>
              <a:rPr lang="pt-BR" altLang="pt-BR" sz="2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Comitê de Monitoramento do Sistema Elétrico - CMSE</a:t>
            </a:r>
            <a:endParaRPr lang="en-US" altLang="pt-BR" sz="24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3</a:t>
            </a:fld>
            <a:endParaRPr lang="pt-BR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-325732" y="780285"/>
            <a:ext cx="4680520" cy="2880320"/>
            <a:chOff x="1163356" y="507240"/>
            <a:chExt cx="7225068" cy="443392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4" name="Retângulo 13"/>
            <p:cNvSpPr/>
            <p:nvPr/>
          </p:nvSpPr>
          <p:spPr>
            <a:xfrm>
              <a:off x="1163356" y="507240"/>
              <a:ext cx="7225068" cy="4433928"/>
            </a:xfrm>
            <a:prstGeom prst="rect">
              <a:avLst/>
            </a:prstGeom>
            <a:noFill/>
          </p:spPr>
        </p:sp>
        <p:sp>
          <p:nvSpPr>
            <p:cNvPr id="15" name="Semicírculo 14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13800000"/>
                <a:gd name="adj2" fmla="val 162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emicírculo 16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11400000"/>
                <a:gd name="adj2" fmla="val 138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emicírculo 18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9000000"/>
                <a:gd name="adj2" fmla="val 114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emicírculo 22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6600000"/>
                <a:gd name="adj2" fmla="val 90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emicírculo 23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4200000"/>
                <a:gd name="adj2" fmla="val 66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emicírculo 25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1800000"/>
                <a:gd name="adj2" fmla="val 42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emicírculo 29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21000000"/>
                <a:gd name="adj2" fmla="val 18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emicírculo 34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18600000"/>
                <a:gd name="adj2" fmla="val 210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Semicírculo 56"/>
            <p:cNvSpPr/>
            <p:nvPr/>
          </p:nvSpPr>
          <p:spPr>
            <a:xfrm>
              <a:off x="2877180" y="881874"/>
              <a:ext cx="3797418" cy="3797418"/>
            </a:xfrm>
            <a:prstGeom prst="blockArc">
              <a:avLst>
                <a:gd name="adj1" fmla="val 16200000"/>
                <a:gd name="adj2" fmla="val 18600000"/>
                <a:gd name="adj3" fmla="val 3053"/>
              </a:avLst>
            </a:prstGeom>
            <a:sp3d z="-227350"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Forma Livre 57"/>
            <p:cNvSpPr/>
            <p:nvPr/>
          </p:nvSpPr>
          <p:spPr>
            <a:xfrm>
              <a:off x="4171418" y="2176111"/>
              <a:ext cx="1150084" cy="1150084"/>
            </a:xfrm>
            <a:custGeom>
              <a:avLst/>
              <a:gdLst>
                <a:gd name="connsiteX0" fmla="*/ 0 w 1150084"/>
                <a:gd name="connsiteY0" fmla="*/ 575042 h 1150084"/>
                <a:gd name="connsiteX1" fmla="*/ 575042 w 1150084"/>
                <a:gd name="connsiteY1" fmla="*/ 0 h 1150084"/>
                <a:gd name="connsiteX2" fmla="*/ 1150084 w 1150084"/>
                <a:gd name="connsiteY2" fmla="*/ 575042 h 1150084"/>
                <a:gd name="connsiteX3" fmla="*/ 575042 w 1150084"/>
                <a:gd name="connsiteY3" fmla="*/ 1150084 h 1150084"/>
                <a:gd name="connsiteX4" fmla="*/ 0 w 1150084"/>
                <a:gd name="connsiteY4" fmla="*/ 575042 h 115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084" h="1150084">
                  <a:moveTo>
                    <a:pt x="0" y="575042"/>
                  </a:moveTo>
                  <a:cubicBezTo>
                    <a:pt x="0" y="257455"/>
                    <a:pt x="257455" y="0"/>
                    <a:pt x="575042" y="0"/>
                  </a:cubicBezTo>
                  <a:cubicBezTo>
                    <a:pt x="892629" y="0"/>
                    <a:pt x="1150084" y="257455"/>
                    <a:pt x="1150084" y="575042"/>
                  </a:cubicBezTo>
                  <a:cubicBezTo>
                    <a:pt x="1150084" y="892629"/>
                    <a:pt x="892629" y="1150084"/>
                    <a:pt x="575042" y="1150084"/>
                  </a:cubicBezTo>
                  <a:cubicBezTo>
                    <a:pt x="257455" y="1150084"/>
                    <a:pt x="0" y="892629"/>
                    <a:pt x="0" y="575042"/>
                  </a:cubicBez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96366" rIns="72000" bIns="196366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MME</a:t>
              </a:r>
              <a:endParaRPr lang="pt-BR" b="1" kern="1200" dirty="0"/>
            </a:p>
          </p:txBody>
        </p:sp>
        <p:sp>
          <p:nvSpPr>
            <p:cNvPr id="59" name="Forma Livre 58"/>
            <p:cNvSpPr/>
            <p:nvPr/>
          </p:nvSpPr>
          <p:spPr>
            <a:xfrm>
              <a:off x="4373360" y="508326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135678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SE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5575197" y="945759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  <a:effectLst/>
                </a:rPr>
                <a:t>SEE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6214682" y="2053379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rgbClr val="FFFF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EPE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Forma Livre 61"/>
            <p:cNvSpPr/>
            <p:nvPr/>
          </p:nvSpPr>
          <p:spPr>
            <a:xfrm>
              <a:off x="5992591" y="3312917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rgbClr val="FFFF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900" kern="1200" dirty="0" smtClean="0">
                  <a:solidFill>
                    <a:schemeClr val="tx1"/>
                  </a:solidFill>
                </a:rPr>
                <a:t>ANEEL</a:t>
              </a:r>
              <a:endParaRPr lang="pt-BR" sz="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Forma Livre 62"/>
            <p:cNvSpPr/>
            <p:nvPr/>
          </p:nvSpPr>
          <p:spPr>
            <a:xfrm>
              <a:off x="5012844" y="4135022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rgbClr val="FFFF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ONS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Forma Livre 63"/>
            <p:cNvSpPr/>
            <p:nvPr/>
          </p:nvSpPr>
          <p:spPr>
            <a:xfrm>
              <a:off x="3733876" y="4135022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rgbClr val="FFFF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ANP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Forma Livre 64"/>
            <p:cNvSpPr/>
            <p:nvPr/>
          </p:nvSpPr>
          <p:spPr>
            <a:xfrm>
              <a:off x="2754129" y="3312917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rgbClr val="FFFF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CCEE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Forma Livre 65"/>
            <p:cNvSpPr/>
            <p:nvPr/>
          </p:nvSpPr>
          <p:spPr>
            <a:xfrm>
              <a:off x="2532038" y="2053379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>
                  <a:solidFill>
                    <a:schemeClr val="tx1"/>
                  </a:solidFill>
                </a:rPr>
                <a:t>SPG</a:t>
              </a:r>
              <a:endParaRPr lang="pt-B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3171523" y="945759"/>
              <a:ext cx="805058" cy="805058"/>
            </a:xfrm>
            <a:custGeom>
              <a:avLst/>
              <a:gdLst>
                <a:gd name="connsiteX0" fmla="*/ 0 w 805058"/>
                <a:gd name="connsiteY0" fmla="*/ 402529 h 805058"/>
                <a:gd name="connsiteX1" fmla="*/ 402529 w 805058"/>
                <a:gd name="connsiteY1" fmla="*/ 0 h 805058"/>
                <a:gd name="connsiteX2" fmla="*/ 805058 w 805058"/>
                <a:gd name="connsiteY2" fmla="*/ 402529 h 805058"/>
                <a:gd name="connsiteX3" fmla="*/ 402529 w 805058"/>
                <a:gd name="connsiteY3" fmla="*/ 805058 h 805058"/>
                <a:gd name="connsiteX4" fmla="*/ 0 w 805058"/>
                <a:gd name="connsiteY4" fmla="*/ 402529 h 8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58" h="805058">
                  <a:moveTo>
                    <a:pt x="0" y="402529"/>
                  </a:moveTo>
                  <a:cubicBezTo>
                    <a:pt x="0" y="180218"/>
                    <a:pt x="180218" y="0"/>
                    <a:pt x="402529" y="0"/>
                  </a:cubicBezTo>
                  <a:cubicBezTo>
                    <a:pt x="624840" y="0"/>
                    <a:pt x="805058" y="180218"/>
                    <a:pt x="805058" y="402529"/>
                  </a:cubicBezTo>
                  <a:cubicBezTo>
                    <a:pt x="805058" y="624840"/>
                    <a:pt x="624840" y="805058"/>
                    <a:pt x="402529" y="805058"/>
                  </a:cubicBezTo>
                  <a:cubicBezTo>
                    <a:pt x="180218" y="805058"/>
                    <a:pt x="0" y="624840"/>
                    <a:pt x="0" y="4025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35678" rIns="72000" bIns="135678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kern="1200" dirty="0" smtClean="0">
                  <a:solidFill>
                    <a:schemeClr val="tx1"/>
                  </a:solidFill>
                </a:rPr>
                <a:t>SPE</a:t>
              </a:r>
              <a:endParaRPr lang="pt-BR" sz="105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o 6"/>
          <p:cNvGrpSpPr/>
          <p:nvPr/>
        </p:nvGrpSpPr>
        <p:grpSpPr>
          <a:xfrm>
            <a:off x="5781460" y="1798215"/>
            <a:ext cx="1726329" cy="1590099"/>
            <a:chOff x="0" y="0"/>
            <a:chExt cx="1600196" cy="1689108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69" name="Elipse 68"/>
            <p:cNvSpPr/>
            <p:nvPr/>
          </p:nvSpPr>
          <p:spPr>
            <a:xfrm>
              <a:off x="0" y="0"/>
              <a:ext cx="1600196" cy="1689108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Elipse 4"/>
            <p:cNvSpPr/>
            <p:nvPr/>
          </p:nvSpPr>
          <p:spPr>
            <a:xfrm>
              <a:off x="234343" y="247364"/>
              <a:ext cx="1131510" cy="11943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46" tIns="23446" rIns="23446" bIns="23446" spcCol="1270" anchor="ctr"/>
            <a:lstStyle/>
            <a:p>
              <a:pPr algn="ctr" defTabSz="820636"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Secretaria</a:t>
              </a:r>
            </a:p>
            <a:p>
              <a:pPr algn="ctr" defTabSz="820636"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Executiva</a:t>
              </a:r>
            </a:p>
          </p:txBody>
        </p:sp>
      </p:grpSp>
      <p:grpSp>
        <p:nvGrpSpPr>
          <p:cNvPr id="71" name="Grupo 9"/>
          <p:cNvGrpSpPr/>
          <p:nvPr/>
        </p:nvGrpSpPr>
        <p:grpSpPr>
          <a:xfrm>
            <a:off x="7219758" y="2878335"/>
            <a:ext cx="1004781" cy="1198121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72" name="Elipse 71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123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SPG</a:t>
              </a:r>
            </a:p>
          </p:txBody>
        </p:sp>
      </p:grpSp>
      <p:grpSp>
        <p:nvGrpSpPr>
          <p:cNvPr id="74" name="Grupo 12"/>
          <p:cNvGrpSpPr/>
          <p:nvPr/>
        </p:nvGrpSpPr>
        <p:grpSpPr>
          <a:xfrm>
            <a:off x="5145239" y="2987467"/>
            <a:ext cx="1021571" cy="970988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75" name="Elipse 74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123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SGM</a:t>
              </a:r>
            </a:p>
          </p:txBody>
        </p:sp>
      </p:grpSp>
      <p:grpSp>
        <p:nvGrpSpPr>
          <p:cNvPr id="77" name="Grupo 15"/>
          <p:cNvGrpSpPr/>
          <p:nvPr/>
        </p:nvGrpSpPr>
        <p:grpSpPr>
          <a:xfrm>
            <a:off x="5157513" y="1366167"/>
            <a:ext cx="1009297" cy="920380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78" name="Elipse 77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123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SEE</a:t>
              </a:r>
            </a:p>
          </p:txBody>
        </p:sp>
      </p:grpSp>
      <p:grpSp>
        <p:nvGrpSpPr>
          <p:cNvPr id="80" name="Grupo 19"/>
          <p:cNvGrpSpPr/>
          <p:nvPr/>
        </p:nvGrpSpPr>
        <p:grpSpPr>
          <a:xfrm>
            <a:off x="7210083" y="1263378"/>
            <a:ext cx="1048099" cy="1042906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81" name="Elipse 80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123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SPE</a:t>
              </a:r>
            </a:p>
          </p:txBody>
        </p:sp>
      </p:grpSp>
      <p:sp>
        <p:nvSpPr>
          <p:cNvPr id="83" name="CaixaDeTexto 34"/>
          <p:cNvSpPr txBox="1">
            <a:spLocks noChangeArrowheads="1"/>
          </p:cNvSpPr>
          <p:nvPr/>
        </p:nvSpPr>
        <p:spPr bwMode="auto">
          <a:xfrm>
            <a:off x="7363574" y="908720"/>
            <a:ext cx="1593850" cy="6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92" b="1" dirty="0">
                <a:latin typeface="Calibri" pitchFamily="34" charset="0"/>
              </a:rPr>
              <a:t>Planejamento e Desenvolvimento</a:t>
            </a:r>
          </a:p>
          <a:p>
            <a:pPr algn="r"/>
            <a:r>
              <a:rPr lang="pt-BR" sz="1292" b="1" dirty="0">
                <a:latin typeface="Calibri" pitchFamily="34" charset="0"/>
              </a:rPr>
              <a:t>Energético</a:t>
            </a:r>
          </a:p>
        </p:txBody>
      </p:sp>
      <p:sp>
        <p:nvSpPr>
          <p:cNvPr id="84" name="CaixaDeTexto 35"/>
          <p:cNvSpPr txBox="1">
            <a:spLocks noChangeArrowheads="1"/>
          </p:cNvSpPr>
          <p:nvPr/>
        </p:nvSpPr>
        <p:spPr bwMode="auto">
          <a:xfrm>
            <a:off x="5690767" y="1121164"/>
            <a:ext cx="873665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92" b="1" dirty="0">
                <a:latin typeface="Calibri" pitchFamily="34" charset="0"/>
              </a:rPr>
              <a:t>Energia Elétrica</a:t>
            </a:r>
          </a:p>
        </p:txBody>
      </p:sp>
      <p:sp>
        <p:nvSpPr>
          <p:cNvPr id="85" name="CaixaDeTexto 36"/>
          <p:cNvSpPr txBox="1">
            <a:spLocks noChangeArrowheads="1"/>
          </p:cNvSpPr>
          <p:nvPr/>
        </p:nvSpPr>
        <p:spPr bwMode="auto">
          <a:xfrm>
            <a:off x="7538863" y="2378292"/>
            <a:ext cx="1296144" cy="8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92" b="1" dirty="0">
                <a:latin typeface="Calibri" pitchFamily="34" charset="0"/>
              </a:rPr>
              <a:t>Petróleo, Gás Natural e Combustíveis Renováveis</a:t>
            </a:r>
          </a:p>
        </p:txBody>
      </p:sp>
      <p:sp>
        <p:nvSpPr>
          <p:cNvPr id="86" name="CaixaDeTexto 37"/>
          <p:cNvSpPr txBox="1">
            <a:spLocks noChangeArrowheads="1"/>
          </p:cNvSpPr>
          <p:nvPr/>
        </p:nvSpPr>
        <p:spPr bwMode="auto">
          <a:xfrm>
            <a:off x="5861050" y="3581025"/>
            <a:ext cx="1149350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92" b="1" dirty="0">
                <a:latin typeface="Calibri" pitchFamily="34" charset="0"/>
              </a:rPr>
              <a:t>Geologia e Mineração</a:t>
            </a:r>
          </a:p>
        </p:txBody>
      </p:sp>
      <p:sp>
        <p:nvSpPr>
          <p:cNvPr id="87" name="CaixaDeTexto 35"/>
          <p:cNvSpPr txBox="1">
            <a:spLocks noChangeArrowheads="1"/>
          </p:cNvSpPr>
          <p:nvPr/>
        </p:nvSpPr>
        <p:spPr bwMode="auto">
          <a:xfrm>
            <a:off x="92551" y="823596"/>
            <a:ext cx="1259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Calibri" pitchFamily="34" charset="0"/>
              </a:rPr>
              <a:t>CMSE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88" name="CaixaDeTexto 35"/>
          <p:cNvSpPr txBox="1">
            <a:spLocks noChangeArrowheads="1"/>
          </p:cNvSpPr>
          <p:nvPr/>
        </p:nvSpPr>
        <p:spPr bwMode="auto">
          <a:xfrm>
            <a:off x="4854678" y="823596"/>
            <a:ext cx="1259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Calibri" pitchFamily="34" charset="0"/>
              </a:rPr>
              <a:t>MME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90" name="CaixaDeTexto 35"/>
          <p:cNvSpPr txBox="1">
            <a:spLocks noChangeArrowheads="1"/>
          </p:cNvSpPr>
          <p:nvPr/>
        </p:nvSpPr>
        <p:spPr bwMode="auto">
          <a:xfrm>
            <a:off x="3860325" y="1932460"/>
            <a:ext cx="873665" cy="6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92" b="1" dirty="0" smtClean="0">
                <a:solidFill>
                  <a:schemeClr val="tx2"/>
                </a:solidFill>
                <a:latin typeface="Calibri" pitchFamily="34" charset="0"/>
              </a:rPr>
              <a:t>Secretaria Executiva CMSE</a:t>
            </a:r>
            <a:endParaRPr lang="pt-BR" sz="1292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91" name="Grupo 6"/>
          <p:cNvGrpSpPr/>
          <p:nvPr/>
        </p:nvGrpSpPr>
        <p:grpSpPr>
          <a:xfrm>
            <a:off x="1827684" y="5022175"/>
            <a:ext cx="1319488" cy="1084196"/>
            <a:chOff x="0" y="0"/>
            <a:chExt cx="1600196" cy="1689108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92" name="Elipse 91"/>
            <p:cNvSpPr/>
            <p:nvPr/>
          </p:nvSpPr>
          <p:spPr>
            <a:xfrm>
              <a:off x="0" y="0"/>
              <a:ext cx="1600196" cy="1689108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3" name="Elipse 4"/>
            <p:cNvSpPr/>
            <p:nvPr/>
          </p:nvSpPr>
          <p:spPr>
            <a:xfrm>
              <a:off x="234343" y="247364"/>
              <a:ext cx="1131510" cy="11943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46" tIns="23446" rIns="23446" bIns="23446" spcCol="1270" anchor="ctr"/>
            <a:lstStyle/>
            <a:p>
              <a:pPr algn="ctr" defTabSz="820636">
                <a:spcAft>
                  <a:spcPct val="35000"/>
                </a:spcAft>
                <a:defRPr/>
              </a:pPr>
              <a:r>
                <a:rPr lang="pt-BR" sz="2215" b="1" dirty="0">
                  <a:solidFill>
                    <a:schemeClr val="bg1"/>
                  </a:solidFill>
                </a:rPr>
                <a:t>SEE</a:t>
              </a:r>
            </a:p>
          </p:txBody>
        </p:sp>
      </p:grpSp>
      <p:grpSp>
        <p:nvGrpSpPr>
          <p:cNvPr id="94" name="Grupo 12"/>
          <p:cNvGrpSpPr/>
          <p:nvPr/>
        </p:nvGrpSpPr>
        <p:grpSpPr>
          <a:xfrm>
            <a:off x="729181" y="5531282"/>
            <a:ext cx="1058685" cy="1067584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95" name="Elipse 94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6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DPUE</a:t>
              </a:r>
            </a:p>
          </p:txBody>
        </p:sp>
      </p:grpSp>
      <p:grpSp>
        <p:nvGrpSpPr>
          <p:cNvPr id="97" name="Grupo 15"/>
          <p:cNvGrpSpPr/>
          <p:nvPr/>
        </p:nvGrpSpPr>
        <p:grpSpPr>
          <a:xfrm>
            <a:off x="1988379" y="4140932"/>
            <a:ext cx="1012144" cy="1088268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98" name="Elipse 97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9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DMSE</a:t>
              </a:r>
            </a:p>
          </p:txBody>
        </p:sp>
      </p:grpSp>
      <p:grpSp>
        <p:nvGrpSpPr>
          <p:cNvPr id="100" name="Grupo 19"/>
          <p:cNvGrpSpPr/>
          <p:nvPr/>
        </p:nvGrpSpPr>
        <p:grpSpPr>
          <a:xfrm>
            <a:off x="3087780" y="5517232"/>
            <a:ext cx="1060839" cy="1066070"/>
            <a:chOff x="2544291" y="1843"/>
            <a:chExt cx="1007417" cy="1007417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01" name="Elipse 100"/>
            <p:cNvSpPr/>
            <p:nvPr/>
          </p:nvSpPr>
          <p:spPr>
            <a:xfrm>
              <a:off x="2544291" y="1843"/>
              <a:ext cx="1007417" cy="1007417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2" name="Elipse 4"/>
            <p:cNvSpPr/>
            <p:nvPr/>
          </p:nvSpPr>
          <p:spPr>
            <a:xfrm>
              <a:off x="2691824" y="149376"/>
              <a:ext cx="712351" cy="712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963" tIns="26963" rIns="26963" bIns="26963" spcCol="1270" anchor="ctr"/>
            <a:lstStyle/>
            <a:p>
              <a:pPr algn="ctr" defTabSz="9437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DGSE</a:t>
              </a:r>
            </a:p>
          </p:txBody>
        </p:sp>
      </p:grpSp>
      <p:sp>
        <p:nvSpPr>
          <p:cNvPr id="103" name="CaixaDeTexto 34"/>
          <p:cNvSpPr txBox="1">
            <a:spLocks noChangeArrowheads="1"/>
          </p:cNvSpPr>
          <p:nvPr/>
        </p:nvSpPr>
        <p:spPr bwMode="auto">
          <a:xfrm>
            <a:off x="3533574" y="5229200"/>
            <a:ext cx="1398466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92" b="1" dirty="0">
                <a:latin typeface="Calibri" pitchFamily="34" charset="0"/>
              </a:rPr>
              <a:t>Gestão de tarifas; </a:t>
            </a:r>
          </a:p>
          <a:p>
            <a:r>
              <a:rPr lang="pt-BR" sz="1292" b="1" i="1" dirty="0" err="1">
                <a:latin typeface="Calibri" pitchFamily="34" charset="0"/>
              </a:rPr>
              <a:t>Smart</a:t>
            </a:r>
            <a:r>
              <a:rPr lang="pt-BR" sz="1292" b="1" i="1" dirty="0">
                <a:latin typeface="Calibri" pitchFamily="34" charset="0"/>
              </a:rPr>
              <a:t> Grid</a:t>
            </a:r>
          </a:p>
        </p:txBody>
      </p:sp>
      <p:sp>
        <p:nvSpPr>
          <p:cNvPr id="104" name="CaixaDeTexto 35"/>
          <p:cNvSpPr txBox="1">
            <a:spLocks noChangeArrowheads="1"/>
          </p:cNvSpPr>
          <p:nvPr/>
        </p:nvSpPr>
        <p:spPr bwMode="auto">
          <a:xfrm>
            <a:off x="2906142" y="4221088"/>
            <a:ext cx="1593850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92" b="1" dirty="0">
                <a:latin typeface="Calibri" pitchFamily="34" charset="0"/>
              </a:rPr>
              <a:t>Monitoramento</a:t>
            </a:r>
          </a:p>
          <a:p>
            <a:pPr algn="r"/>
            <a:r>
              <a:rPr lang="pt-BR" sz="1292" b="1" dirty="0">
                <a:latin typeface="Calibri" pitchFamily="34" charset="0"/>
              </a:rPr>
              <a:t>Secretaria do CMSE</a:t>
            </a:r>
          </a:p>
        </p:txBody>
      </p:sp>
      <p:sp>
        <p:nvSpPr>
          <p:cNvPr id="105" name="CaixaDeTexto 37"/>
          <p:cNvSpPr txBox="1">
            <a:spLocks noChangeArrowheads="1"/>
          </p:cNvSpPr>
          <p:nvPr/>
        </p:nvSpPr>
        <p:spPr bwMode="auto">
          <a:xfrm>
            <a:off x="316684" y="5301208"/>
            <a:ext cx="1311655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92" b="1" dirty="0" smtClean="0">
                <a:latin typeface="Calibri" pitchFamily="34" charset="0"/>
              </a:rPr>
              <a:t>Universalização e Luz </a:t>
            </a:r>
            <a:r>
              <a:rPr lang="pt-BR" sz="1292" b="1" dirty="0">
                <a:latin typeface="Calibri" pitchFamily="34" charset="0"/>
              </a:rPr>
              <a:t>para Todos</a:t>
            </a:r>
          </a:p>
        </p:txBody>
      </p:sp>
      <p:sp>
        <p:nvSpPr>
          <p:cNvPr id="108" name="Seta para a Direita Listrada 107"/>
          <p:cNvSpPr/>
          <p:nvPr/>
        </p:nvSpPr>
        <p:spPr>
          <a:xfrm rot="8015782">
            <a:off x="3126378" y="3214649"/>
            <a:ext cx="2324274" cy="272915"/>
          </a:xfrm>
          <a:prstGeom prst="stripedRightArrow">
            <a:avLst/>
          </a:prstGeom>
          <a:gradFill>
            <a:gsLst>
              <a:gs pos="35000">
                <a:srgbClr val="E7EEF0"/>
              </a:gs>
              <a:gs pos="7000">
                <a:schemeClr val="accent1">
                  <a:lumMod val="40000"/>
                  <a:lumOff val="60000"/>
                </a:schemeClr>
              </a:gs>
              <a:gs pos="61000">
                <a:srgbClr val="BDE6FF"/>
              </a:gs>
            </a:gsLst>
            <a:path path="circle">
              <a:fillToRect l="50000" t="50000" r="50000" b="50000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2" name="Retângulo 111"/>
          <p:cNvSpPr/>
          <p:nvPr/>
        </p:nvSpPr>
        <p:spPr>
          <a:xfrm>
            <a:off x="323528" y="764704"/>
            <a:ext cx="3441380" cy="29880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3" name="Seta para a Direita Listrada 112"/>
          <p:cNvSpPr/>
          <p:nvPr/>
        </p:nvSpPr>
        <p:spPr>
          <a:xfrm rot="384748">
            <a:off x="3651518" y="1677939"/>
            <a:ext cx="1290414" cy="272915"/>
          </a:xfrm>
          <a:prstGeom prst="stripedRightArrow">
            <a:avLst/>
          </a:prstGeom>
          <a:gradFill>
            <a:gsLst>
              <a:gs pos="35000">
                <a:srgbClr val="E7EEF0"/>
              </a:gs>
              <a:gs pos="7000">
                <a:schemeClr val="accent1">
                  <a:lumMod val="40000"/>
                  <a:lumOff val="60000"/>
                </a:schemeClr>
              </a:gs>
              <a:gs pos="61000">
                <a:srgbClr val="BDE6FF"/>
              </a:gs>
            </a:gsLst>
            <a:path path="circle">
              <a:fillToRect l="50000" t="50000" r="50000" b="50000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5" name="Retângulo 114"/>
          <p:cNvSpPr/>
          <p:nvPr/>
        </p:nvSpPr>
        <p:spPr>
          <a:xfrm>
            <a:off x="4838486" y="764704"/>
            <a:ext cx="4126002" cy="33480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331933" y="4113360"/>
            <a:ext cx="4168059" cy="25560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9" name="CaixaDeTexto 35"/>
          <p:cNvSpPr txBox="1">
            <a:spLocks noChangeArrowheads="1"/>
          </p:cNvSpPr>
          <p:nvPr/>
        </p:nvSpPr>
        <p:spPr bwMode="auto">
          <a:xfrm>
            <a:off x="72442" y="4137030"/>
            <a:ext cx="1259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Calibri" pitchFamily="34" charset="0"/>
              </a:rPr>
              <a:t>SEE</a:t>
            </a:r>
            <a:endParaRPr lang="pt-B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155575" y="-9634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307975" y="-8110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12632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4</a:t>
            </a:fld>
            <a:endParaRPr lang="pt-B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5576" y="260648"/>
            <a:ext cx="763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Setor Elétrico Brasileiro - Sistema de Transmissão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>
          <a:xfrm>
            <a:off x="7010400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4</a:t>
            </a:fld>
            <a:endParaRPr lang="pt-BR" dirty="0"/>
          </a:p>
        </p:txBody>
      </p:sp>
      <p:grpSp>
        <p:nvGrpSpPr>
          <p:cNvPr id="54" name="Grupo 2"/>
          <p:cNvGrpSpPr/>
          <p:nvPr/>
        </p:nvGrpSpPr>
        <p:grpSpPr>
          <a:xfrm>
            <a:off x="4572000" y="782538"/>
            <a:ext cx="4495800" cy="4397375"/>
            <a:chOff x="4665663" y="782538"/>
            <a:chExt cx="4495800" cy="4397375"/>
          </a:xfrm>
        </p:grpSpPr>
        <p:pic>
          <p:nvPicPr>
            <p:cNvPr id="55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63" y="782538"/>
              <a:ext cx="4495800" cy="439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Elipse 55"/>
            <p:cNvSpPr/>
            <p:nvPr/>
          </p:nvSpPr>
          <p:spPr>
            <a:xfrm>
              <a:off x="6467475" y="2335213"/>
              <a:ext cx="46038" cy="460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58" name="Conector reto 57"/>
            <p:cNvCxnSpPr/>
            <p:nvPr/>
          </p:nvCxnSpPr>
          <p:spPr>
            <a:xfrm>
              <a:off x="6889750" y="2824163"/>
              <a:ext cx="101600" cy="195262"/>
            </a:xfrm>
            <a:prstGeom prst="line">
              <a:avLst/>
            </a:prstGeom>
            <a:ln cmpd="dbl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6634163" y="2517775"/>
              <a:ext cx="239712" cy="266700"/>
            </a:xfrm>
            <a:prstGeom prst="line">
              <a:avLst/>
            </a:prstGeom>
            <a:ln cmpd="dbl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>
              <a:endCxn id="61" idx="1"/>
            </p:cNvCxnSpPr>
            <p:nvPr/>
          </p:nvCxnSpPr>
          <p:spPr>
            <a:xfrm>
              <a:off x="6510338" y="2368550"/>
              <a:ext cx="107950" cy="117475"/>
            </a:xfrm>
            <a:prstGeom prst="line">
              <a:avLst/>
            </a:prstGeom>
            <a:ln cmpd="dbl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ipse 60"/>
            <p:cNvSpPr/>
            <p:nvPr/>
          </p:nvSpPr>
          <p:spPr>
            <a:xfrm>
              <a:off x="6611938" y="2479675"/>
              <a:ext cx="46037" cy="4603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2" name="Triângulo isósceles 61"/>
            <p:cNvSpPr/>
            <p:nvPr/>
          </p:nvSpPr>
          <p:spPr>
            <a:xfrm>
              <a:off x="6396038" y="2263775"/>
              <a:ext cx="71437" cy="6826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3" name="CaixaDeTexto 45"/>
            <p:cNvSpPr txBox="1">
              <a:spLocks noChangeArrowheads="1"/>
            </p:cNvSpPr>
            <p:nvPr/>
          </p:nvSpPr>
          <p:spPr bwMode="auto">
            <a:xfrm>
              <a:off x="6491288" y="2281238"/>
              <a:ext cx="576262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3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UHE TELES PIRES</a:t>
              </a:r>
            </a:p>
          </p:txBody>
        </p:sp>
        <p:sp>
          <p:nvSpPr>
            <p:cNvPr id="64" name="CaixaDeTexto 46"/>
            <p:cNvSpPr txBox="1">
              <a:spLocks noChangeArrowheads="1"/>
            </p:cNvSpPr>
            <p:nvPr/>
          </p:nvSpPr>
          <p:spPr bwMode="auto">
            <a:xfrm>
              <a:off x="6634163" y="2427288"/>
              <a:ext cx="357187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3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Paranaíta</a:t>
              </a:r>
            </a:p>
          </p:txBody>
        </p:sp>
        <p:sp>
          <p:nvSpPr>
            <p:cNvPr id="65" name="CaixaDeTexto 47"/>
            <p:cNvSpPr txBox="1">
              <a:spLocks noChangeArrowheads="1"/>
            </p:cNvSpPr>
            <p:nvPr/>
          </p:nvSpPr>
          <p:spPr bwMode="auto">
            <a:xfrm>
              <a:off x="6873875" y="2724150"/>
              <a:ext cx="4048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3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Paranatinga</a:t>
              </a:r>
            </a:p>
          </p:txBody>
        </p:sp>
        <p:sp>
          <p:nvSpPr>
            <p:cNvPr id="66" name="Elipse 65"/>
            <p:cNvSpPr/>
            <p:nvPr/>
          </p:nvSpPr>
          <p:spPr>
            <a:xfrm>
              <a:off x="6867525" y="2778125"/>
              <a:ext cx="46038" cy="4603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67" name="TextBox 653"/>
          <p:cNvSpPr txBox="1">
            <a:spLocks noChangeArrowheads="1"/>
          </p:cNvSpPr>
          <p:nvPr/>
        </p:nvSpPr>
        <p:spPr bwMode="auto">
          <a:xfrm>
            <a:off x="899592" y="2276872"/>
            <a:ext cx="3517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>
                <a:solidFill>
                  <a:srgbClr val="0066FF"/>
                </a:solidFill>
                <a:latin typeface="Raleway" pitchFamily="34" charset="0"/>
              </a:rPr>
              <a:t>Previsão </a:t>
            </a:r>
            <a:r>
              <a:rPr lang="pt-BR" sz="2400" b="1" dirty="0">
                <a:solidFill>
                  <a:srgbClr val="0066FF"/>
                </a:solidFill>
                <a:latin typeface="Raleway" pitchFamily="34" charset="0"/>
              </a:rPr>
              <a:t>de </a:t>
            </a:r>
            <a:r>
              <a:rPr lang="pt-BR" sz="2400" b="1" dirty="0" smtClean="0">
                <a:solidFill>
                  <a:srgbClr val="0066FF"/>
                </a:solidFill>
                <a:latin typeface="Raleway" pitchFamily="34" charset="0"/>
              </a:rPr>
              <a:t>expansão em 2018*</a:t>
            </a:r>
            <a:endParaRPr lang="en-US" sz="2400" b="1" dirty="0">
              <a:solidFill>
                <a:srgbClr val="0066FF"/>
              </a:solidFill>
              <a:latin typeface="Raleway" pitchFamily="34" charset="0"/>
            </a:endParaRPr>
          </a:p>
        </p:txBody>
      </p:sp>
      <p:sp>
        <p:nvSpPr>
          <p:cNvPr id="68" name="Retângulo 67"/>
          <p:cNvSpPr>
            <a:spLocks noChangeArrowheads="1"/>
          </p:cNvSpPr>
          <p:nvPr/>
        </p:nvSpPr>
        <p:spPr bwMode="auto">
          <a:xfrm>
            <a:off x="3693311" y="3193812"/>
            <a:ext cx="1742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>
                <a:solidFill>
                  <a:srgbClr val="FF0000"/>
                </a:solidFill>
                <a:latin typeface="Raleway" pitchFamily="34" charset="0"/>
              </a:rPr>
              <a:t>de linhas</a:t>
            </a:r>
            <a:endParaRPr lang="en-US" altLang="pt-BR" sz="2800" b="1" dirty="0">
              <a:solidFill>
                <a:srgbClr val="FF0000"/>
              </a:solidFill>
              <a:latin typeface="Raleway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25894" y="1052736"/>
            <a:ext cx="3114955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141,5 mil </a:t>
            </a:r>
            <a:r>
              <a:rPr lang="pt-B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km </a:t>
            </a:r>
          </a:p>
          <a:p>
            <a:pPr algn="ctr">
              <a:lnSpc>
                <a:spcPts val="3500"/>
              </a:lnSpc>
            </a:pPr>
            <a:r>
              <a:rPr lang="pt-B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 Básica</a:t>
            </a:r>
            <a:endParaRPr lang="pt-B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653"/>
          <p:cNvSpPr txBox="1">
            <a:spLocks noChangeArrowheads="1"/>
          </p:cNvSpPr>
          <p:nvPr/>
        </p:nvSpPr>
        <p:spPr bwMode="auto">
          <a:xfrm>
            <a:off x="107504" y="3861048"/>
            <a:ext cx="397714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CC00"/>
                </a:solidFill>
                <a:latin typeface="Raleway" pitchFamily="34" charset="0"/>
              </a:rPr>
              <a:t>Expansão </a:t>
            </a:r>
            <a:r>
              <a:rPr lang="pt-BR" sz="2400" b="1" dirty="0">
                <a:solidFill>
                  <a:srgbClr val="00CC00"/>
                </a:solidFill>
                <a:latin typeface="Raleway" pitchFamily="34" charset="0"/>
              </a:rPr>
              <a:t>nos últimos doze </a:t>
            </a:r>
            <a:r>
              <a:rPr lang="pt-BR" sz="2400" b="1" dirty="0" smtClean="0">
                <a:solidFill>
                  <a:srgbClr val="00CC00"/>
                </a:solidFill>
                <a:latin typeface="Raleway" pitchFamily="34" charset="0"/>
              </a:rPr>
              <a:t>meses  </a:t>
            </a:r>
            <a:endParaRPr lang="en-US" sz="2400" b="1" dirty="0">
              <a:solidFill>
                <a:srgbClr val="00CC00"/>
              </a:solidFill>
              <a:latin typeface="Raleway" pitchFamily="34" charset="0"/>
            </a:endParaRPr>
          </a:p>
        </p:txBody>
      </p:sp>
      <p:sp>
        <p:nvSpPr>
          <p:cNvPr id="72" name="TextBox 653"/>
          <p:cNvSpPr txBox="1">
            <a:spLocks noChangeArrowheads="1"/>
          </p:cNvSpPr>
          <p:nvPr/>
        </p:nvSpPr>
        <p:spPr bwMode="auto">
          <a:xfrm>
            <a:off x="2275682" y="5090170"/>
            <a:ext cx="3001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3399"/>
                </a:solidFill>
              </a:rPr>
              <a:t>Crescimento Médio (2003-2015)</a:t>
            </a:r>
            <a:endParaRPr lang="en-US" sz="1400" b="1" dirty="0" smtClean="0">
              <a:solidFill>
                <a:srgbClr val="003399"/>
              </a:solidFill>
            </a:endParaRPr>
          </a:p>
        </p:txBody>
      </p:sp>
      <p:sp>
        <p:nvSpPr>
          <p:cNvPr id="73" name="TextBox 653"/>
          <p:cNvSpPr txBox="1">
            <a:spLocks noChangeArrowheads="1"/>
          </p:cNvSpPr>
          <p:nvPr/>
        </p:nvSpPr>
        <p:spPr bwMode="auto">
          <a:xfrm>
            <a:off x="2267744" y="5296322"/>
            <a:ext cx="3001963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solidFill>
                  <a:srgbClr val="3399FF"/>
                </a:solidFill>
                <a:cs typeface="Arial" pitchFamily="34" charset="0"/>
              </a:rPr>
              <a:t>4.320 km (ao ano)</a:t>
            </a:r>
            <a:endParaRPr lang="en-US" sz="2400" b="1" dirty="0" smtClean="0">
              <a:solidFill>
                <a:srgbClr val="3399FF"/>
              </a:solidFill>
              <a:cs typeface="Arial" pitchFamily="34" charset="0"/>
            </a:endParaRPr>
          </a:p>
        </p:txBody>
      </p:sp>
      <p:sp>
        <p:nvSpPr>
          <p:cNvPr id="74" name="CaixaDeTexto 32"/>
          <p:cNvSpPr txBox="1">
            <a:spLocks noChangeArrowheads="1"/>
          </p:cNvSpPr>
          <p:nvPr/>
        </p:nvSpPr>
        <p:spPr bwMode="auto">
          <a:xfrm>
            <a:off x="82861" y="6300028"/>
            <a:ext cx="2472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Fonte: </a:t>
            </a:r>
            <a:r>
              <a:rPr lang="pt-BR" altLang="pt-BR" sz="900" dirty="0">
                <a:solidFill>
                  <a:srgbClr val="336699"/>
                </a:solidFill>
                <a:latin typeface="NewsGoth Lt BT"/>
              </a:rPr>
              <a:t>MME/SEE (Boletim Mensal de Monitoramento do Mês de 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Janeiro </a:t>
            </a:r>
            <a:r>
              <a:rPr lang="pt-BR" altLang="pt-BR" sz="900" dirty="0">
                <a:solidFill>
                  <a:srgbClr val="336699"/>
                </a:solidFill>
                <a:latin typeface="NewsGoth Lt BT"/>
              </a:rPr>
              <a:t>de 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2018)</a:t>
            </a:r>
            <a:endParaRPr lang="pt-BR" altLang="pt-BR" sz="900" dirty="0">
              <a:solidFill>
                <a:srgbClr val="336699"/>
              </a:solidFill>
              <a:latin typeface="NewsGoth Lt BT"/>
            </a:endParaRPr>
          </a:p>
        </p:txBody>
      </p:sp>
      <p:sp>
        <p:nvSpPr>
          <p:cNvPr id="75" name="TextBox 653"/>
          <p:cNvSpPr txBox="1">
            <a:spLocks noChangeArrowheads="1"/>
          </p:cNvSpPr>
          <p:nvPr/>
        </p:nvSpPr>
        <p:spPr bwMode="auto">
          <a:xfrm>
            <a:off x="2411760" y="2636912"/>
            <a:ext cx="2191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600" b="1" dirty="0" smtClean="0">
                <a:solidFill>
                  <a:srgbClr val="FF0000"/>
                </a:solidFill>
                <a:latin typeface="Raleway" pitchFamily="34" charset="0"/>
                <a:cs typeface="Arial" pitchFamily="34" charset="0"/>
              </a:rPr>
              <a:t>3.262 </a:t>
            </a:r>
            <a:r>
              <a:rPr lang="pt-BR" altLang="pt-BR" sz="3600" b="1" dirty="0">
                <a:solidFill>
                  <a:srgbClr val="FF0000"/>
                </a:solidFill>
                <a:latin typeface="Raleway" pitchFamily="34" charset="0"/>
                <a:cs typeface="Arial" pitchFamily="34" charset="0"/>
              </a:rPr>
              <a:t>km</a:t>
            </a:r>
            <a:endParaRPr lang="en-US" altLang="pt-BR" sz="3600" b="1" dirty="0">
              <a:solidFill>
                <a:srgbClr val="FF0000"/>
              </a:solidFill>
              <a:latin typeface="Raleway" pitchFamily="34" charset="0"/>
              <a:cs typeface="Arial" pitchFamily="34" charset="0"/>
            </a:endParaRPr>
          </a:p>
        </p:txBody>
      </p:sp>
      <p:sp>
        <p:nvSpPr>
          <p:cNvPr id="70" name="TextBox 653"/>
          <p:cNvSpPr txBox="1">
            <a:spLocks noChangeArrowheads="1"/>
          </p:cNvSpPr>
          <p:nvPr/>
        </p:nvSpPr>
        <p:spPr bwMode="auto">
          <a:xfrm>
            <a:off x="1965325" y="4332005"/>
            <a:ext cx="2167330" cy="489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rgbClr val="0000FF"/>
                </a:solidFill>
              </a:rPr>
              <a:t>7.429 km</a:t>
            </a:r>
            <a:endParaRPr lang="en-US" sz="4000" b="1" dirty="0" smtClean="0">
              <a:solidFill>
                <a:srgbClr val="0000FF"/>
              </a:solidFill>
            </a:endParaRPr>
          </a:p>
        </p:txBody>
      </p:sp>
      <p:sp>
        <p:nvSpPr>
          <p:cNvPr id="76" name="TextBox 653"/>
          <p:cNvSpPr txBox="1">
            <a:spLocks noChangeArrowheads="1"/>
          </p:cNvSpPr>
          <p:nvPr/>
        </p:nvSpPr>
        <p:spPr bwMode="auto">
          <a:xfrm>
            <a:off x="6810895" y="5698666"/>
            <a:ext cx="216024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900" dirty="0">
                <a:solidFill>
                  <a:srgbClr val="336699"/>
                </a:solidFill>
                <a:latin typeface="NewsGoth Lt BT"/>
                <a:cs typeface="Arial" pitchFamily="34" charset="0"/>
              </a:rPr>
              <a:t>*referência </a:t>
            </a:r>
            <a:r>
              <a:rPr lang="pt-BR" altLang="pt-BR" sz="900" dirty="0" err="1" smtClean="0">
                <a:solidFill>
                  <a:srgbClr val="336699"/>
                </a:solidFill>
                <a:latin typeface="NewsGoth Lt BT"/>
                <a:cs typeface="Arial" pitchFamily="34" charset="0"/>
              </a:rPr>
              <a:t>jan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  <a:cs typeface="Arial" pitchFamily="34" charset="0"/>
              </a:rPr>
              <a:t>/2018</a:t>
            </a:r>
            <a:endParaRPr lang="en-US" altLang="pt-BR" sz="900" dirty="0">
              <a:solidFill>
                <a:srgbClr val="336699"/>
              </a:solidFill>
              <a:latin typeface="NewsGoth Lt B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8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2" grpId="0"/>
      <p:bldP spid="73" grpId="0"/>
      <p:bldP spid="75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155575" y="-9634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307975" y="-8110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12632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5</a:t>
            </a:fld>
            <a:endParaRPr lang="pt-B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5576" y="313492"/>
            <a:ext cx="763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DMSE – Monitoramento da Transmissão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>
          <a:xfrm>
            <a:off x="7010400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5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95654"/>
              </p:ext>
            </p:extLst>
          </p:nvPr>
        </p:nvGraphicFramePr>
        <p:xfrm>
          <a:off x="172189" y="2483698"/>
          <a:ext cx="8799620" cy="2400687"/>
        </p:xfrm>
        <a:graphic>
          <a:graphicData uri="http://schemas.openxmlformats.org/drawingml/2006/table">
            <a:tbl>
              <a:tblPr/>
              <a:tblGrid>
                <a:gridCol w="2040161">
                  <a:extLst>
                    <a:ext uri="{9D8B030D-6E8A-4147-A177-3AD203B41FA5}">
                      <a16:colId xmlns:a16="http://schemas.microsoft.com/office/drawing/2014/main" val="6111072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43558381"/>
                    </a:ext>
                  </a:extLst>
                </a:gridCol>
                <a:gridCol w="739316">
                  <a:extLst>
                    <a:ext uri="{9D8B030D-6E8A-4147-A177-3AD203B41FA5}">
                      <a16:colId xmlns:a16="http://schemas.microsoft.com/office/drawing/2014/main" val="514104939"/>
                    </a:ext>
                  </a:extLst>
                </a:gridCol>
                <a:gridCol w="772852">
                  <a:extLst>
                    <a:ext uri="{9D8B030D-6E8A-4147-A177-3AD203B41FA5}">
                      <a16:colId xmlns:a16="http://schemas.microsoft.com/office/drawing/2014/main" val="52417464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646277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868697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893181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93836316"/>
                    </a:ext>
                  </a:extLst>
                </a:gridCol>
                <a:gridCol w="926811">
                  <a:extLst>
                    <a:ext uri="{9D8B030D-6E8A-4147-A177-3AD203B41FA5}">
                      <a16:colId xmlns:a16="http://schemas.microsoft.com/office/drawing/2014/main" val="2234061373"/>
                    </a:ext>
                  </a:extLst>
                </a:gridCol>
              </a:tblGrid>
              <a:tr h="630282"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1" marR="9031" marT="90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 Previsão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45066"/>
                  </a:ext>
                </a:extLst>
              </a:tr>
              <a:tr h="328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Linhas de Transmissão - LT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km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2.953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9.065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2.212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5.011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12.885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2.741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34.868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871636"/>
                  </a:ext>
                </a:extLst>
              </a:tr>
              <a:tr h="3151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Subestações  - SE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MVA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7.747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29.030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6836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13.374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13.182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1.100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71.269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764684"/>
                  </a:ext>
                </a:extLst>
              </a:tr>
              <a:tr h="315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MVAr-Cap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1.904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2.059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338,2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1.842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2.157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8.973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65484"/>
                  </a:ext>
                </a:extLst>
              </a:tr>
              <a:tr h="315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MVAr-Ind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2.674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679,9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1.186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1.627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2.139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9.139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982105"/>
                  </a:ext>
                </a:extLst>
              </a:tr>
              <a:tr h="328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Empreendimentos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08322"/>
                  </a:ext>
                </a:extLst>
              </a:tr>
            </a:tbl>
          </a:graphicData>
        </a:graphic>
      </p:graphicFrame>
      <p:sp>
        <p:nvSpPr>
          <p:cNvPr id="29" name="TextBox 653"/>
          <p:cNvSpPr txBox="1">
            <a:spLocks noChangeArrowheads="1"/>
          </p:cNvSpPr>
          <p:nvPr/>
        </p:nvSpPr>
        <p:spPr bwMode="auto">
          <a:xfrm>
            <a:off x="2699792" y="1196752"/>
            <a:ext cx="6417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3399FF"/>
                </a:solidFill>
                <a:latin typeface="NewsGoth Lt BT"/>
              </a:rPr>
              <a:t>E</a:t>
            </a:r>
            <a:r>
              <a:rPr lang="pt-BR" sz="2800" b="1" dirty="0" smtClean="0">
                <a:solidFill>
                  <a:srgbClr val="3399FF"/>
                </a:solidFill>
                <a:latin typeface="NewsGoth Lt BT"/>
              </a:rPr>
              <a:t>xpansão já contratada*</a:t>
            </a:r>
            <a:endParaRPr lang="en-US" sz="2800" b="1" dirty="0" smtClean="0">
              <a:solidFill>
                <a:srgbClr val="3399FF"/>
              </a:solidFill>
              <a:latin typeface="NewsGoth Lt BT"/>
            </a:endParaRPr>
          </a:p>
        </p:txBody>
      </p:sp>
      <p:sp>
        <p:nvSpPr>
          <p:cNvPr id="30" name="TextBox 653"/>
          <p:cNvSpPr txBox="1">
            <a:spLocks noChangeArrowheads="1"/>
          </p:cNvSpPr>
          <p:nvPr/>
        </p:nvSpPr>
        <p:spPr bwMode="auto">
          <a:xfrm>
            <a:off x="3401563" y="1620089"/>
            <a:ext cx="577895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latin typeface="Open Sans" pitchFamily="34" charset="0"/>
                <a:cs typeface="Arial" pitchFamily="34" charset="0"/>
              </a:rPr>
              <a:t>34.868 km e 71.269 MVA</a:t>
            </a:r>
          </a:p>
        </p:txBody>
      </p:sp>
      <p:sp>
        <p:nvSpPr>
          <p:cNvPr id="31" name="TextBox 653"/>
          <p:cNvSpPr txBox="1">
            <a:spLocks noChangeArrowheads="1"/>
          </p:cNvSpPr>
          <p:nvPr/>
        </p:nvSpPr>
        <p:spPr bwMode="auto">
          <a:xfrm>
            <a:off x="6804248" y="5430416"/>
            <a:ext cx="216024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900" dirty="0">
                <a:solidFill>
                  <a:srgbClr val="336699"/>
                </a:solidFill>
                <a:latin typeface="NewsGoth Lt BT"/>
                <a:cs typeface="Arial" pitchFamily="34" charset="0"/>
              </a:rPr>
              <a:t>*referência </a:t>
            </a:r>
            <a:r>
              <a:rPr lang="pt-BR" altLang="pt-BR" sz="900" dirty="0" err="1" smtClean="0">
                <a:solidFill>
                  <a:srgbClr val="336699"/>
                </a:solidFill>
                <a:latin typeface="NewsGoth Lt BT"/>
                <a:cs typeface="Arial" pitchFamily="34" charset="0"/>
              </a:rPr>
              <a:t>jan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  <a:cs typeface="Arial" pitchFamily="34" charset="0"/>
              </a:rPr>
              <a:t>/2018</a:t>
            </a:r>
            <a:endParaRPr lang="en-US" altLang="pt-BR" sz="900" dirty="0">
              <a:solidFill>
                <a:srgbClr val="336699"/>
              </a:solidFill>
              <a:latin typeface="NewsGoth Lt BT"/>
              <a:cs typeface="Arial" pitchFamily="34" charset="0"/>
            </a:endParaRPr>
          </a:p>
        </p:txBody>
      </p:sp>
      <p:sp>
        <p:nvSpPr>
          <p:cNvPr id="32" name="CaixaDeTexto 32"/>
          <p:cNvSpPr txBox="1">
            <a:spLocks noChangeArrowheads="1"/>
          </p:cNvSpPr>
          <p:nvPr/>
        </p:nvSpPr>
        <p:spPr bwMode="auto">
          <a:xfrm>
            <a:off x="82861" y="6300028"/>
            <a:ext cx="2688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Fonte: </a:t>
            </a:r>
            <a:r>
              <a:rPr lang="pt-BR" altLang="pt-BR" sz="900" dirty="0">
                <a:solidFill>
                  <a:srgbClr val="336699"/>
                </a:solidFill>
                <a:latin typeface="NewsGoth Lt BT"/>
              </a:rPr>
              <a:t>MME/SEE 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(Reunião Mensal do DMSE Transmissão - Mês </a:t>
            </a:r>
            <a:r>
              <a:rPr lang="pt-BR" altLang="pt-BR" sz="900" dirty="0">
                <a:solidFill>
                  <a:srgbClr val="336699"/>
                </a:solidFill>
                <a:latin typeface="NewsGoth Lt BT"/>
              </a:rPr>
              <a:t>de 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Março </a:t>
            </a:r>
            <a:r>
              <a:rPr lang="pt-BR" altLang="pt-BR" sz="900" dirty="0">
                <a:solidFill>
                  <a:srgbClr val="336699"/>
                </a:solidFill>
                <a:latin typeface="NewsGoth Lt BT"/>
              </a:rPr>
              <a:t>de </a:t>
            </a:r>
            <a:r>
              <a:rPr lang="pt-BR" altLang="pt-BR" sz="900" dirty="0" smtClean="0">
                <a:solidFill>
                  <a:srgbClr val="336699"/>
                </a:solidFill>
                <a:latin typeface="NewsGoth Lt BT"/>
              </a:rPr>
              <a:t>2018)</a:t>
            </a:r>
            <a:endParaRPr lang="pt-BR" altLang="pt-BR" sz="900" dirty="0">
              <a:solidFill>
                <a:srgbClr val="336699"/>
              </a:solidFill>
              <a:latin typeface="NewsGoth Lt BT"/>
            </a:endParaRPr>
          </a:p>
        </p:txBody>
      </p:sp>
    </p:spTree>
    <p:extLst>
      <p:ext uri="{BB962C8B-B14F-4D97-AF65-F5344CB8AC3E}">
        <p14:creationId xmlns:p14="http://schemas.microsoft.com/office/powerpoint/2010/main" val="352919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303714" y="4178645"/>
            <a:ext cx="718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chemeClr val="bg1"/>
                </a:solidFill>
              </a:rPr>
              <a:t>73%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AutoShape 4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155575" y="-9634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307975" y="-8110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12632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14" y="3902358"/>
            <a:ext cx="2049768" cy="2271105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5576" y="313492"/>
            <a:ext cx="763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Leilões de Transmissão 2013-2018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04200"/>
              </p:ext>
            </p:extLst>
          </p:nvPr>
        </p:nvGraphicFramePr>
        <p:xfrm>
          <a:off x="539552" y="1014503"/>
          <a:ext cx="7886700" cy="2880040"/>
        </p:xfrm>
        <a:graphic>
          <a:graphicData uri="http://schemas.openxmlformats.org/drawingml/2006/table">
            <a:tbl>
              <a:tblPr/>
              <a:tblGrid>
                <a:gridCol w="1528807">
                  <a:extLst>
                    <a:ext uri="{9D8B030D-6E8A-4147-A177-3AD203B41FA5}">
                      <a16:colId xmlns:a16="http://schemas.microsoft.com/office/drawing/2014/main" val="3599182633"/>
                    </a:ext>
                  </a:extLst>
                </a:gridCol>
                <a:gridCol w="509602">
                  <a:extLst>
                    <a:ext uri="{9D8B030D-6E8A-4147-A177-3AD203B41FA5}">
                      <a16:colId xmlns:a16="http://schemas.microsoft.com/office/drawing/2014/main" val="1887812329"/>
                    </a:ext>
                  </a:extLst>
                </a:gridCol>
                <a:gridCol w="485335">
                  <a:extLst>
                    <a:ext uri="{9D8B030D-6E8A-4147-A177-3AD203B41FA5}">
                      <a16:colId xmlns:a16="http://schemas.microsoft.com/office/drawing/2014/main" val="614090286"/>
                    </a:ext>
                  </a:extLst>
                </a:gridCol>
                <a:gridCol w="646103">
                  <a:extLst>
                    <a:ext uri="{9D8B030D-6E8A-4147-A177-3AD203B41FA5}">
                      <a16:colId xmlns:a16="http://schemas.microsoft.com/office/drawing/2014/main" val="3518654258"/>
                    </a:ext>
                  </a:extLst>
                </a:gridCol>
                <a:gridCol w="646103">
                  <a:extLst>
                    <a:ext uri="{9D8B030D-6E8A-4147-A177-3AD203B41FA5}">
                      <a16:colId xmlns:a16="http://schemas.microsoft.com/office/drawing/2014/main" val="4205857752"/>
                    </a:ext>
                  </a:extLst>
                </a:gridCol>
                <a:gridCol w="982804">
                  <a:extLst>
                    <a:ext uri="{9D8B030D-6E8A-4147-A177-3AD203B41FA5}">
                      <a16:colId xmlns:a16="http://schemas.microsoft.com/office/drawing/2014/main" val="3644152799"/>
                    </a:ext>
                  </a:extLst>
                </a:gridCol>
                <a:gridCol w="536902">
                  <a:extLst>
                    <a:ext uri="{9D8B030D-6E8A-4147-A177-3AD203B41FA5}">
                      <a16:colId xmlns:a16="http://schemas.microsoft.com/office/drawing/2014/main" val="106349755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764851444"/>
                    </a:ext>
                  </a:extLst>
                </a:gridCol>
                <a:gridCol w="691603">
                  <a:extLst>
                    <a:ext uri="{9D8B030D-6E8A-4147-A177-3AD203B41FA5}">
                      <a16:colId xmlns:a16="http://schemas.microsoft.com/office/drawing/2014/main" val="478775313"/>
                    </a:ext>
                  </a:extLst>
                </a:gridCol>
                <a:gridCol w="558136">
                  <a:extLst>
                    <a:ext uri="{9D8B030D-6E8A-4147-A177-3AD203B41FA5}">
                      <a16:colId xmlns:a16="http://schemas.microsoft.com/office/drawing/2014/main" val="27353211"/>
                    </a:ext>
                  </a:extLst>
                </a:gridCol>
                <a:gridCol w="582402">
                  <a:extLst>
                    <a:ext uri="{9D8B030D-6E8A-4147-A177-3AD203B41FA5}">
                      <a16:colId xmlns:a16="http://schemas.microsoft.com/office/drawing/2014/main" val="3877254631"/>
                    </a:ext>
                  </a:extLst>
                </a:gridCol>
              </a:tblGrid>
              <a:tr h="3919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Leilão</a:t>
                      </a:r>
                    </a:p>
                  </a:txBody>
                  <a:tcPr marL="9114" marR="9114" marT="91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Lotes</a:t>
                      </a:r>
                    </a:p>
                  </a:txBody>
                  <a:tcPr marL="9114" marR="9114" marT="9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UF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MVA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Investimento - (R$) MI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Lotes vazios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Lotes vencidos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Deságio (%)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Habili-tados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Habil / Lote</a:t>
                      </a:r>
                    </a:p>
                  </a:txBody>
                  <a:tcPr marL="9114" marR="9114" marT="9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20561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01/2013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4.101,0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3.591,00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11,96%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1463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02/2013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719,9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3.238,0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875,10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01335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07/2013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3.394,00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7,15%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07114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13/2013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307,20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778037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01/2014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2.124,0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6483,0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3.371,00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13,17%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48491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04/2014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4.578,8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8.818,0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3.408,17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12,90%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74907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07/2014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4400,0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1.241,97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16599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01/2015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4.644,0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9.766,0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1.455,17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32822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05/2015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3.737,0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9277,0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5.580,38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0,64%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95514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13/2015 - 1ª ET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3.307,1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7.116,0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11.300,00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38386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13/2015 - 2ª ET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6.129,7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5950,0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11.490,00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12,07%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49206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05/2016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7.322,2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12.772,0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13.162,76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36,47%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8496"/>
                  </a:ext>
                </a:extLst>
              </a:tr>
              <a:tr h="191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Leilão 02/2017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4.919,0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10416,0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8.747,34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40,46%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14,09</a:t>
                      </a:r>
                    </a:p>
                  </a:txBody>
                  <a:tcPr marL="9114" marR="9114" marT="91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24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303714" y="4178645"/>
            <a:ext cx="718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chemeClr val="bg1"/>
                </a:solidFill>
              </a:rPr>
              <a:t>73%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AutoShape 4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155575" y="-9634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hQSEBQTExQWFRQVGB0VFxcVFh0cHRwcHBwgGh4cHRceICYeFx8jHhofIDEgIycqLCwsHh4xNTAwNSYsLDUBCQoKDgwOGg4PFykkHCU0Li0pLSkvLCwpKSksKik1LCwtMCwpLDUpNS0wLCkpKSksLCwpLCw0NSwtLCkpLCwtNf/AABEIAD4AmAMBIgACEQEDEQH/xAAbAAACAgMBAAAAAAAAAAAAAAADBQQGAAEHAv/EADkQAAEDAwIEBAIHBwUAAAAAAAECAxEABCEFEgYxQWETIlFxgZEHFDJCobHBIzVScrLR8TNic3Tw/8QAGAEBAQEBAQAAAAAAAAAAAAAAAgEDBAD/xAAkEQACAgEEAQQDAAAAAAAAAAAAAQIRIQMSMUGBE1Fh0QQy8P/aAAwDAQACEQMRAD8A6ylVCvHoTPoQYraQTzx2H96FegbI6FQB9iYrsaONMO89yI6Ef2jtzqT4g2lXqJpWm53NAQdxED3GPjmhsaiFED7o8w+PL8Z+VZtGiY5QeXejpd+dLmbjcvsAYj5VMSaLiPcSwuqtrX0gpauFWzFu/dvIALiWQIRORuUTgkVYguqbqHCTovXrnT7pLT7gSX2nE70nmEk5lMwce56mnpRhb3+Pa/mhWNeGuNxdvLYVbXFu6gblJeSAADgEGcgkEDGYPoazh/j9i7unrVKHG3WipJ8TbCihRQraUqMwR1iofDvFNx9dNlfMtofKN6HGjKVpSeRByOePjjqaDaWDgVqN7b/69lfuuAfxtla96D2IzXQtCEnK1XFZtZ/vB6zsOva23aW633Z2IEwIknkEiSBJOBmgcLcSIvrYXDaFoQpSkgObZ8pKT9kkcwetUnVdSTrF0220om0tmjcvf7nFJIbQf5YVj39KY/Q7chOiNOLIABdUonkB4iiTWUtBQ0dz/a14u/qy3kbcY8fMad4YdQ44pwKUEtBJICYkncoYkwOpz6VYmH0rSlaTKVAKBHUHINch0fXE3NzdXlzaXbqH0eAwGrZxaUtZnzgRuOOXIz2p59EmtrSlenvhaVsDcz4rZbUpokj7CoIgifSFAdCaer+Nt07Syufm/rg8nkZ6n9JiGbl22FnePLajd4DaXBBAIMBcgZ6gUXR/pKZefSw4zc2ri/sJumtm72yfxqspvLpvXL82jCH1lLYUlbmwAQIIMGc9K2py41DVLdi9Q3aqtCLhKEkqLhkEbVmBAKBOPX4P0NOsrq7vPHsS2WrX+PBavFoWd5cbQCV2zO9AkTBVIggZjuKTs/TE2tsuIsNQW2ASXEMpUiBz86VlOOucVfX/ALCvY/lVF+hH9zt/zr/qrGHpek5uOU0ufe/oubL9WVlZXGITqxzxUHVl/s+RypI75MYHM03+rgUp1nK0tiRIKiQJj7o/Wunece0Wi5G5SIVtBKjIiARyjmMz+NC0++G3cEkGSBiPKcAR6DB+Bo+qOKdaVKDsQkgqkZVGBMzg+nWtaatISFKbUCCpMbd0pKjBkTkY+HvU3D4Qy05wFSyFBQEAEGfUnPrTALpfYOSpYxPlPlMjqMfIVNApoNhkuVWdT+j5h15T7btxbOr+2u3djf8AzAgz/j0qw1iVzSjJxzFiUhXw5waxaOKeC3X31DaXbhe9cc4GAAPh6elSOH+F2rRT6kKcX9YWXHA4UkFRJJIASIncccqnhVewujKUpXb5GpC7QeEWLNhxhjclLpUVKJBUJEAAxEJGBIPeTJqPbcAsosDYIdfSwSSYUjdCjJTu2ciTPKe8U8DlES5Qc53d/PkSaNaZp6WGW2UTtbSEpmJgesAD8KQ8S6PbpuGr5111txuG0Bvb5pny7NpKyc4qxByq3xW4EXVg8swyhxYWTySVJGxRPQYIk+tZqUou0x8njRLe1F+t9C3vrFyk7m3E7YCNuCgoCkQCIk5nrQeJLayuls3DjzjTlu8pltbUJUXNwBSJSSoAj2gqmRRDftO6wyWlJXDCwVJMgmRgKGDH61rg3TW1qunFpC1Ju3kp3ZCRvk7R0JPM9h6V5akk915PUM0NpN44jx3ivwRLeNoB8u8eWN0/DtSTRXLWwYds7dbykt7x4ikyhCyD5S6lISDPr1xTO1/fD3/WT/VS/hhSRo7ociR4wdn+OTM95/Sjudbeijzg1wqsLcqJKigEkmST3JyayvPBP7vtv+MVlE8Nymk/jS4pYIACiORyBgjHIT1py8uEk0vasd4g/YiCP4u/t+dWw7UKNQh5IIStKCUwQggqlQz/AO/wPT1thtDi/LA82+RjMLBPvHsTTa+t428wAocj6ZmOQ5UGy0/e03JUAlIEEyFGBzHVPb19qSYXEHbAeNO3aVJI9wCCn9anlNL2GdryZEEEgD0SRzJ+8ZgT7VNuHFDCRJrSDswnGjy+4EpUo4CQSfhQNOUS2lR+8N3zpDxg9cosblZLQSlE7QklRA5iSdueXKpbV66WGyB4h2jcpuAZjog4+FbxV4BXY0duPOE9io+0xR0uTVJYfC9SCA68UoaCnA4NpmcJIgYzVyBqULgKXYBPpW2HpSD60m1skMuK8Xb5TAxnHLOflXrQL8OMJMkkYJUIM+3p0qNdCTxY78eI70DUHVls7G0OkkShZgEdcwRNBuXgEGTQNGuwpuQScmZ9aDj0NS7PGm6a4bpNw422yltstttoO77RklRAAHsKdadp7bIX4adviLU6rzEypWSckx7DFQH7kgGTGJHftUti6BjNZuBpuDN6c2H1PgftVJDZVJ+yDMbZjn1ioquF7cuqd2EKXlUKVtJ5biidpV3ipKX/ADRRw7QcRWasLFDLSGmxCEDakSTgdzk1lFSuayiUFcpkR8flUd9tUiHDnPw+FS1DNQn34mOdHJSDqbR5ZMSSQ4r0OPxraUuIRtSogiAApQUO2Cme3OgXT6yImBnkPXnmlVyVH76vmaaTIN3ys7Fr2SCDKZmJzM17XqSYwe9VS5KyIK1R6SaVPW/etYhcUx/xvdhdi+icrTt+ZijnU221QDE9OmBVJuGJ6n51BuUk81E+5NbxaQHDofHiBpvUrhxSiUqZbSCkTlJMjFN08eW/Lcoe6DXOHWc86iOSOtbQnp9pmb02zpt/xIwph0hxKlbFASYOR0BonDd4k2rSuSoz8zzrk7lwqCJr2zqCkiASB2NVyhutWe9N1R2hV+ifOsYyJIpRw/rzaGvMqFbjyBOO9c4RqCus1Ktb4gCo9rayVRpUdL1XXUKRCVT7DE+/tTlm/StEpIOOnQ/mK5Wi/MUztdRIyJobU3gtYOhNXXlbIOSD+U0wYuPKD2muftaquEiTjAplbawuAJMVi4jLnbXMit1WbXUj3rKG1FP/2Q=="/>
          <p:cNvSpPr>
            <a:spLocks noChangeAspect="1" noChangeArrowheads="1"/>
          </p:cNvSpPr>
          <p:nvPr/>
        </p:nvSpPr>
        <p:spPr bwMode="auto">
          <a:xfrm>
            <a:off x="307975" y="-811088"/>
            <a:ext cx="1809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12632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7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" y="908720"/>
            <a:ext cx="8620798" cy="525658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19200000">
            <a:off x="406303" y="2539461"/>
            <a:ext cx="39832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Principais Contratos e Documentos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9200000">
            <a:off x="5540901" y="4660685"/>
            <a:ext cx="374269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Integração das instalações na RB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rot="19200000">
            <a:off x="-55599" y="2035450"/>
            <a:ext cx="364018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Quem são as Instituições Setoriais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19200000">
            <a:off x="3227479" y="3721563"/>
            <a:ext cx="440545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Aspectos do Licenciamento Ambiental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19200000">
            <a:off x="4578081" y="4036494"/>
            <a:ext cx="404060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Outras Autorizações Envolvidas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rot="19200000">
            <a:off x="1100805" y="2864841"/>
            <a:ext cx="420434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Critérios e processos do Planejamento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5576" y="313492"/>
            <a:ext cx="763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Expectativas do Seminário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17" name="Retângulo 16"/>
          <p:cNvSpPr/>
          <p:nvPr/>
        </p:nvSpPr>
        <p:spPr>
          <a:xfrm rot="19200000">
            <a:off x="1712781" y="3205845"/>
            <a:ext cx="52822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Os processos de Gestão e Fiscalização da ANEEL</a:t>
            </a:r>
            <a:endParaRPr lang="pt-BR" b="1" i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6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4077072"/>
            <a:ext cx="903649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240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Domingos Romeo Andreatta</a:t>
            </a:r>
          </a:p>
          <a:p>
            <a:pPr algn="ctr">
              <a:buFont typeface="Wingdings" pitchFamily="2" charset="2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monitoramento@mme.gov.br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+55 61 2032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5925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920"/>
              </a:buClr>
              <a:buFont typeface="Wingdings" pitchFamily="2" charset="2"/>
              <a:buNone/>
              <a:defRPr/>
            </a:pPr>
            <a:endParaRPr lang="pt-BR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2564904"/>
            <a:ext cx="7546354" cy="483143"/>
          </a:xfrm>
          <a:prstGeom prst="rect">
            <a:avLst/>
          </a:prstGeom>
        </p:spPr>
        <p:txBody>
          <a:bodyPr wrap="square" lIns="76389" tIns="38194" rIns="76389" bIns="38194">
            <a:spAutoFit/>
          </a:bodyPr>
          <a:lstStyle/>
          <a:p>
            <a:pPr lvl="0" algn="ctr" defTabSz="763890">
              <a:lnSpc>
                <a:spcPts val="2423"/>
              </a:lnSpc>
              <a:buClr>
                <a:srgbClr val="0365C0">
                  <a:lumMod val="75000"/>
                </a:srgbClr>
              </a:buClr>
              <a:buSzPct val="150000"/>
              <a:tabLst>
                <a:tab pos="273050" algn="l"/>
              </a:tabLst>
              <a:defRPr/>
            </a:pPr>
            <a:r>
              <a:rPr lang="en-US" sz="6000" b="1" kern="0" dirty="0" smtClean="0">
                <a:solidFill>
                  <a:srgbClr val="596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en-US" sz="6000" b="1" kern="0" dirty="0">
              <a:solidFill>
                <a:srgbClr val="5961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7046912" y="642758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5423D15-4988-4B8A-8630-5C939E45CA94}" type="slidenum">
              <a:rPr lang="pt-BR" smtClean="0"/>
              <a:pPr algn="r"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1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11444</TotalTime>
  <Words>622</Words>
  <Application>Microsoft Office PowerPoint</Application>
  <PresentationFormat>Apresentação na tela (4:3)</PresentationFormat>
  <Paragraphs>340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Baskerville Old Face</vt:lpstr>
      <vt:lpstr>Berlin Sans FB Demi</vt:lpstr>
      <vt:lpstr>Calibri</vt:lpstr>
      <vt:lpstr>Helvetica Light</vt:lpstr>
      <vt:lpstr>NewsGoth Lt BT</vt:lpstr>
      <vt:lpstr>Open Sans</vt:lpstr>
      <vt:lpstr>Raleway</vt:lpstr>
      <vt:lpstr>Roboto</vt:lpstr>
      <vt:lpstr>Times New Roman</vt:lpstr>
      <vt:lpstr>Wingdings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Ribeiro</dc:creator>
  <cp:lastModifiedBy>Andrei Barbosa Lepsch</cp:lastModifiedBy>
  <cp:revision>354</cp:revision>
  <cp:lastPrinted>2018-03-13T12:42:47Z</cp:lastPrinted>
  <dcterms:created xsi:type="dcterms:W3CDTF">2016-08-17T20:04:15Z</dcterms:created>
  <dcterms:modified xsi:type="dcterms:W3CDTF">2018-07-02T20:12:45Z</dcterms:modified>
</cp:coreProperties>
</file>