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1" r:id="rId2"/>
    <p:sldId id="307" r:id="rId3"/>
    <p:sldId id="308" r:id="rId4"/>
    <p:sldId id="304" r:id="rId5"/>
    <p:sldId id="305" r:id="rId6"/>
    <p:sldId id="289" r:id="rId7"/>
    <p:sldId id="306" r:id="rId8"/>
    <p:sldId id="271" r:id="rId9"/>
    <p:sldId id="309" r:id="rId10"/>
    <p:sldId id="278" r:id="rId11"/>
    <p:sldId id="286" r:id="rId12"/>
    <p:sldId id="276" r:id="rId13"/>
    <p:sldId id="282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9E"/>
    <a:srgbClr val="FFFFFF"/>
    <a:srgbClr val="004C62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toricardo\AppData\Local\Microsoft\Windows\INetCache\Content.Outlook\5ZHNRDND\&#205;ndices%202016%2010%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Plan1!$F$1</c:f>
              <c:strCache>
                <c:ptCount val="1"/>
                <c:pt idx="0">
                  <c:v>Empreendimento</c:v>
                </c:pt>
              </c:strCache>
            </c:strRef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Plan1!$E$2:$E$9</c:f>
              <c:strCache>
                <c:ptCount val="8"/>
                <c:pt idx="0">
                  <c:v>Porte</c:v>
                </c:pt>
                <c:pt idx="1">
                  <c:v>Atraso</c:v>
                </c:pt>
                <c:pt idx="2">
                  <c:v>Abrangência</c:v>
                </c:pt>
                <c:pt idx="3">
                  <c:v>Não Conformidade</c:v>
                </c:pt>
                <c:pt idx="4">
                  <c:v>Potência de Geração</c:v>
                </c:pt>
                <c:pt idx="5">
                  <c:v>Número de Geradores</c:v>
                </c:pt>
                <c:pt idx="6">
                  <c:v>Descasamento</c:v>
                </c:pt>
                <c:pt idx="7">
                  <c:v>Necessidade de Licenciamento</c:v>
                </c:pt>
              </c:strCache>
            </c:strRef>
          </c:cat>
          <c:val>
            <c:numRef>
              <c:f>Plan1!$F$2:$F$9</c:f>
              <c:numCache>
                <c:formatCode>General</c:formatCode>
                <c:ptCount val="8"/>
                <c:pt idx="0">
                  <c:v>0.46666666666666667</c:v>
                </c:pt>
                <c:pt idx="1">
                  <c:v>0.12048192771084337</c:v>
                </c:pt>
                <c:pt idx="2">
                  <c:v>1</c:v>
                </c:pt>
                <c:pt idx="3">
                  <c:v>0.4</c:v>
                </c:pt>
                <c:pt idx="4">
                  <c:v>1</c:v>
                </c:pt>
                <c:pt idx="5">
                  <c:v>0.23456790123456789</c:v>
                </c:pt>
                <c:pt idx="6">
                  <c:v>0.29196197061365603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07-4F26-8DAD-883C2C9ECBB5}"/>
            </c:ext>
          </c:extLst>
        </c:ser>
        <c:ser>
          <c:idx val="1"/>
          <c:order val="1"/>
          <c:tx>
            <c:strRef>
              <c:f>Plan1!$G$1</c:f>
              <c:strCache>
                <c:ptCount val="1"/>
                <c:pt idx="0">
                  <c:v>Média do setor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Plan1!$E$2:$E$9</c:f>
              <c:strCache>
                <c:ptCount val="8"/>
                <c:pt idx="0">
                  <c:v>Porte</c:v>
                </c:pt>
                <c:pt idx="1">
                  <c:v>Atraso</c:v>
                </c:pt>
                <c:pt idx="2">
                  <c:v>Abrangência</c:v>
                </c:pt>
                <c:pt idx="3">
                  <c:v>Não Conformidade</c:v>
                </c:pt>
                <c:pt idx="4">
                  <c:v>Potência de Geração</c:v>
                </c:pt>
                <c:pt idx="5">
                  <c:v>Número de Geradores</c:v>
                </c:pt>
                <c:pt idx="6">
                  <c:v>Descasamento</c:v>
                </c:pt>
                <c:pt idx="7">
                  <c:v>Necessidade de Licenciamento</c:v>
                </c:pt>
              </c:strCache>
            </c:strRef>
          </c:cat>
          <c:val>
            <c:numRef>
              <c:f>Plan1!$G$2:$G$9</c:f>
              <c:numCache>
                <c:formatCode>General</c:formatCode>
                <c:ptCount val="8"/>
                <c:pt idx="0">
                  <c:v>0.5</c:v>
                </c:pt>
                <c:pt idx="1">
                  <c:v>0.3</c:v>
                </c:pt>
                <c:pt idx="2">
                  <c:v>0.6</c:v>
                </c:pt>
                <c:pt idx="3">
                  <c:v>0.4</c:v>
                </c:pt>
                <c:pt idx="4">
                  <c:v>0.5</c:v>
                </c:pt>
                <c:pt idx="5">
                  <c:v>0.1</c:v>
                </c:pt>
                <c:pt idx="6">
                  <c:v>0.1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07-4F26-8DAD-883C2C9EC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329760"/>
        <c:axId val="305330152"/>
      </c:radarChart>
      <c:catAx>
        <c:axId val="3053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330152"/>
        <c:crosses val="autoZero"/>
        <c:auto val="1"/>
        <c:lblAlgn val="ctr"/>
        <c:lblOffset val="100"/>
        <c:noMultiLvlLbl val="0"/>
      </c:catAx>
      <c:valAx>
        <c:axId val="30533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3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BB250-C781-4CE3-898A-47378FD28002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349C95EC-5D7D-46C5-8FBF-8E940DDB3446}">
      <dgm:prSet phldrT="[Texto]"/>
      <dgm:spPr/>
      <dgm:t>
        <a:bodyPr/>
        <a:lstStyle/>
        <a:p>
          <a:r>
            <a:rPr lang="pt-BR" dirty="0"/>
            <a:t>Inteligência Analítica</a:t>
          </a:r>
        </a:p>
      </dgm:t>
    </dgm:pt>
    <dgm:pt modelId="{EC54E91B-4A0B-4A6E-BF2E-339658F3284B}" type="parTrans" cxnId="{0D9EA19A-705F-46FB-84A1-889C9C76E3CD}">
      <dgm:prSet/>
      <dgm:spPr/>
      <dgm:t>
        <a:bodyPr/>
        <a:lstStyle/>
        <a:p>
          <a:endParaRPr lang="pt-BR"/>
        </a:p>
      </dgm:t>
    </dgm:pt>
    <dgm:pt modelId="{0679D513-73FE-4C9F-9372-C350E552900D}" type="sibTrans" cxnId="{0D9EA19A-705F-46FB-84A1-889C9C76E3CD}">
      <dgm:prSet/>
      <dgm:spPr/>
      <dgm:t>
        <a:bodyPr/>
        <a:lstStyle/>
        <a:p>
          <a:endParaRPr lang="pt-BR"/>
        </a:p>
      </dgm:t>
    </dgm:pt>
    <dgm:pt modelId="{A44994F5-7594-46A7-8A6B-3B5C764E50BF}">
      <dgm:prSet phldrT="[Texto]"/>
      <dgm:spPr/>
      <dgm:t>
        <a:bodyPr/>
        <a:lstStyle/>
        <a:p>
          <a:r>
            <a:rPr lang="pt-BR" dirty="0"/>
            <a:t>Inspeções de Campo</a:t>
          </a:r>
        </a:p>
      </dgm:t>
    </dgm:pt>
    <dgm:pt modelId="{A4DEB912-D7A1-4ABF-AAC8-AC2237766FE6}" type="parTrans" cxnId="{30727181-4646-44D9-9F8F-2B7E4BC29B37}">
      <dgm:prSet/>
      <dgm:spPr/>
      <dgm:t>
        <a:bodyPr/>
        <a:lstStyle/>
        <a:p>
          <a:endParaRPr lang="pt-BR"/>
        </a:p>
      </dgm:t>
    </dgm:pt>
    <dgm:pt modelId="{2B1DE100-71F4-438B-854F-AD7E5D4B3EB7}" type="sibTrans" cxnId="{30727181-4646-44D9-9F8F-2B7E4BC29B37}">
      <dgm:prSet/>
      <dgm:spPr/>
      <dgm:t>
        <a:bodyPr/>
        <a:lstStyle/>
        <a:p>
          <a:endParaRPr lang="pt-BR"/>
        </a:p>
      </dgm:t>
    </dgm:pt>
    <dgm:pt modelId="{A1C8A05D-6F6B-466F-839F-022C6000EEB5}">
      <dgm:prSet phldrT="[Texto]"/>
      <dgm:spPr>
        <a:solidFill>
          <a:schemeClr val="tx2"/>
        </a:solidFill>
      </dgm:spPr>
      <dgm:t>
        <a:bodyPr/>
        <a:lstStyle/>
        <a:p>
          <a:r>
            <a:rPr lang="pt-BR" dirty="0"/>
            <a:t>Diminuição de atrasos e maior previsibilidade</a:t>
          </a:r>
        </a:p>
      </dgm:t>
    </dgm:pt>
    <dgm:pt modelId="{441E67A0-964F-4DD8-91EA-6CA59A3290BA}" type="parTrans" cxnId="{68C616EF-CE41-4C1A-8D06-73580B2E1B9F}">
      <dgm:prSet/>
      <dgm:spPr/>
      <dgm:t>
        <a:bodyPr/>
        <a:lstStyle/>
        <a:p>
          <a:endParaRPr lang="pt-BR"/>
        </a:p>
      </dgm:t>
    </dgm:pt>
    <dgm:pt modelId="{9441E254-A47E-449C-B982-514C6953C3D9}" type="sibTrans" cxnId="{68C616EF-CE41-4C1A-8D06-73580B2E1B9F}">
      <dgm:prSet/>
      <dgm:spPr/>
      <dgm:t>
        <a:bodyPr/>
        <a:lstStyle/>
        <a:p>
          <a:endParaRPr lang="pt-BR"/>
        </a:p>
      </dgm:t>
    </dgm:pt>
    <dgm:pt modelId="{6C6F58DA-CAE3-4111-9B1C-6AEC9C343EEF}">
      <dgm:prSet phldrT="[Texto]"/>
      <dgm:spPr/>
      <dgm:t>
        <a:bodyPr/>
        <a:lstStyle/>
        <a:p>
          <a:r>
            <a:rPr lang="pt-BR" dirty="0"/>
            <a:t>Reuniões com agentes</a:t>
          </a:r>
        </a:p>
      </dgm:t>
    </dgm:pt>
    <dgm:pt modelId="{A92849A0-90CC-4F92-8943-AB64B6DE8D14}" type="parTrans" cxnId="{D2C268D0-9BE0-4A0B-ADD8-73F152A0EDDC}">
      <dgm:prSet/>
      <dgm:spPr/>
      <dgm:t>
        <a:bodyPr/>
        <a:lstStyle/>
        <a:p>
          <a:endParaRPr lang="pt-BR"/>
        </a:p>
      </dgm:t>
    </dgm:pt>
    <dgm:pt modelId="{6074B6DB-D2E0-410C-9549-16B471985D62}" type="sibTrans" cxnId="{D2C268D0-9BE0-4A0B-ADD8-73F152A0EDDC}">
      <dgm:prSet/>
      <dgm:spPr/>
      <dgm:t>
        <a:bodyPr/>
        <a:lstStyle/>
        <a:p>
          <a:endParaRPr lang="pt-BR"/>
        </a:p>
      </dgm:t>
    </dgm:pt>
    <dgm:pt modelId="{5FAB951D-DEFA-4912-A1C7-6A421E69272A}" type="pres">
      <dgm:prSet presAssocID="{DA6BB250-C781-4CE3-898A-47378FD28002}" presName="linearFlow" presStyleCnt="0">
        <dgm:presLayoutVars>
          <dgm:resizeHandles val="exact"/>
        </dgm:presLayoutVars>
      </dgm:prSet>
      <dgm:spPr/>
    </dgm:pt>
    <dgm:pt modelId="{06C942D9-EF5F-42FA-91BD-FF176F961C08}" type="pres">
      <dgm:prSet presAssocID="{349C95EC-5D7D-46C5-8FBF-8E940DDB34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6E9577-9AEE-4F35-A0A5-A9C554319174}" type="pres">
      <dgm:prSet presAssocID="{0679D513-73FE-4C9F-9372-C350E552900D}" presName="sibTrans" presStyleLbl="sibTrans2D1" presStyleIdx="0" presStyleCnt="3"/>
      <dgm:spPr/>
      <dgm:t>
        <a:bodyPr/>
        <a:lstStyle/>
        <a:p>
          <a:endParaRPr lang="pt-BR"/>
        </a:p>
      </dgm:t>
    </dgm:pt>
    <dgm:pt modelId="{F87DF3FA-70B3-404A-A35F-533EAF74F2CE}" type="pres">
      <dgm:prSet presAssocID="{0679D513-73FE-4C9F-9372-C350E552900D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537B2E31-127B-4243-BD97-C47419F2122A}" type="pres">
      <dgm:prSet presAssocID="{6C6F58DA-CAE3-4111-9B1C-6AEC9C343E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DD5086-767D-4318-81C9-651DE1FDC5F0}" type="pres">
      <dgm:prSet presAssocID="{6074B6DB-D2E0-410C-9549-16B471985D62}" presName="sibTrans" presStyleLbl="sibTrans2D1" presStyleIdx="1" presStyleCnt="3"/>
      <dgm:spPr/>
      <dgm:t>
        <a:bodyPr/>
        <a:lstStyle/>
        <a:p>
          <a:endParaRPr lang="pt-BR"/>
        </a:p>
      </dgm:t>
    </dgm:pt>
    <dgm:pt modelId="{63422916-F14F-4087-BBE8-8135B437934E}" type="pres">
      <dgm:prSet presAssocID="{6074B6DB-D2E0-410C-9549-16B471985D62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88FD47A7-F947-462B-A41C-1E6886CDE76D}" type="pres">
      <dgm:prSet presAssocID="{A44994F5-7594-46A7-8A6B-3B5C764E50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AEAA8A-C4D5-4FE0-B0F5-144312A13DAC}" type="pres">
      <dgm:prSet presAssocID="{2B1DE100-71F4-438B-854F-AD7E5D4B3EB7}" presName="sibTrans" presStyleLbl="sibTrans2D1" presStyleIdx="2" presStyleCnt="3"/>
      <dgm:spPr/>
      <dgm:t>
        <a:bodyPr/>
        <a:lstStyle/>
        <a:p>
          <a:endParaRPr lang="pt-BR"/>
        </a:p>
      </dgm:t>
    </dgm:pt>
    <dgm:pt modelId="{2EF45471-2D31-4CBE-949C-520185772B72}" type="pres">
      <dgm:prSet presAssocID="{2B1DE100-71F4-438B-854F-AD7E5D4B3EB7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74BD1E93-9176-4223-8A66-62BE05AFAC6E}" type="pres">
      <dgm:prSet presAssocID="{A1C8A05D-6F6B-466F-839F-022C6000EE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9CEA0A-F366-46C0-A5D4-DA6EA9C50C9F}" type="presOf" srcId="{A1C8A05D-6F6B-466F-839F-022C6000EEB5}" destId="{74BD1E93-9176-4223-8A66-62BE05AFAC6E}" srcOrd="0" destOrd="0" presId="urn:microsoft.com/office/officeart/2005/8/layout/process2"/>
    <dgm:cxn modelId="{7DCBC212-6282-460D-A698-D49887C08CB1}" type="presOf" srcId="{0679D513-73FE-4C9F-9372-C350E552900D}" destId="{3E6E9577-9AEE-4F35-A0A5-A9C554319174}" srcOrd="0" destOrd="0" presId="urn:microsoft.com/office/officeart/2005/8/layout/process2"/>
    <dgm:cxn modelId="{611A30A7-3BBC-48EE-9476-C0B5BA946B31}" type="presOf" srcId="{0679D513-73FE-4C9F-9372-C350E552900D}" destId="{F87DF3FA-70B3-404A-A35F-533EAF74F2CE}" srcOrd="1" destOrd="0" presId="urn:microsoft.com/office/officeart/2005/8/layout/process2"/>
    <dgm:cxn modelId="{BDF83DB4-C3C9-456A-836C-88DB5B0C6B21}" type="presOf" srcId="{A44994F5-7594-46A7-8A6B-3B5C764E50BF}" destId="{88FD47A7-F947-462B-A41C-1E6886CDE76D}" srcOrd="0" destOrd="0" presId="urn:microsoft.com/office/officeart/2005/8/layout/process2"/>
    <dgm:cxn modelId="{11E3BB82-CA4D-4A0B-A79D-45F67AFA6270}" type="presOf" srcId="{6074B6DB-D2E0-410C-9549-16B471985D62}" destId="{E6DD5086-767D-4318-81C9-651DE1FDC5F0}" srcOrd="0" destOrd="0" presId="urn:microsoft.com/office/officeart/2005/8/layout/process2"/>
    <dgm:cxn modelId="{4324A483-78E0-4572-B932-B9644C3B0932}" type="presOf" srcId="{349C95EC-5D7D-46C5-8FBF-8E940DDB3446}" destId="{06C942D9-EF5F-42FA-91BD-FF176F961C08}" srcOrd="0" destOrd="0" presId="urn:microsoft.com/office/officeart/2005/8/layout/process2"/>
    <dgm:cxn modelId="{0D9EA19A-705F-46FB-84A1-889C9C76E3CD}" srcId="{DA6BB250-C781-4CE3-898A-47378FD28002}" destId="{349C95EC-5D7D-46C5-8FBF-8E940DDB3446}" srcOrd="0" destOrd="0" parTransId="{EC54E91B-4A0B-4A6E-BF2E-339658F3284B}" sibTransId="{0679D513-73FE-4C9F-9372-C350E552900D}"/>
    <dgm:cxn modelId="{30727181-4646-44D9-9F8F-2B7E4BC29B37}" srcId="{DA6BB250-C781-4CE3-898A-47378FD28002}" destId="{A44994F5-7594-46A7-8A6B-3B5C764E50BF}" srcOrd="2" destOrd="0" parTransId="{A4DEB912-D7A1-4ABF-AAC8-AC2237766FE6}" sibTransId="{2B1DE100-71F4-438B-854F-AD7E5D4B3EB7}"/>
    <dgm:cxn modelId="{C0B983DC-BB4A-4981-8D34-481B44BE787B}" type="presOf" srcId="{DA6BB250-C781-4CE3-898A-47378FD28002}" destId="{5FAB951D-DEFA-4912-A1C7-6A421E69272A}" srcOrd="0" destOrd="0" presId="urn:microsoft.com/office/officeart/2005/8/layout/process2"/>
    <dgm:cxn modelId="{68C616EF-CE41-4C1A-8D06-73580B2E1B9F}" srcId="{DA6BB250-C781-4CE3-898A-47378FD28002}" destId="{A1C8A05D-6F6B-466F-839F-022C6000EEB5}" srcOrd="3" destOrd="0" parTransId="{441E67A0-964F-4DD8-91EA-6CA59A3290BA}" sibTransId="{9441E254-A47E-449C-B982-514C6953C3D9}"/>
    <dgm:cxn modelId="{2CF31D48-7FFE-4560-9E96-4AEF72D345CF}" type="presOf" srcId="{6C6F58DA-CAE3-4111-9B1C-6AEC9C343EEF}" destId="{537B2E31-127B-4243-BD97-C47419F2122A}" srcOrd="0" destOrd="0" presId="urn:microsoft.com/office/officeart/2005/8/layout/process2"/>
    <dgm:cxn modelId="{64E5667A-E0D7-4809-BE40-F0669F568037}" type="presOf" srcId="{2B1DE100-71F4-438B-854F-AD7E5D4B3EB7}" destId="{2EF45471-2D31-4CBE-949C-520185772B72}" srcOrd="1" destOrd="0" presId="urn:microsoft.com/office/officeart/2005/8/layout/process2"/>
    <dgm:cxn modelId="{1FE6975F-0DE1-4C99-B2ED-B5F4B1D4B1BB}" type="presOf" srcId="{2B1DE100-71F4-438B-854F-AD7E5D4B3EB7}" destId="{BCAEAA8A-C4D5-4FE0-B0F5-144312A13DAC}" srcOrd="0" destOrd="0" presId="urn:microsoft.com/office/officeart/2005/8/layout/process2"/>
    <dgm:cxn modelId="{246CF323-FB71-4D34-A4A6-F26403EC91C8}" type="presOf" srcId="{6074B6DB-D2E0-410C-9549-16B471985D62}" destId="{63422916-F14F-4087-BBE8-8135B437934E}" srcOrd="1" destOrd="0" presId="urn:microsoft.com/office/officeart/2005/8/layout/process2"/>
    <dgm:cxn modelId="{D2C268D0-9BE0-4A0B-ADD8-73F152A0EDDC}" srcId="{DA6BB250-C781-4CE3-898A-47378FD28002}" destId="{6C6F58DA-CAE3-4111-9B1C-6AEC9C343EEF}" srcOrd="1" destOrd="0" parTransId="{A92849A0-90CC-4F92-8943-AB64B6DE8D14}" sibTransId="{6074B6DB-D2E0-410C-9549-16B471985D62}"/>
    <dgm:cxn modelId="{22B765C6-FBDE-4912-A0E0-C41000527BBD}" type="presParOf" srcId="{5FAB951D-DEFA-4912-A1C7-6A421E69272A}" destId="{06C942D9-EF5F-42FA-91BD-FF176F961C08}" srcOrd="0" destOrd="0" presId="urn:microsoft.com/office/officeart/2005/8/layout/process2"/>
    <dgm:cxn modelId="{7AF621AC-F189-4344-960F-BD3441BF2E06}" type="presParOf" srcId="{5FAB951D-DEFA-4912-A1C7-6A421E69272A}" destId="{3E6E9577-9AEE-4F35-A0A5-A9C554319174}" srcOrd="1" destOrd="0" presId="urn:microsoft.com/office/officeart/2005/8/layout/process2"/>
    <dgm:cxn modelId="{E2A11DDA-53E4-4496-8C49-56CEEDCBC526}" type="presParOf" srcId="{3E6E9577-9AEE-4F35-A0A5-A9C554319174}" destId="{F87DF3FA-70B3-404A-A35F-533EAF74F2CE}" srcOrd="0" destOrd="0" presId="urn:microsoft.com/office/officeart/2005/8/layout/process2"/>
    <dgm:cxn modelId="{3246694C-D077-47EC-950E-818A0F61501A}" type="presParOf" srcId="{5FAB951D-DEFA-4912-A1C7-6A421E69272A}" destId="{537B2E31-127B-4243-BD97-C47419F2122A}" srcOrd="2" destOrd="0" presId="urn:microsoft.com/office/officeart/2005/8/layout/process2"/>
    <dgm:cxn modelId="{F1233A75-2070-4D69-8A8C-E522B3A59F78}" type="presParOf" srcId="{5FAB951D-DEFA-4912-A1C7-6A421E69272A}" destId="{E6DD5086-767D-4318-81C9-651DE1FDC5F0}" srcOrd="3" destOrd="0" presId="urn:microsoft.com/office/officeart/2005/8/layout/process2"/>
    <dgm:cxn modelId="{49895378-2BBE-4158-A569-8D20DB009BD9}" type="presParOf" srcId="{E6DD5086-767D-4318-81C9-651DE1FDC5F0}" destId="{63422916-F14F-4087-BBE8-8135B437934E}" srcOrd="0" destOrd="0" presId="urn:microsoft.com/office/officeart/2005/8/layout/process2"/>
    <dgm:cxn modelId="{4298F20E-8D90-4694-B184-AD7F9C959C83}" type="presParOf" srcId="{5FAB951D-DEFA-4912-A1C7-6A421E69272A}" destId="{88FD47A7-F947-462B-A41C-1E6886CDE76D}" srcOrd="4" destOrd="0" presId="urn:microsoft.com/office/officeart/2005/8/layout/process2"/>
    <dgm:cxn modelId="{B7D1DC81-AF92-40CB-9FF9-4CAF278E1219}" type="presParOf" srcId="{5FAB951D-DEFA-4912-A1C7-6A421E69272A}" destId="{BCAEAA8A-C4D5-4FE0-B0F5-144312A13DAC}" srcOrd="5" destOrd="0" presId="urn:microsoft.com/office/officeart/2005/8/layout/process2"/>
    <dgm:cxn modelId="{AE2BA651-FF5C-43FA-B8C5-0EEB92BB12CF}" type="presParOf" srcId="{BCAEAA8A-C4D5-4FE0-B0F5-144312A13DAC}" destId="{2EF45471-2D31-4CBE-949C-520185772B72}" srcOrd="0" destOrd="0" presId="urn:microsoft.com/office/officeart/2005/8/layout/process2"/>
    <dgm:cxn modelId="{2533C33A-9602-45B3-BF58-C9ED623AC6DB}" type="presParOf" srcId="{5FAB951D-DEFA-4912-A1C7-6A421E69272A}" destId="{74BD1E93-9176-4223-8A66-62BE05AFAC6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3E5DD-C728-4504-A046-D9C590517EFD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1809-F18E-4A4B-B7AA-ADEDCDE6A4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75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Várias fontes identificam como será a Rede de Futuro e</a:t>
            </a:r>
            <a:r>
              <a:rPr lang="pt-BR" baseline="0" dirty="0"/>
              <a:t> o autor aí citado define como sendo os recursos distribuídos: a GV, os </a:t>
            </a:r>
            <a:r>
              <a:rPr lang="pt-BR" baseline="0" dirty="0" err="1"/>
              <a:t>Ves</a:t>
            </a:r>
            <a:r>
              <a:rPr lang="pt-BR" baseline="0" dirty="0"/>
              <a:t>, </a:t>
            </a:r>
            <a:r>
              <a:rPr lang="pt-BR" baseline="0" dirty="0" err="1"/>
              <a:t>Storage</a:t>
            </a:r>
            <a:r>
              <a:rPr lang="pt-BR" baseline="0" dirty="0"/>
              <a:t>; Eficiência Energética e a Gestão pelo Lado da Demanda.</a:t>
            </a:r>
          </a:p>
          <a:p>
            <a:endParaRPr lang="pt-BR" baseline="0" dirty="0"/>
          </a:p>
          <a:p>
            <a:r>
              <a:rPr lang="pt-BR" baseline="0" dirty="0"/>
              <a:t>Podemos segregar essa discussão entre os </a:t>
            </a:r>
            <a:r>
              <a:rPr lang="pt-BR" b="1" baseline="0" dirty="0"/>
              <a:t>Defensores e Opositores </a:t>
            </a:r>
            <a:r>
              <a:rPr lang="pt-BR" baseline="0" dirty="0"/>
              <a:t>entre </a:t>
            </a:r>
            <a:r>
              <a:rPr lang="pt-BR" b="1" baseline="0" dirty="0"/>
              <a:t>Teoria e Prática </a:t>
            </a:r>
            <a:r>
              <a:rPr lang="pt-BR" baseline="0" dirty="0"/>
              <a:t>entre Ent</a:t>
            </a:r>
            <a:r>
              <a:rPr lang="pt-BR" b="1" baseline="0" dirty="0"/>
              <a:t>usiastas e Céticos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E750-267F-4AC6-9FC0-B70E19865E8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7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E1164-5469-42A7-AE36-B24F61B814C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47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0E-4608-42DA-ACB5-002475D124F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58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falar que houve um piloto de P&amp;D cuja solução </a:t>
            </a:r>
            <a:r>
              <a:rPr lang="pt-BR"/>
              <a:t>mostrou-se efetiva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0E-4608-42DA-ACB5-002475D124F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9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falar que houve um piloto de P&amp;D cuja solução </a:t>
            </a:r>
            <a:r>
              <a:rPr lang="pt-BR"/>
              <a:t>mostrou-se efetiva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0E-4608-42DA-ACB5-002475D124F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3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falar que houve um piloto de P&amp;D cuja solução mostrou-se efetiva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0E-4608-42DA-ACB5-002475D124F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02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falar que houve um piloto de P&amp;D cuja solução </a:t>
            </a:r>
            <a:r>
              <a:rPr lang="pt-BR"/>
              <a:t>mostrou-se efetiva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720E-4608-42DA-ACB5-002475D124F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2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12">
            <a:off x="556602" y="954751"/>
            <a:ext cx="1658843" cy="72521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 userDrawn="1"/>
        </p:nvSpPr>
        <p:spPr>
          <a:xfrm>
            <a:off x="587352" y="429700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>
                <a:solidFill>
                  <a:srgbClr val="9A9A00"/>
                </a:solidFill>
              </a:rPr>
              <a:t>Texto</a:t>
            </a: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850776"/>
            <a:ext cx="9552790" cy="3041131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54251" y="2016370"/>
            <a:ext cx="10090672" cy="69455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7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529387"/>
            <a:ext cx="8009245" cy="2903621"/>
          </a:xfrm>
          <a:prstGeom prst="rect">
            <a:avLst/>
          </a:prstGeom>
        </p:spPr>
      </p:pic>
      <p:sp>
        <p:nvSpPr>
          <p:cNvPr id="4" name="TextBox 13"/>
          <p:cNvSpPr txBox="1"/>
          <p:nvPr userDrawn="1"/>
        </p:nvSpPr>
        <p:spPr>
          <a:xfrm>
            <a:off x="818148" y="5941029"/>
            <a:ext cx="468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300" dirty="0">
                <a:solidFill>
                  <a:srgbClr val="ACAA00"/>
                </a:solidFill>
                <a:latin typeface="Trebuchet MS" panose="020B0603020202020204" pitchFamily="34" charset="0"/>
              </a:rPr>
              <a:t>WWW.ANEEL.GOV.BR</a:t>
            </a:r>
          </a:p>
          <a:p>
            <a:pPr algn="ctr"/>
            <a:r>
              <a:rPr lang="pt-BR" spc="300" dirty="0">
                <a:solidFill>
                  <a:srgbClr val="ACAA00"/>
                </a:solidFill>
                <a:latin typeface="Trebuchet MS" panose="020B0603020202020204" pitchFamily="34" charset="0"/>
              </a:rPr>
              <a:t>www.facebook.com/aneelgovbr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9" y="6203483"/>
            <a:ext cx="318402" cy="3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4358EE-8E55-4B4F-858F-9CB6CE5D7220}" type="datetimeFigureOut">
              <a:rPr lang="pt-BR" smtClean="0"/>
              <a:t>12/03/2018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459202" y="3293160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CARGO</a:t>
            </a: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0115" y="6431358"/>
            <a:ext cx="4683123" cy="311757"/>
          </a:xfrm>
        </p:spPr>
        <p:txBody>
          <a:bodyPr>
            <a:noAutofit/>
          </a:bodyPr>
          <a:lstStyle>
            <a:lvl1pPr algn="ctr">
              <a:defRPr sz="1800" baseline="0"/>
            </a:lvl1pPr>
          </a:lstStyle>
          <a:p>
            <a:pPr lvl="0"/>
            <a:r>
              <a:rPr lang="pt-BR" dirty="0"/>
              <a:t>Cidade-UF, </a:t>
            </a:r>
            <a:r>
              <a:rPr lang="pt-BR" dirty="0" err="1"/>
              <a:t>dd</a:t>
            </a:r>
            <a:r>
              <a:rPr lang="pt-BR" dirty="0"/>
              <a:t> de mês de </a:t>
            </a:r>
            <a:r>
              <a:rPr lang="pt-BR" dirty="0" err="1"/>
              <a:t>aaaa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/>
          <a:srcRect b="-5104"/>
          <a:stretch/>
        </p:blipFill>
        <p:spPr>
          <a:xfrm>
            <a:off x="526679" y="914400"/>
            <a:ext cx="5619786" cy="15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34326" y="6196282"/>
            <a:ext cx="2393267" cy="413419"/>
            <a:chOff x="234326" y="6196282"/>
            <a:chExt cx="2393267" cy="413419"/>
          </a:xfrm>
        </p:grpSpPr>
        <p:pic>
          <p:nvPicPr>
            <p:cNvPr id="24" name="Imagem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53" t="54473" r="5432" b="5751"/>
            <a:stretch/>
          </p:blipFill>
          <p:spPr>
            <a:xfrm>
              <a:off x="2229694" y="6196282"/>
              <a:ext cx="397899" cy="3916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agem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1" t="4225" r="1057" b="49595"/>
            <a:stretch/>
          </p:blipFill>
          <p:spPr>
            <a:xfrm>
              <a:off x="1222435" y="6196282"/>
              <a:ext cx="417045" cy="4134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Imagem 2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0" t="5751" r="53834" b="54153"/>
            <a:stretch/>
          </p:blipFill>
          <p:spPr>
            <a:xfrm>
              <a:off x="72837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Imagem 3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638" y="6196282"/>
              <a:ext cx="397899" cy="3978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26" y="6196282"/>
              <a:ext cx="397894" cy="397894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8"/>
          <a:srcRect b="-8703"/>
          <a:stretch/>
        </p:blipFill>
        <p:spPr>
          <a:xfrm>
            <a:off x="526679" y="914400"/>
            <a:ext cx="5619786" cy="1624405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80703" y="4596824"/>
            <a:ext cx="5654675" cy="325437"/>
          </a:xfrm>
        </p:spPr>
        <p:txBody>
          <a:bodyPr>
            <a:noAutofit/>
          </a:bodyPr>
          <a:lstStyle>
            <a:lvl1pPr algn="r">
              <a:defRPr sz="2000" spc="300" baseline="0">
                <a:solidFill>
                  <a:srgbClr val="004C62"/>
                </a:solidFill>
              </a:defRPr>
            </a:lvl1pPr>
            <a:lvl2pPr>
              <a:defRPr>
                <a:solidFill>
                  <a:srgbClr val="004C62"/>
                </a:solidFill>
              </a:defRPr>
            </a:lvl2pPr>
            <a:lvl3pPr>
              <a:defRPr>
                <a:solidFill>
                  <a:srgbClr val="004C62"/>
                </a:solidFill>
              </a:defRPr>
            </a:lvl3pPr>
            <a:lvl4pPr>
              <a:defRPr>
                <a:solidFill>
                  <a:srgbClr val="004C62"/>
                </a:solidFill>
              </a:defRPr>
            </a:lvl4pPr>
            <a:lvl5pPr>
              <a:defRPr>
                <a:solidFill>
                  <a:srgbClr val="004C62"/>
                </a:solidFill>
              </a:defRPr>
            </a:lvl5pPr>
          </a:lstStyle>
          <a:p>
            <a:pPr lvl="0"/>
            <a:r>
              <a:rPr lang="pt-BR" dirty="0"/>
              <a:t>NOME E CARGO</a:t>
            </a:r>
          </a:p>
        </p:txBody>
      </p:sp>
    </p:spTree>
    <p:extLst>
      <p:ext uri="{BB962C8B-B14F-4D97-AF65-F5344CB8AC3E}">
        <p14:creationId xmlns:p14="http://schemas.microsoft.com/office/powerpoint/2010/main" val="2896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3748" y="3433009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Cargo 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" y="325676"/>
            <a:ext cx="8571155" cy="31073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844716" y="632125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809E"/>
                </a:solidFill>
              </a:rPr>
              <a:t>Cidade-UF</a:t>
            </a:r>
            <a:r>
              <a:rPr lang="pt-BR" baseline="0" dirty="0">
                <a:solidFill>
                  <a:srgbClr val="00809E"/>
                </a:solidFill>
              </a:rPr>
              <a:t>, Data</a:t>
            </a:r>
            <a:endParaRPr lang="pt-BR" dirty="0">
              <a:solidFill>
                <a:srgbClr val="00809E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 userDrawn="1"/>
        </p:nvSpPr>
        <p:spPr>
          <a:xfrm>
            <a:off x="112294" y="5309415"/>
            <a:ext cx="5406189" cy="90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7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TEXTO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9" r:id="rId3"/>
    <p:sldLayoutId id="2147483678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 dos Contratos de Transmissão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95" y="4876800"/>
            <a:ext cx="5840270" cy="1304609"/>
          </a:xfrm>
        </p:spPr>
        <p:txBody>
          <a:bodyPr>
            <a:normAutofit/>
          </a:bodyPr>
          <a:lstStyle/>
          <a:p>
            <a:endParaRPr lang="pt-BR" sz="1800" b="1" dirty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pt-BR" sz="18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IVO SECHI NAZARENO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Superintendente de Concessões, Permissões e Autorizações de Transmissão e Distribuição - SCT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Brasília, março de 2018</a:t>
            </a:r>
          </a:p>
        </p:txBody>
      </p:sp>
    </p:spTree>
    <p:extLst>
      <p:ext uri="{BB962C8B-B14F-4D97-AF65-F5344CB8AC3E}">
        <p14:creationId xmlns:p14="http://schemas.microsoft.com/office/powerpoint/2010/main" val="23790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908573" y="660855"/>
            <a:ext cx="7772400" cy="66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Principais demandas da Gestão de Contratos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57619" y="1868844"/>
            <a:ext cx="923687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Alteração </a:t>
            </a: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de cronograma de construção do empreendimento;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Integração, emissão de termos de liberação e PVA;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Reestruturação societária (em conjunto com a SFF);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CCT, Rede Básica custeada por TUST Fronteira;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Cláusula de Antecipação x benefício para o SIN.</a:t>
            </a:r>
          </a:p>
        </p:txBody>
      </p:sp>
    </p:spTree>
    <p:extLst>
      <p:ext uri="{BB962C8B-B14F-4D97-AF65-F5344CB8AC3E}">
        <p14:creationId xmlns:p14="http://schemas.microsoft.com/office/powerpoint/2010/main" val="31756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919536" y="220974"/>
            <a:ext cx="776627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Planos de Recuperação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5417" y="1108267"/>
            <a:ext cx="1048805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 SCT, ao verificar atrasos nos marcos intermediários dos cronogramas, solicita plano de recuperação às empresas.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Caso a empresa não apresente ou apresente um plano inviável, demandamos um RFT para obrigar a empresa a fazê-lo, evidenciando o caminho da caducidade</a:t>
            </a:r>
            <a:r>
              <a:rPr lang="pt-BR" sz="23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.</a:t>
            </a:r>
            <a:endParaRPr lang="pt-BR" sz="23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Definições quanto à emissão do RFT – O Relatório de Falhas e Transgressões é uma importante ferramenta na tentativa de mitigar atrasos nos cronogramas dos empreendimentos:</a:t>
            </a:r>
          </a:p>
        </p:txBody>
      </p:sp>
      <p:sp>
        <p:nvSpPr>
          <p:cNvPr id="11" name="Retângulo: Cantos Arredondados 10"/>
          <p:cNvSpPr/>
          <p:nvPr/>
        </p:nvSpPr>
        <p:spPr>
          <a:xfrm>
            <a:off x="1379515" y="4368803"/>
            <a:ext cx="9437244" cy="1755209"/>
          </a:xfrm>
          <a:prstGeom prst="roundRect">
            <a:avLst/>
          </a:prstGeom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apresentado é viável?</a:t>
            </a:r>
          </a:p>
          <a:p>
            <a:pPr marL="914400" lvl="1" indent="-457200">
              <a:buAutoNum type="arabicParenR"/>
            </a:pP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SIM: Cumprimento do plano leva a normalidade da outorga;</a:t>
            </a:r>
          </a:p>
          <a:p>
            <a:pPr marL="914400" lvl="1" indent="-457200">
              <a:buAutoNum type="arabicParenR"/>
            </a:pPr>
            <a:r>
              <a:rPr lang="pt-B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NÃO: Melhor decisão é trocar o gestor ou retomar a concessão.</a:t>
            </a:r>
          </a:p>
        </p:txBody>
      </p:sp>
    </p:spTree>
    <p:extLst>
      <p:ext uri="{BB962C8B-B14F-4D97-AF65-F5344CB8AC3E}">
        <p14:creationId xmlns:p14="http://schemas.microsoft.com/office/powerpoint/2010/main" val="32338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468820" y="779728"/>
            <a:ext cx="7910288" cy="666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Resultados do processo de Gestão dos Contratos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68820" y="1648099"/>
            <a:ext cx="87217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B4A91C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Extintos 17 contratos por caducidade (</a:t>
            </a:r>
            <a:r>
              <a:rPr lang="pt-BR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Abengoa</a:t>
            </a: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, </a:t>
            </a:r>
            <a:r>
              <a:rPr lang="pt-BR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Brax</a:t>
            </a: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 e </a:t>
            </a:r>
            <a:r>
              <a:rPr lang="pt-BR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Isolux</a:t>
            </a: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); </a:t>
            </a:r>
          </a:p>
          <a:p>
            <a:pPr marL="342900" lvl="1" indent="-342900">
              <a:spcBef>
                <a:spcPct val="20000"/>
              </a:spcBef>
              <a:buClr>
                <a:srgbClr val="B4A91C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recomendadas as extinções de 4 contratos da Chesf;</a:t>
            </a:r>
          </a:p>
          <a:p>
            <a:pPr marL="342900" lvl="1" indent="-342900">
              <a:spcBef>
                <a:spcPct val="20000"/>
              </a:spcBef>
              <a:buClr>
                <a:srgbClr val="B4A91C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Instaurados 62 processos de execução de garantia por caducidade da concessão ou atraso;</a:t>
            </a:r>
          </a:p>
          <a:p>
            <a:pPr marL="342900" lvl="1" indent="-342900">
              <a:spcBef>
                <a:spcPct val="20000"/>
              </a:spcBef>
              <a:buClr>
                <a:srgbClr val="B4A91C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Solicitados 55 planos de mitigação dos atrasos verificados nas concessões. </a:t>
            </a:r>
          </a:p>
        </p:txBody>
      </p:sp>
    </p:spTree>
    <p:extLst>
      <p:ext uri="{BB962C8B-B14F-4D97-AF65-F5344CB8AC3E}">
        <p14:creationId xmlns:p14="http://schemas.microsoft.com/office/powerpoint/2010/main" val="1236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>
          <a:xfrm>
            <a:off x="4910667" y="4517801"/>
            <a:ext cx="6547289" cy="1070198"/>
          </a:xfrm>
        </p:spPr>
        <p:txBody>
          <a:bodyPr/>
          <a:lstStyle/>
          <a:p>
            <a:r>
              <a:rPr lang="pt-BR" dirty="0">
                <a:latin typeface="Trebuchet MS" panose="020B0603020202020204" pitchFamily="34" charset="0"/>
              </a:rPr>
              <a:t>IVO SECHI NAZARENO</a:t>
            </a:r>
          </a:p>
          <a:p>
            <a:r>
              <a:rPr lang="pt-BR" sz="1600" dirty="0">
                <a:latin typeface="Trebuchet MS" panose="020B0603020202020204" pitchFamily="34" charset="0"/>
              </a:rPr>
              <a:t>Superintendente de Concessões, Permissões e Autorizações de Transmissão e Distribuição</a:t>
            </a:r>
          </a:p>
          <a:p>
            <a:endParaRPr lang="pt-BR" dirty="0"/>
          </a:p>
        </p:txBody>
      </p:sp>
      <p:sp>
        <p:nvSpPr>
          <p:cNvPr id="3" name="TextBox 12"/>
          <p:cNvSpPr txBox="1"/>
          <p:nvPr/>
        </p:nvSpPr>
        <p:spPr>
          <a:xfrm>
            <a:off x="6400799" y="5999017"/>
            <a:ext cx="54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8020</a:t>
            </a:r>
          </a:p>
          <a:p>
            <a:pPr algn="ctr"/>
            <a:r>
              <a:rPr lang="pt-BR" sz="1200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</p:txBody>
      </p:sp>
    </p:spTree>
    <p:extLst>
      <p:ext uri="{BB962C8B-B14F-4D97-AF65-F5344CB8AC3E}">
        <p14:creationId xmlns:p14="http://schemas.microsoft.com/office/powerpoint/2010/main" val="23381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3" y="3433009"/>
            <a:ext cx="5321397" cy="28882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Fiscalização da expansão da transmissão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Xxxxx</a:t>
            </a:r>
            <a:r>
              <a:rPr lang="pt-BR" dirty="0"/>
              <a:t> </a:t>
            </a:r>
            <a:r>
              <a:rPr lang="pt-BR" dirty="0" err="1"/>
              <a:t>xx</a:t>
            </a:r>
            <a:r>
              <a:rPr lang="pt-BR" dirty="0"/>
              <a:t> </a:t>
            </a:r>
            <a:r>
              <a:rPr lang="pt-BR" dirty="0" err="1"/>
              <a:t>xxxxxxxxxx</a:t>
            </a:r>
            <a:endParaRPr lang="pt-BR" dirty="0"/>
          </a:p>
          <a:p>
            <a:r>
              <a:rPr lang="pt-BR" dirty="0"/>
              <a:t>SFE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872089" y="6321257"/>
            <a:ext cx="3939822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809E"/>
                </a:solidFill>
              </a:rPr>
              <a:t>Brasília/DF,  março de 2018</a:t>
            </a:r>
          </a:p>
        </p:txBody>
      </p:sp>
    </p:spTree>
    <p:extLst>
      <p:ext uri="{BB962C8B-B14F-4D97-AF65-F5344CB8AC3E}">
        <p14:creationId xmlns:p14="http://schemas.microsoft.com/office/powerpoint/2010/main" val="411291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218245" y="1268761"/>
            <a:ext cx="788232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4764"/>
                </a:solidFill>
              </a:rPr>
              <a:t>Sugere que as ações de fiscalização devem ser moduladas de acordo com o perfil e o comportamento de cada agente regulado (OCDE, 2014).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7696200" cy="705852"/>
          </a:xfrm>
        </p:spPr>
        <p:txBody>
          <a:bodyPr/>
          <a:lstStyle/>
          <a:p>
            <a:r>
              <a:rPr lang="pt-BR" dirty="0"/>
              <a:t>REGULAÇÃO RESPONSIVA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57" y="2766350"/>
            <a:ext cx="6274203" cy="33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4788126" y="1829522"/>
            <a:ext cx="2264749" cy="1453157"/>
            <a:chOff x="1547664" y="1196752"/>
            <a:chExt cx="2160240" cy="1152128"/>
          </a:xfrm>
        </p:grpSpPr>
        <p:grpSp>
          <p:nvGrpSpPr>
            <p:cNvPr id="15" name="Grupo 14"/>
            <p:cNvGrpSpPr/>
            <p:nvPr/>
          </p:nvGrpSpPr>
          <p:grpSpPr>
            <a:xfrm>
              <a:off x="1547664" y="1196752"/>
              <a:ext cx="864096" cy="1152128"/>
              <a:chOff x="1547664" y="1196752"/>
              <a:chExt cx="864096" cy="1152128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547664" y="1196752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1547664" y="1772816"/>
                <a:ext cx="86409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>
                <a:off x="2411760" y="206084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o 15"/>
            <p:cNvGrpSpPr/>
            <p:nvPr/>
          </p:nvGrpSpPr>
          <p:grpSpPr>
            <a:xfrm>
              <a:off x="2843808" y="1196752"/>
              <a:ext cx="864096" cy="1152128"/>
              <a:chOff x="2843808" y="1196752"/>
              <a:chExt cx="864096" cy="1152128"/>
            </a:xfrm>
          </p:grpSpPr>
          <p:cxnSp>
            <p:nvCxnSpPr>
              <p:cNvPr id="17" name="Conector reto 16"/>
              <p:cNvCxnSpPr/>
              <p:nvPr/>
            </p:nvCxnSpPr>
            <p:spPr>
              <a:xfrm flipV="1">
                <a:off x="3707904" y="1196752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V="1">
                <a:off x="2843808" y="1772816"/>
                <a:ext cx="86409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V="1">
                <a:off x="2843808" y="206084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Elipse 23"/>
          <p:cNvSpPr/>
          <p:nvPr/>
        </p:nvSpPr>
        <p:spPr>
          <a:xfrm>
            <a:off x="5778952" y="2839391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6250775" y="2233829"/>
            <a:ext cx="283094" cy="29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5706083" y="2465393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957981" y="2124767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398135" y="2201566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073754" y="2547944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605167" y="2274603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5884420" y="2124767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160337" y="1858963"/>
            <a:ext cx="160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Perturbações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511075" y="2206082"/>
            <a:ext cx="222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Indisponibilidades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3189314" y="2556829"/>
            <a:ext cx="16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Indicadores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025468" y="1793312"/>
            <a:ext cx="405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Atendimento a Recomendações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7025468" y="2135048"/>
            <a:ext cx="267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Atuação da Proteção</a:t>
            </a:r>
          </a:p>
        </p:txBody>
      </p:sp>
      <p:sp>
        <p:nvSpPr>
          <p:cNvPr id="37" name="Elipse 36"/>
          <p:cNvSpPr/>
          <p:nvPr/>
        </p:nvSpPr>
        <p:spPr>
          <a:xfrm>
            <a:off x="5250251" y="1829522"/>
            <a:ext cx="283094" cy="29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5165583" y="2424438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533868" y="1934158"/>
            <a:ext cx="283094" cy="29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6127134" y="1858964"/>
            <a:ext cx="283094" cy="29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5637405" y="1835377"/>
            <a:ext cx="283094" cy="29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4825025" y="1770247"/>
            <a:ext cx="283094" cy="299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6384758" y="3715082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5194673" y="3694900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5409004" y="3994572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5790660" y="3803872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5552478" y="3395229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5967681" y="3395229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6316830" y="3338515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5165583" y="3338515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5778952" y="4517264"/>
            <a:ext cx="1443668" cy="927835"/>
            <a:chOff x="1547664" y="1196752"/>
            <a:chExt cx="2160240" cy="1152128"/>
          </a:xfrm>
        </p:grpSpPr>
        <p:grpSp>
          <p:nvGrpSpPr>
            <p:cNvPr id="52" name="Grupo 51"/>
            <p:cNvGrpSpPr/>
            <p:nvPr/>
          </p:nvGrpSpPr>
          <p:grpSpPr>
            <a:xfrm>
              <a:off x="1547664" y="1196752"/>
              <a:ext cx="864096" cy="1152128"/>
              <a:chOff x="1547664" y="1196752"/>
              <a:chExt cx="864096" cy="1152128"/>
            </a:xfrm>
          </p:grpSpPr>
          <p:cxnSp>
            <p:nvCxnSpPr>
              <p:cNvPr id="57" name="Conector reto 56"/>
              <p:cNvCxnSpPr/>
              <p:nvPr/>
            </p:nvCxnSpPr>
            <p:spPr>
              <a:xfrm>
                <a:off x="1547664" y="1196752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/>
              <p:cNvCxnSpPr/>
              <p:nvPr/>
            </p:nvCxnSpPr>
            <p:spPr>
              <a:xfrm>
                <a:off x="1547664" y="1772816"/>
                <a:ext cx="86409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/>
              <p:cNvCxnSpPr/>
              <p:nvPr/>
            </p:nvCxnSpPr>
            <p:spPr>
              <a:xfrm>
                <a:off x="2411760" y="206084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o 52"/>
            <p:cNvGrpSpPr/>
            <p:nvPr/>
          </p:nvGrpSpPr>
          <p:grpSpPr>
            <a:xfrm>
              <a:off x="2843808" y="1196752"/>
              <a:ext cx="864096" cy="1152128"/>
              <a:chOff x="2843808" y="1196752"/>
              <a:chExt cx="864096" cy="1152128"/>
            </a:xfrm>
          </p:grpSpPr>
          <p:cxnSp>
            <p:nvCxnSpPr>
              <p:cNvPr id="54" name="Conector reto 53"/>
              <p:cNvCxnSpPr/>
              <p:nvPr/>
            </p:nvCxnSpPr>
            <p:spPr>
              <a:xfrm flipV="1">
                <a:off x="3707904" y="1196752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 flipV="1">
                <a:off x="2843808" y="1772816"/>
                <a:ext cx="86409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 flipV="1">
                <a:off x="2843808" y="206084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upo 59"/>
          <p:cNvGrpSpPr/>
          <p:nvPr/>
        </p:nvGrpSpPr>
        <p:grpSpPr>
          <a:xfrm>
            <a:off x="5099528" y="3436092"/>
            <a:ext cx="1717434" cy="1035228"/>
            <a:chOff x="2959021" y="2621855"/>
            <a:chExt cx="2621091" cy="1368152"/>
          </a:xfrm>
        </p:grpSpPr>
        <p:cxnSp>
          <p:nvCxnSpPr>
            <p:cNvPr id="61" name="Conector reto 60"/>
            <p:cNvCxnSpPr/>
            <p:nvPr/>
          </p:nvCxnSpPr>
          <p:spPr>
            <a:xfrm>
              <a:off x="2959021" y="2621855"/>
              <a:ext cx="0" cy="684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>
              <a:off x="2959021" y="3305931"/>
              <a:ext cx="460851" cy="34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3419872" y="3647969"/>
              <a:ext cx="0" cy="34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5580112" y="2621855"/>
              <a:ext cx="0" cy="684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V="1">
              <a:off x="5148064" y="3305931"/>
              <a:ext cx="432048" cy="34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V="1">
              <a:off x="5148064" y="3647969"/>
              <a:ext cx="0" cy="34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V="1">
              <a:off x="4666440" y="3647969"/>
              <a:ext cx="0" cy="34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V="1">
              <a:off x="3884725" y="3647969"/>
              <a:ext cx="0" cy="34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3866322" y="3647969"/>
              <a:ext cx="800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Elipse 69"/>
          <p:cNvSpPr/>
          <p:nvPr/>
        </p:nvSpPr>
        <p:spPr>
          <a:xfrm>
            <a:off x="5835571" y="4561533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6175283" y="4681510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6822810" y="4681510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grpSp>
        <p:nvGrpSpPr>
          <p:cNvPr id="73" name="Grupo 72"/>
          <p:cNvGrpSpPr/>
          <p:nvPr/>
        </p:nvGrpSpPr>
        <p:grpSpPr>
          <a:xfrm>
            <a:off x="4924051" y="5511626"/>
            <a:ext cx="1871537" cy="932572"/>
            <a:chOff x="1547664" y="1196752"/>
            <a:chExt cx="2160240" cy="1152128"/>
          </a:xfrm>
        </p:grpSpPr>
        <p:grpSp>
          <p:nvGrpSpPr>
            <p:cNvPr id="74" name="Grupo 73"/>
            <p:cNvGrpSpPr/>
            <p:nvPr/>
          </p:nvGrpSpPr>
          <p:grpSpPr>
            <a:xfrm>
              <a:off x="1547664" y="1196752"/>
              <a:ext cx="864096" cy="1152128"/>
              <a:chOff x="1547664" y="1196752"/>
              <a:chExt cx="864096" cy="1152128"/>
            </a:xfrm>
          </p:grpSpPr>
          <p:cxnSp>
            <p:nvCxnSpPr>
              <p:cNvPr id="79" name="Conector reto 78"/>
              <p:cNvCxnSpPr/>
              <p:nvPr/>
            </p:nvCxnSpPr>
            <p:spPr>
              <a:xfrm>
                <a:off x="1547664" y="1196752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to 79"/>
              <p:cNvCxnSpPr/>
              <p:nvPr/>
            </p:nvCxnSpPr>
            <p:spPr>
              <a:xfrm>
                <a:off x="1547664" y="1772816"/>
                <a:ext cx="86409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to 80"/>
              <p:cNvCxnSpPr/>
              <p:nvPr/>
            </p:nvCxnSpPr>
            <p:spPr>
              <a:xfrm>
                <a:off x="2411760" y="206084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upo 74"/>
            <p:cNvGrpSpPr/>
            <p:nvPr/>
          </p:nvGrpSpPr>
          <p:grpSpPr>
            <a:xfrm>
              <a:off x="2843808" y="1196752"/>
              <a:ext cx="864096" cy="1152128"/>
              <a:chOff x="2843808" y="1196752"/>
              <a:chExt cx="864096" cy="1152128"/>
            </a:xfrm>
          </p:grpSpPr>
          <p:cxnSp>
            <p:nvCxnSpPr>
              <p:cNvPr id="76" name="Conector reto 75"/>
              <p:cNvCxnSpPr/>
              <p:nvPr/>
            </p:nvCxnSpPr>
            <p:spPr>
              <a:xfrm flipV="1">
                <a:off x="3707904" y="1196752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to 76"/>
              <p:cNvCxnSpPr/>
              <p:nvPr/>
            </p:nvCxnSpPr>
            <p:spPr>
              <a:xfrm flipV="1">
                <a:off x="2843808" y="1772816"/>
                <a:ext cx="864096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to 77"/>
              <p:cNvCxnSpPr/>
              <p:nvPr/>
            </p:nvCxnSpPr>
            <p:spPr>
              <a:xfrm flipV="1">
                <a:off x="2843808" y="2060848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Elipse 81"/>
          <p:cNvSpPr/>
          <p:nvPr/>
        </p:nvSpPr>
        <p:spPr>
          <a:xfrm>
            <a:off x="5053127" y="5445099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5398135" y="5713735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5814611" y="5854906"/>
            <a:ext cx="283094" cy="2996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6389941" y="5678242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6365977" y="4973086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6512493" y="4517264"/>
            <a:ext cx="283094" cy="2996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4764"/>
              </a:solidFill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4269120" y="3862265"/>
            <a:ext cx="75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Risco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2121859" y="1430775"/>
            <a:ext cx="242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004764"/>
                </a:solidFill>
              </a:rPr>
              <a:t>Monitoramento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3277888" y="3214194"/>
            <a:ext cx="151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004764"/>
                </a:solidFill>
              </a:rPr>
              <a:t>Análise</a:t>
            </a:r>
          </a:p>
        </p:txBody>
      </p:sp>
      <p:sp>
        <p:nvSpPr>
          <p:cNvPr id="91" name="CaixaDeTexto 90"/>
          <p:cNvSpPr txBox="1"/>
          <p:nvPr/>
        </p:nvSpPr>
        <p:spPr>
          <a:xfrm>
            <a:off x="3918002" y="4141005"/>
            <a:ext cx="127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Prioridade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7288784" y="4541780"/>
            <a:ext cx="2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Falhas detectadas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7335967" y="4861203"/>
            <a:ext cx="172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Evidências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1717754" y="5551741"/>
            <a:ext cx="330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004764"/>
                </a:solidFill>
              </a:rPr>
              <a:t>Ação Fiscalizadora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3189314" y="3574234"/>
            <a:ext cx="174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Importância</a:t>
            </a:r>
          </a:p>
        </p:txBody>
      </p:sp>
      <p:sp>
        <p:nvSpPr>
          <p:cNvPr id="96" name="CaixaDeTexto 95"/>
          <p:cNvSpPr txBox="1"/>
          <p:nvPr/>
        </p:nvSpPr>
        <p:spPr>
          <a:xfrm>
            <a:off x="6881453" y="2484821"/>
            <a:ext cx="256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4764"/>
                </a:solidFill>
              </a:rPr>
              <a:t>Cronogramas de Obras</a:t>
            </a:r>
          </a:p>
        </p:txBody>
      </p:sp>
      <p:sp>
        <p:nvSpPr>
          <p:cNvPr id="97" name="CaixaDeTexto 96"/>
          <p:cNvSpPr txBox="1"/>
          <p:nvPr/>
        </p:nvSpPr>
        <p:spPr>
          <a:xfrm>
            <a:off x="2511076" y="4582346"/>
            <a:ext cx="314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004764"/>
                </a:solidFill>
              </a:rPr>
              <a:t>Acompanhamento</a:t>
            </a:r>
          </a:p>
        </p:txBody>
      </p:sp>
      <p:sp>
        <p:nvSpPr>
          <p:cNvPr id="98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7696200" cy="705852"/>
          </a:xfrm>
        </p:spPr>
        <p:txBody>
          <a:bodyPr/>
          <a:lstStyle/>
          <a:p>
            <a:r>
              <a:rPr lang="pt-BR" dirty="0"/>
              <a:t>DESCRIÇÃO DO PROCESSO</a:t>
            </a:r>
          </a:p>
        </p:txBody>
      </p:sp>
    </p:spTree>
    <p:extLst>
      <p:ext uri="{BB962C8B-B14F-4D97-AF65-F5344CB8AC3E}">
        <p14:creationId xmlns:p14="http://schemas.microsoft.com/office/powerpoint/2010/main" val="259944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7696200" cy="705852"/>
          </a:xfrm>
        </p:spPr>
        <p:txBody>
          <a:bodyPr/>
          <a:lstStyle/>
          <a:p>
            <a:r>
              <a:rPr lang="pt-BR" dirty="0"/>
              <a:t>CICLO DE ATIVIDADES</a:t>
            </a:r>
          </a:p>
        </p:txBody>
      </p:sp>
      <p:pic>
        <p:nvPicPr>
          <p:cNvPr id="100" name="Imagem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91" y="1387454"/>
            <a:ext cx="7920000" cy="463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601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DA EXPANSÃO DA TRANSMISSÃO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32" y="3763107"/>
            <a:ext cx="896645" cy="7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3" y="4265422"/>
            <a:ext cx="873945" cy="62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ilindro 6"/>
          <p:cNvSpPr/>
          <p:nvPr/>
        </p:nvSpPr>
        <p:spPr>
          <a:xfrm>
            <a:off x="3413246" y="3104421"/>
            <a:ext cx="936104" cy="10081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SIGET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52" y="3146859"/>
            <a:ext cx="855480" cy="8554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2" y="1364235"/>
            <a:ext cx="799353" cy="738489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2459564" y="3272450"/>
            <a:ext cx="864096" cy="46805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592484" y="1292228"/>
            <a:ext cx="31683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Alertas de Inadimplência</a:t>
            </a:r>
          </a:p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Solicitação de Justificativas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16" y="2942187"/>
            <a:ext cx="925282" cy="58228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592484" y="2507071"/>
            <a:ext cx="172819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Previsores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3" y="2304534"/>
            <a:ext cx="897392" cy="8027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16" y="5252668"/>
            <a:ext cx="1127813" cy="631038"/>
          </a:xfrm>
          <a:prstGeom prst="rect">
            <a:avLst/>
          </a:prstGeom>
        </p:spPr>
      </p:pic>
      <p:sp>
        <p:nvSpPr>
          <p:cNvPr id="16" name="Seta para a direita 15"/>
          <p:cNvSpPr/>
          <p:nvPr/>
        </p:nvSpPr>
        <p:spPr>
          <a:xfrm>
            <a:off x="2459564" y="3380462"/>
            <a:ext cx="864096" cy="46805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2459564" y="3524478"/>
            <a:ext cx="864096" cy="46805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20398023">
            <a:off x="4490728" y="2978105"/>
            <a:ext cx="864096" cy="46805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19494760">
            <a:off x="4274916" y="2137392"/>
            <a:ext cx="1084252" cy="46805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2105240" flipV="1">
            <a:off x="4239435" y="4659532"/>
            <a:ext cx="1084252" cy="46805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201977" flipV="1">
            <a:off x="4503840" y="3818818"/>
            <a:ext cx="864096" cy="46805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614260" y="3763107"/>
            <a:ext cx="35175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Indicadores da Expansão</a:t>
            </a:r>
          </a:p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Indicadores da Gestão de Obras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614260" y="5031303"/>
            <a:ext cx="351750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Matriz de Criticidade</a:t>
            </a:r>
          </a:p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Acompanhamento Diferenciado</a:t>
            </a:r>
          </a:p>
          <a:p>
            <a:pPr marL="285750" indent="-285750">
              <a:buClr>
                <a:srgbClr val="ACAA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Monitora GT</a:t>
            </a:r>
          </a:p>
        </p:txBody>
      </p:sp>
    </p:spTree>
    <p:extLst>
      <p:ext uri="{BB962C8B-B14F-4D97-AF65-F5344CB8AC3E}">
        <p14:creationId xmlns:p14="http://schemas.microsoft.com/office/powerpoint/2010/main" val="23043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4295801" y="3101674"/>
            <a:ext cx="3600399" cy="1479454"/>
            <a:chOff x="2771800" y="3101674"/>
            <a:chExt cx="3600399" cy="1479454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3500646" y="3717032"/>
              <a:ext cx="2142615" cy="86409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Análise crítica</a:t>
              </a:r>
            </a:p>
          </p:txBody>
        </p:sp>
        <p:sp>
          <p:nvSpPr>
            <p:cNvPr id="10" name="Seta para baixo 9"/>
            <p:cNvSpPr/>
            <p:nvPr/>
          </p:nvSpPr>
          <p:spPr>
            <a:xfrm rot="19337346">
              <a:off x="3795944" y="3102004"/>
              <a:ext cx="360040" cy="53426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Seta para baixo 20"/>
            <p:cNvSpPr/>
            <p:nvPr/>
          </p:nvSpPr>
          <p:spPr>
            <a:xfrm rot="2199685">
              <a:off x="5055929" y="3101674"/>
              <a:ext cx="360040" cy="53426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Seta para baixo 21"/>
            <p:cNvSpPr/>
            <p:nvPr/>
          </p:nvSpPr>
          <p:spPr>
            <a:xfrm rot="16200000">
              <a:off x="2858913" y="3845944"/>
              <a:ext cx="360040" cy="53426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Seta para baixo 22"/>
            <p:cNvSpPr/>
            <p:nvPr/>
          </p:nvSpPr>
          <p:spPr>
            <a:xfrm rot="5400000">
              <a:off x="5925047" y="3855359"/>
              <a:ext cx="360040" cy="53426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71864" y="4694936"/>
            <a:ext cx="2448272" cy="1182337"/>
            <a:chOff x="3347864" y="4694935"/>
            <a:chExt cx="2448272" cy="1182337"/>
          </a:xfrm>
        </p:grpSpPr>
        <p:sp>
          <p:nvSpPr>
            <p:cNvPr id="9" name="Retângulo 8"/>
            <p:cNvSpPr/>
            <p:nvPr/>
          </p:nvSpPr>
          <p:spPr>
            <a:xfrm>
              <a:off x="3347864" y="5301208"/>
              <a:ext cx="2448272" cy="57606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Data de Referência SFE</a:t>
              </a:r>
            </a:p>
          </p:txBody>
        </p:sp>
        <p:sp>
          <p:nvSpPr>
            <p:cNvPr id="24" name="Seta para baixo 23"/>
            <p:cNvSpPr/>
            <p:nvPr/>
          </p:nvSpPr>
          <p:spPr>
            <a:xfrm>
              <a:off x="4391933" y="4694935"/>
              <a:ext cx="360040" cy="534265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7696200" cy="705852"/>
          </a:xfrm>
        </p:spPr>
        <p:txBody>
          <a:bodyPr/>
          <a:lstStyle/>
          <a:p>
            <a:r>
              <a:rPr lang="pt-BR" dirty="0"/>
              <a:t>PREVISORES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822960" y="1032808"/>
            <a:ext cx="4913000" cy="1880090"/>
            <a:chOff x="822960" y="1032808"/>
            <a:chExt cx="4913000" cy="18800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960" y="1032808"/>
              <a:ext cx="2520000" cy="18800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822960" y="2425966"/>
              <a:ext cx="2393000" cy="369332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/>
                <a:t>Modelos matemáticos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384032" y="1017324"/>
            <a:ext cx="4913000" cy="1895575"/>
            <a:chOff x="6384032" y="1017324"/>
            <a:chExt cx="4913000" cy="18955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32" y="1017324"/>
              <a:ext cx="2520000" cy="1895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ixaDeTexto 25"/>
            <p:cNvSpPr txBox="1"/>
            <p:nvPr/>
          </p:nvSpPr>
          <p:spPr>
            <a:xfrm>
              <a:off x="8904032" y="2472936"/>
              <a:ext cx="2393000" cy="369332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/>
                <a:t>Modelos físicos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34508" y="3047030"/>
            <a:ext cx="3616996" cy="2284370"/>
            <a:chOff x="534508" y="3047030"/>
            <a:chExt cx="3616996" cy="228437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504" y="3047030"/>
              <a:ext cx="2520000" cy="193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534508" y="4962068"/>
              <a:ext cx="2393000" cy="369332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/>
                <a:t>Dados históricos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040216" y="3140968"/>
            <a:ext cx="3716500" cy="2259332"/>
            <a:chOff x="8040216" y="3140968"/>
            <a:chExt cx="3716500" cy="2259332"/>
          </a:xfrm>
        </p:grpSpPr>
        <p:pic>
          <p:nvPicPr>
            <p:cNvPr id="2054" name="Picture 6" descr="C:\Users\titoricardo\Documents\Processos\2014\Outros\Inspeção TPT - 8-12-12-2014 - 48500 003634-2014-13\TPT\Fotos Tito e Anderson\10 - SE CLAUDIA\DSCF11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6" y="3140968"/>
              <a:ext cx="2520000" cy="189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aixaDeTexto 27"/>
            <p:cNvSpPr txBox="1"/>
            <p:nvPr/>
          </p:nvSpPr>
          <p:spPr>
            <a:xfrm>
              <a:off x="9363716" y="5030968"/>
              <a:ext cx="2393000" cy="369332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dirty="0"/>
                <a:t>Inspeções </a:t>
              </a:r>
              <a:r>
                <a:rPr lang="pt-BR" i="1" dirty="0"/>
                <a:t>in loco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5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41428" y="1357010"/>
            <a:ext cx="9738708" cy="4265532"/>
            <a:chOff x="1174742" y="1266092"/>
            <a:chExt cx="9669110" cy="4065925"/>
          </a:xfrm>
        </p:grpSpPr>
        <p:sp>
          <p:nvSpPr>
            <p:cNvPr id="21" name="Retângulo 20"/>
            <p:cNvSpPr/>
            <p:nvPr/>
          </p:nvSpPr>
          <p:spPr>
            <a:xfrm>
              <a:off x="1781942" y="1836015"/>
              <a:ext cx="8356266" cy="31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dirty="0">
                  <a:solidFill>
                    <a:srgbClr val="003366"/>
                  </a:solidFill>
                  <a:latin typeface="Calibri" panose="020F0502020204030204" pitchFamily="34" charset="0"/>
                </a:rPr>
                <a:t>Art. 3º [...] compete à ANEEL: </a:t>
              </a:r>
            </a:p>
            <a:p>
              <a:endParaRPr lang="pt-BR" sz="2400" dirty="0">
                <a:solidFill>
                  <a:srgbClr val="003366"/>
                </a:solidFill>
                <a:latin typeface="Calibri" panose="020F0502020204030204" pitchFamily="34" charset="0"/>
              </a:endParaRPr>
            </a:p>
            <a:p>
              <a:r>
                <a:rPr lang="pt-BR" sz="2400" b="1" u="sng" baseline="30000" dirty="0">
                  <a:solidFill>
                    <a:srgbClr val="003366"/>
                  </a:solidFill>
                  <a:latin typeface="Calibri" panose="020F0502020204030204" pitchFamily="34" charset="0"/>
                </a:rPr>
                <a:t>[...]</a:t>
              </a:r>
            </a:p>
            <a:p>
              <a:endParaRPr lang="pt-BR" sz="2400" b="1" u="sng" dirty="0">
                <a:solidFill>
                  <a:srgbClr val="003366"/>
                </a:solidFill>
                <a:latin typeface="Calibri" panose="020F0502020204030204" pitchFamily="34" charset="0"/>
              </a:endParaRPr>
            </a:p>
            <a:p>
              <a:pPr algn="just"/>
              <a:r>
                <a:rPr lang="pt-BR" sz="2400" dirty="0">
                  <a:solidFill>
                    <a:srgbClr val="003366"/>
                  </a:solidFill>
                  <a:latin typeface="Calibri" panose="020F0502020204030204" pitchFamily="34" charset="0"/>
                </a:rPr>
                <a:t>IV - </a:t>
              </a:r>
              <a:r>
                <a:rPr lang="pt-BR" sz="24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gerir</a:t>
              </a:r>
              <a:r>
                <a:rPr lang="pt-BR" sz="24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pt-BR" sz="2400" dirty="0">
                  <a:solidFill>
                    <a:srgbClr val="003366"/>
                  </a:solidFill>
                  <a:latin typeface="Calibri" panose="020F0502020204030204" pitchFamily="34" charset="0"/>
                </a:rPr>
                <a:t>os contratos de concessão ou de permissão de serviços públicos de energia elétrica, de concessão de uso de bem público, bem como </a:t>
              </a:r>
              <a:r>
                <a:rPr lang="pt-BR" sz="24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fiscalizar</a:t>
              </a:r>
              <a:r>
                <a:rPr lang="pt-BR" sz="2400" dirty="0">
                  <a:solidFill>
                    <a:srgbClr val="003366"/>
                  </a:solidFill>
                  <a:latin typeface="Calibri" panose="020F0502020204030204" pitchFamily="34" charset="0"/>
                </a:rPr>
                <a:t>, diretamente ou mediante convênios com órgãos estaduais, as concessões, as permissões e a prestação dos serviços de energia elétrica;  </a:t>
              </a:r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(Redação dada pela Lei nº 10.848, de 2004)</a:t>
              </a:r>
              <a:endParaRPr lang="pt-B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174742" y="1266092"/>
              <a:ext cx="8306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600" dirty="0">
                  <a:solidFill>
                    <a:schemeClr val="bg1">
                      <a:lumMod val="50000"/>
                    </a:schemeClr>
                  </a:solidFill>
                </a:rPr>
                <a:t>“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 rot="10800000">
              <a:off x="10013175" y="3762357"/>
              <a:ext cx="8306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600" dirty="0">
                  <a:solidFill>
                    <a:schemeClr val="bg1">
                      <a:lumMod val="50000"/>
                    </a:schemeClr>
                  </a:solidFill>
                </a:rPr>
                <a:t>“</a:t>
              </a: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4" y="858671"/>
            <a:ext cx="2165732" cy="3117152"/>
          </a:xfrm>
          <a:prstGeom prst="rect">
            <a:avLst/>
          </a:prstGeom>
          <a:ln w="28575">
            <a:solidFill>
              <a:srgbClr val="003366"/>
            </a:solidFill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64067" y="948778"/>
            <a:ext cx="7696800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Lei nº 9.427, de 26 de dezembro de 1996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B5BF315-F984-4B63-B5FF-51EA7C73D294}"/>
              </a:ext>
            </a:extLst>
          </p:cNvPr>
          <p:cNvSpPr txBox="1">
            <a:spLocks/>
          </p:cNvSpPr>
          <p:nvPr/>
        </p:nvSpPr>
        <p:spPr>
          <a:xfrm>
            <a:off x="449729" y="170737"/>
            <a:ext cx="7696800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Base Legal</a:t>
            </a:r>
          </a:p>
        </p:txBody>
      </p:sp>
    </p:spTree>
    <p:extLst>
      <p:ext uri="{BB962C8B-B14F-4D97-AF65-F5344CB8AC3E}">
        <p14:creationId xmlns:p14="http://schemas.microsoft.com/office/powerpoint/2010/main" val="310030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106637" y="296051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7696200" cy="705852"/>
          </a:xfrm>
        </p:spPr>
        <p:txBody>
          <a:bodyPr/>
          <a:lstStyle/>
          <a:p>
            <a:r>
              <a:rPr lang="pt-BR" dirty="0"/>
              <a:t>INFORMAÇÕES SETORIAIS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8780653" y="1958048"/>
            <a:ext cx="2192146" cy="307779"/>
            <a:chOff x="8881654" y="2959282"/>
            <a:chExt cx="3269111" cy="307779"/>
          </a:xfrm>
        </p:grpSpPr>
        <p:sp>
          <p:nvSpPr>
            <p:cNvPr id="3" name="CaixaDeTexto 2"/>
            <p:cNvSpPr txBox="1"/>
            <p:nvPr/>
          </p:nvSpPr>
          <p:spPr>
            <a:xfrm>
              <a:off x="9811424" y="2959282"/>
              <a:ext cx="2339341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Prazos licitados</a:t>
              </a:r>
              <a:endParaRPr lang="pt-BR" dirty="0"/>
            </a:p>
          </p:txBody>
        </p:sp>
        <p:cxnSp>
          <p:nvCxnSpPr>
            <p:cNvPr id="9" name="Conector reto 8"/>
            <p:cNvCxnSpPr>
              <a:stCxn id="3" idx="1"/>
            </p:cNvCxnSpPr>
            <p:nvPr/>
          </p:nvCxnSpPr>
          <p:spPr>
            <a:xfrm flipH="1">
              <a:off x="8881654" y="3113171"/>
              <a:ext cx="929770" cy="153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56936" y="3918569"/>
            <a:ext cx="2866324" cy="699151"/>
            <a:chOff x="8639876" y="3331829"/>
            <a:chExt cx="2866324" cy="699151"/>
          </a:xfrm>
        </p:grpSpPr>
        <p:sp>
          <p:nvSpPr>
            <p:cNvPr id="14" name="CaixaDeTexto 13"/>
            <p:cNvSpPr txBox="1"/>
            <p:nvPr/>
          </p:nvSpPr>
          <p:spPr>
            <a:xfrm>
              <a:off x="8639876" y="3331829"/>
              <a:ext cx="2339340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Situação Geral dos empreendimentos</a:t>
              </a:r>
              <a:endParaRPr lang="pt-BR" dirty="0"/>
            </a:p>
          </p:txBody>
        </p:sp>
        <p:cxnSp>
          <p:nvCxnSpPr>
            <p:cNvPr id="15" name="Conector reto 14"/>
            <p:cNvCxnSpPr>
              <a:stCxn id="14" idx="3"/>
            </p:cNvCxnSpPr>
            <p:nvPr/>
          </p:nvCxnSpPr>
          <p:spPr>
            <a:xfrm>
              <a:off x="10979216" y="3593439"/>
              <a:ext cx="526984" cy="43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2725" t="11070" r="20475" b="18465"/>
          <a:stretch/>
        </p:blipFill>
        <p:spPr>
          <a:xfrm>
            <a:off x="3031912" y="1323823"/>
            <a:ext cx="5950997" cy="4816111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8982909" y="3577988"/>
            <a:ext cx="2192146" cy="523220"/>
            <a:chOff x="8881654" y="2959282"/>
            <a:chExt cx="3269111" cy="523220"/>
          </a:xfrm>
        </p:grpSpPr>
        <p:sp>
          <p:nvSpPr>
            <p:cNvPr id="23" name="CaixaDeTexto 22"/>
            <p:cNvSpPr txBox="1"/>
            <p:nvPr/>
          </p:nvSpPr>
          <p:spPr>
            <a:xfrm>
              <a:off x="9811424" y="2959282"/>
              <a:ext cx="2339341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Tempo médio e atrasos</a:t>
              </a:r>
              <a:endParaRPr lang="pt-BR" dirty="0"/>
            </a:p>
          </p:txBody>
        </p:sp>
        <p:cxnSp>
          <p:nvCxnSpPr>
            <p:cNvPr id="24" name="Conector reto 23"/>
            <p:cNvCxnSpPr>
              <a:stCxn id="23" idx="1"/>
              <a:endCxn id="4" idx="3"/>
            </p:cNvCxnSpPr>
            <p:nvPr/>
          </p:nvCxnSpPr>
          <p:spPr>
            <a:xfrm flipH="1" flipV="1">
              <a:off x="8881654" y="3113173"/>
              <a:ext cx="929770" cy="107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8780653" y="4930538"/>
            <a:ext cx="2394402" cy="523220"/>
            <a:chOff x="8580033" y="2959282"/>
            <a:chExt cx="3570732" cy="523220"/>
          </a:xfrm>
        </p:grpSpPr>
        <p:sp>
          <p:nvSpPr>
            <p:cNvPr id="27" name="CaixaDeTexto 26"/>
            <p:cNvSpPr txBox="1"/>
            <p:nvPr/>
          </p:nvSpPr>
          <p:spPr>
            <a:xfrm>
              <a:off x="9811424" y="2959282"/>
              <a:ext cx="2339341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Tempo de licenciamento</a:t>
              </a:r>
              <a:endParaRPr lang="pt-BR" dirty="0"/>
            </a:p>
          </p:txBody>
        </p:sp>
        <p:cxnSp>
          <p:nvCxnSpPr>
            <p:cNvPr id="28" name="Conector reto 27"/>
            <p:cNvCxnSpPr>
              <a:stCxn id="27" idx="1"/>
            </p:cNvCxnSpPr>
            <p:nvPr/>
          </p:nvCxnSpPr>
          <p:spPr>
            <a:xfrm flipH="1">
              <a:off x="8580033" y="3220892"/>
              <a:ext cx="1231391" cy="113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4560570" y="6139934"/>
            <a:ext cx="33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http://www.aneel.gov.br/</a:t>
            </a:r>
          </a:p>
        </p:txBody>
      </p:sp>
    </p:spTree>
    <p:extLst>
      <p:ext uri="{BB962C8B-B14F-4D97-AF65-F5344CB8AC3E}">
        <p14:creationId xmlns:p14="http://schemas.microsoft.com/office/powerpoint/2010/main" val="34074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604" t="28822" r="54036" b="28654"/>
          <a:stretch/>
        </p:blipFill>
        <p:spPr>
          <a:xfrm>
            <a:off x="1889255" y="1214188"/>
            <a:ext cx="8201803" cy="49210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106637" y="296051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7696200" cy="705852"/>
          </a:xfrm>
        </p:spPr>
        <p:txBody>
          <a:bodyPr/>
          <a:lstStyle/>
          <a:p>
            <a:r>
              <a:rPr lang="pt-BR" dirty="0"/>
              <a:t>PAINEIS DE DESEMPENHO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9838878" y="2960518"/>
            <a:ext cx="2339340" cy="2002467"/>
            <a:chOff x="9838878" y="2960518"/>
            <a:chExt cx="2339340" cy="2002467"/>
          </a:xfrm>
        </p:grpSpPr>
        <p:sp>
          <p:nvSpPr>
            <p:cNvPr id="3" name="CaixaDeTexto 2"/>
            <p:cNvSpPr txBox="1"/>
            <p:nvPr/>
          </p:nvSpPr>
          <p:spPr>
            <a:xfrm>
              <a:off x="9838878" y="3731879"/>
              <a:ext cx="2339340" cy="123110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Indicadores técnicos de desempenho: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pontualidade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qualidade da previsão</a:t>
              </a:r>
            </a:p>
            <a:p>
              <a:endParaRPr lang="pt-BR" dirty="0"/>
            </a:p>
          </p:txBody>
        </p:sp>
        <p:cxnSp>
          <p:nvCxnSpPr>
            <p:cNvPr id="9" name="Conector reto 8"/>
            <p:cNvCxnSpPr>
              <a:stCxn id="3" idx="0"/>
            </p:cNvCxnSpPr>
            <p:nvPr/>
          </p:nvCxnSpPr>
          <p:spPr>
            <a:xfrm flipH="1" flipV="1">
              <a:off x="9989820" y="2960518"/>
              <a:ext cx="1018728" cy="771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56936" y="2834641"/>
            <a:ext cx="2339340" cy="2038035"/>
            <a:chOff x="8639876" y="2247901"/>
            <a:chExt cx="2339340" cy="2038035"/>
          </a:xfrm>
        </p:grpSpPr>
        <p:sp>
          <p:nvSpPr>
            <p:cNvPr id="14" name="CaixaDeTexto 13"/>
            <p:cNvSpPr txBox="1"/>
            <p:nvPr/>
          </p:nvSpPr>
          <p:spPr>
            <a:xfrm>
              <a:off x="8639876" y="3331829"/>
              <a:ext cx="2339340" cy="95410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Informações por grupos econômicos, por transmissoras e por empreendimentos</a:t>
              </a:r>
              <a:endParaRPr lang="pt-BR" dirty="0"/>
            </a:p>
          </p:txBody>
        </p:sp>
        <p:cxnSp>
          <p:nvCxnSpPr>
            <p:cNvPr id="15" name="Conector reto 14"/>
            <p:cNvCxnSpPr>
              <a:stCxn id="14" idx="0"/>
            </p:cNvCxnSpPr>
            <p:nvPr/>
          </p:nvCxnSpPr>
          <p:spPr>
            <a:xfrm flipV="1">
              <a:off x="9809546" y="2247901"/>
              <a:ext cx="362649" cy="10839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5666579" y="4962985"/>
            <a:ext cx="3406140" cy="628346"/>
            <a:chOff x="9141260" y="3727867"/>
            <a:chExt cx="3036958" cy="1019675"/>
          </a:xfrm>
        </p:grpSpPr>
        <p:sp>
          <p:nvSpPr>
            <p:cNvPr id="19" name="CaixaDeTexto 18"/>
            <p:cNvSpPr txBox="1"/>
            <p:nvPr/>
          </p:nvSpPr>
          <p:spPr>
            <a:xfrm>
              <a:off x="9838878" y="3731879"/>
              <a:ext cx="233934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Situação geral dos empreendimentos por grupo</a:t>
              </a:r>
            </a:p>
            <a:p>
              <a:endParaRPr lang="pt-BR" dirty="0"/>
            </a:p>
          </p:txBody>
        </p:sp>
        <p:cxnSp>
          <p:nvCxnSpPr>
            <p:cNvPr id="20" name="Conector reto 19"/>
            <p:cNvCxnSpPr/>
            <p:nvPr/>
          </p:nvCxnSpPr>
          <p:spPr>
            <a:xfrm flipH="1" flipV="1">
              <a:off x="9141260" y="3727867"/>
              <a:ext cx="697618" cy="619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/>
          <p:cNvSpPr txBox="1"/>
          <p:nvPr/>
        </p:nvSpPr>
        <p:spPr>
          <a:xfrm>
            <a:off x="4560570" y="6139934"/>
            <a:ext cx="33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http://www.aneel.gov.br/</a:t>
            </a:r>
          </a:p>
        </p:txBody>
      </p:sp>
    </p:spTree>
    <p:extLst>
      <p:ext uri="{BB962C8B-B14F-4D97-AF65-F5344CB8AC3E}">
        <p14:creationId xmlns:p14="http://schemas.microsoft.com/office/powerpoint/2010/main" val="29720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9481942" cy="705852"/>
          </a:xfrm>
        </p:spPr>
        <p:txBody>
          <a:bodyPr/>
          <a:lstStyle/>
          <a:p>
            <a:r>
              <a:rPr lang="pt-BR" dirty="0"/>
              <a:t>MATRIZ DE CRITICIDADE</a:t>
            </a:r>
          </a:p>
        </p:txBody>
      </p:sp>
      <p:graphicFrame>
        <p:nvGraphicFramePr>
          <p:cNvPr id="16" name="Gráfico 15"/>
          <p:cNvGraphicFramePr>
            <a:graphicFrameLocks noGrp="1"/>
          </p:cNvGraphicFramePr>
          <p:nvPr>
            <p:extLst/>
          </p:nvPr>
        </p:nvGraphicFramePr>
        <p:xfrm>
          <a:off x="1286398" y="440662"/>
          <a:ext cx="9619203" cy="597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983980" y="1588770"/>
            <a:ext cx="2971800" cy="1200329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Classifica cada empreendimento de acordo com seus parâmetros de importância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56936" y="5353050"/>
            <a:ext cx="4523674" cy="646331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Principais empreendimentos selecionados para o acompanhamento diferenciado</a:t>
            </a:r>
          </a:p>
        </p:txBody>
      </p:sp>
    </p:spTree>
    <p:extLst>
      <p:ext uri="{BB962C8B-B14F-4D97-AF65-F5344CB8AC3E}">
        <p14:creationId xmlns:p14="http://schemas.microsoft.com/office/powerpoint/2010/main" val="22249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6936" y="561474"/>
            <a:ext cx="9481942" cy="705852"/>
          </a:xfrm>
        </p:spPr>
        <p:txBody>
          <a:bodyPr/>
          <a:lstStyle/>
          <a:p>
            <a:r>
              <a:rPr lang="pt-BR" dirty="0"/>
              <a:t>ANÁLISE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63" y="1390952"/>
            <a:ext cx="3402910" cy="444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1597041" y="5818766"/>
            <a:ext cx="2673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DOC SIC: 48534.001546/2017-00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289630" y="1452525"/>
            <a:ext cx="5843591" cy="4748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i="1" dirty="0"/>
              <a:t>Feedbacks</a:t>
            </a:r>
            <a:r>
              <a:rPr lang="pt-BR" dirty="0"/>
              <a:t> regulatórios;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Análises estatísticas setoriais;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Solicitação de Planos de Melhorias e Providências para melhoria da gestão de empreendimentos;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Indicação de ações de fiscalização específicas (incluindo caducidades).</a:t>
            </a:r>
          </a:p>
        </p:txBody>
      </p:sp>
    </p:spTree>
    <p:extLst>
      <p:ext uri="{BB962C8B-B14F-4D97-AF65-F5344CB8AC3E}">
        <p14:creationId xmlns:p14="http://schemas.microsoft.com/office/powerpoint/2010/main" val="224604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64" y="1080170"/>
            <a:ext cx="2776981" cy="3960000"/>
          </a:xfrm>
          <a:prstGeom prst="rect">
            <a:avLst/>
          </a:prstGeom>
          <a:ln>
            <a:noFill/>
          </a:ln>
          <a:effectLst>
            <a:glow rad="25400">
              <a:schemeClr val="tx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28" y="1296194"/>
            <a:ext cx="2803225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7104112" y="5427072"/>
            <a:ext cx="4091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http://www.aneel.gov.br/area.cfm?idArea=38&amp;idPerfil=2</a:t>
            </a:r>
          </a:p>
        </p:txBody>
      </p:sp>
      <p:graphicFrame>
        <p:nvGraphicFramePr>
          <p:cNvPr id="18" name="Diagrama 17"/>
          <p:cNvGraphicFramePr/>
          <p:nvPr>
            <p:extLst/>
          </p:nvPr>
        </p:nvGraphicFramePr>
        <p:xfrm>
          <a:off x="5735960" y="12961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2135560" y="5823407"/>
            <a:ext cx="522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Empreendimentos Acompanhados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7500" y="1601222"/>
            <a:ext cx="2760821" cy="38714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rma livre 20"/>
          <p:cNvSpPr/>
          <p:nvPr/>
        </p:nvSpPr>
        <p:spPr>
          <a:xfrm>
            <a:off x="4744197" y="5474400"/>
            <a:ext cx="1194861" cy="286291"/>
          </a:xfrm>
          <a:custGeom>
            <a:avLst/>
            <a:gdLst>
              <a:gd name="connsiteX0" fmla="*/ 0 w 1194861"/>
              <a:gd name="connsiteY0" fmla="*/ 0 h 286291"/>
              <a:gd name="connsiteX1" fmla="*/ 1051716 w 1194861"/>
              <a:gd name="connsiteY1" fmla="*/ 0 h 286291"/>
              <a:gd name="connsiteX2" fmla="*/ 1194861 w 1194861"/>
              <a:gd name="connsiteY2" fmla="*/ 143146 h 286291"/>
              <a:gd name="connsiteX3" fmla="*/ 1051716 w 1194861"/>
              <a:gd name="connsiteY3" fmla="*/ 286291 h 286291"/>
              <a:gd name="connsiteX4" fmla="*/ 0 w 1194861"/>
              <a:gd name="connsiteY4" fmla="*/ 286291 h 286291"/>
              <a:gd name="connsiteX5" fmla="*/ 143146 w 1194861"/>
              <a:gd name="connsiteY5" fmla="*/ 143146 h 286291"/>
              <a:gd name="connsiteX6" fmla="*/ 0 w 1194861"/>
              <a:gd name="connsiteY6" fmla="*/ 0 h 28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861" h="286291">
                <a:moveTo>
                  <a:pt x="0" y="0"/>
                </a:moveTo>
                <a:lnTo>
                  <a:pt x="1051716" y="0"/>
                </a:lnTo>
                <a:lnTo>
                  <a:pt x="1194861" y="143146"/>
                </a:lnTo>
                <a:lnTo>
                  <a:pt x="1051716" y="286291"/>
                </a:lnTo>
                <a:lnTo>
                  <a:pt x="0" y="286291"/>
                </a:lnTo>
                <a:lnTo>
                  <a:pt x="143146" y="1431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156" tIns="26670" rIns="169815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/>
              <a:t>20</a:t>
            </a:r>
          </a:p>
        </p:txBody>
      </p:sp>
      <p:sp>
        <p:nvSpPr>
          <p:cNvPr id="23" name="Forma livre 22"/>
          <p:cNvSpPr/>
          <p:nvPr/>
        </p:nvSpPr>
        <p:spPr>
          <a:xfrm>
            <a:off x="3525492" y="5474400"/>
            <a:ext cx="1194861" cy="286291"/>
          </a:xfrm>
          <a:custGeom>
            <a:avLst/>
            <a:gdLst>
              <a:gd name="connsiteX0" fmla="*/ 0 w 1194861"/>
              <a:gd name="connsiteY0" fmla="*/ 0 h 286291"/>
              <a:gd name="connsiteX1" fmla="*/ 1051716 w 1194861"/>
              <a:gd name="connsiteY1" fmla="*/ 0 h 286291"/>
              <a:gd name="connsiteX2" fmla="*/ 1194861 w 1194861"/>
              <a:gd name="connsiteY2" fmla="*/ 143146 h 286291"/>
              <a:gd name="connsiteX3" fmla="*/ 1051716 w 1194861"/>
              <a:gd name="connsiteY3" fmla="*/ 286291 h 286291"/>
              <a:gd name="connsiteX4" fmla="*/ 0 w 1194861"/>
              <a:gd name="connsiteY4" fmla="*/ 286291 h 286291"/>
              <a:gd name="connsiteX5" fmla="*/ 143146 w 1194861"/>
              <a:gd name="connsiteY5" fmla="*/ 143146 h 286291"/>
              <a:gd name="connsiteX6" fmla="*/ 0 w 1194861"/>
              <a:gd name="connsiteY6" fmla="*/ 0 h 28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861" h="286291">
                <a:moveTo>
                  <a:pt x="0" y="0"/>
                </a:moveTo>
                <a:lnTo>
                  <a:pt x="1051716" y="0"/>
                </a:lnTo>
                <a:lnTo>
                  <a:pt x="1194861" y="143146"/>
                </a:lnTo>
                <a:lnTo>
                  <a:pt x="1051716" y="286291"/>
                </a:lnTo>
                <a:lnTo>
                  <a:pt x="0" y="286291"/>
                </a:lnTo>
                <a:lnTo>
                  <a:pt x="143146" y="1431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156" tIns="26670" rIns="169815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/>
              <a:t>88</a:t>
            </a:r>
          </a:p>
        </p:txBody>
      </p:sp>
      <p:sp>
        <p:nvSpPr>
          <p:cNvPr id="24" name="Forma livre 23"/>
          <p:cNvSpPr/>
          <p:nvPr/>
        </p:nvSpPr>
        <p:spPr>
          <a:xfrm>
            <a:off x="2330631" y="5472659"/>
            <a:ext cx="1194861" cy="286291"/>
          </a:xfrm>
          <a:custGeom>
            <a:avLst/>
            <a:gdLst>
              <a:gd name="connsiteX0" fmla="*/ 0 w 1194861"/>
              <a:gd name="connsiteY0" fmla="*/ 0 h 286291"/>
              <a:gd name="connsiteX1" fmla="*/ 1051716 w 1194861"/>
              <a:gd name="connsiteY1" fmla="*/ 0 h 286291"/>
              <a:gd name="connsiteX2" fmla="*/ 1194861 w 1194861"/>
              <a:gd name="connsiteY2" fmla="*/ 143146 h 286291"/>
              <a:gd name="connsiteX3" fmla="*/ 1051716 w 1194861"/>
              <a:gd name="connsiteY3" fmla="*/ 286291 h 286291"/>
              <a:gd name="connsiteX4" fmla="*/ 0 w 1194861"/>
              <a:gd name="connsiteY4" fmla="*/ 286291 h 286291"/>
              <a:gd name="connsiteX5" fmla="*/ 143146 w 1194861"/>
              <a:gd name="connsiteY5" fmla="*/ 143146 h 286291"/>
              <a:gd name="connsiteX6" fmla="*/ 0 w 1194861"/>
              <a:gd name="connsiteY6" fmla="*/ 0 h 28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861" h="286291">
                <a:moveTo>
                  <a:pt x="0" y="0"/>
                </a:moveTo>
                <a:lnTo>
                  <a:pt x="1051716" y="0"/>
                </a:lnTo>
                <a:lnTo>
                  <a:pt x="1194861" y="143146"/>
                </a:lnTo>
                <a:lnTo>
                  <a:pt x="1051716" y="286291"/>
                </a:lnTo>
                <a:lnTo>
                  <a:pt x="0" y="286291"/>
                </a:lnTo>
                <a:lnTo>
                  <a:pt x="143146" y="1431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156" tIns="26670" rIns="169815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/>
              <a:t>393</a:t>
            </a: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356936" y="332874"/>
            <a:ext cx="9481942" cy="705852"/>
          </a:xfrm>
        </p:spPr>
        <p:txBody>
          <a:bodyPr/>
          <a:lstStyle/>
          <a:p>
            <a:r>
              <a:rPr lang="pt-BR" dirty="0"/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6157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2" grpId="0"/>
      <p:bldP spid="21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AÇÃO FISCALIZADORA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De 2008 até hoje as ações fiscalizadoras de expansão da transmissão representam:</a:t>
            </a:r>
          </a:p>
          <a:p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1" dirty="0"/>
              <a:t>380 </a:t>
            </a:r>
            <a:r>
              <a:rPr lang="pt-BR" dirty="0"/>
              <a:t>notificações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1" dirty="0"/>
              <a:t>243</a:t>
            </a:r>
            <a:r>
              <a:rPr lang="pt-BR" dirty="0"/>
              <a:t> autuações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1" dirty="0"/>
              <a:t>R$ 187,6 milhões</a:t>
            </a:r>
            <a:r>
              <a:rPr lang="pt-BR" dirty="0"/>
              <a:t> em penalidades aplicadas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b="1" dirty="0"/>
              <a:t>17</a:t>
            </a:r>
            <a:r>
              <a:rPr lang="pt-BR" dirty="0"/>
              <a:t> instruções de processos de caducidade</a:t>
            </a:r>
          </a:p>
        </p:txBody>
      </p:sp>
    </p:spTree>
    <p:extLst>
      <p:ext uri="{BB962C8B-B14F-4D97-AF65-F5344CB8AC3E}">
        <p14:creationId xmlns:p14="http://schemas.microsoft.com/office/powerpoint/2010/main" val="23023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6400799" y="5432959"/>
            <a:ext cx="549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0000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</p:txBody>
      </p:sp>
    </p:spTree>
    <p:extLst>
      <p:ext uri="{BB962C8B-B14F-4D97-AF65-F5344CB8AC3E}">
        <p14:creationId xmlns:p14="http://schemas.microsoft.com/office/powerpoint/2010/main" val="395943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2295" y="513451"/>
            <a:ext cx="8750045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Complementariedade das Competências Institucionais </a:t>
            </a:r>
          </a:p>
        </p:txBody>
      </p:sp>
      <p:pic>
        <p:nvPicPr>
          <p:cNvPr id="1030" name="Picture 6" descr="Resultado de imagem para M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05" y="1640940"/>
            <a:ext cx="1653202" cy="12424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032" name="Picture 8" descr="Resultado de imagem para ANE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76" y="1640940"/>
            <a:ext cx="1611440" cy="1208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/>
          <p:cNvSpPr txBox="1"/>
          <p:nvPr/>
        </p:nvSpPr>
        <p:spPr>
          <a:xfrm>
            <a:off x="7241737" y="3451686"/>
            <a:ext cx="4404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CAA00"/>
              </a:buClr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3366"/>
                </a:solidFill>
                <a:latin typeface="Calibri" panose="020F0502020204030204" pitchFamily="34" charset="0"/>
              </a:rPr>
              <a:t>Foco na segurança do abastecimento de energia elétrica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CAA00"/>
              </a:buClr>
            </a:pPr>
            <a:r>
              <a:rPr lang="pt-BR" sz="3200" b="1" dirty="0">
                <a:solidFill>
                  <a:srgbClr val="003366"/>
                </a:solidFill>
                <a:latin typeface="Calibri" panose="020F0502020204030204" pitchFamily="34" charset="0"/>
              </a:rPr>
              <a:t>     (CMSE – DMSE)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035" y="3451686"/>
            <a:ext cx="56450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CAA00"/>
              </a:buClr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3366"/>
                </a:solidFill>
                <a:latin typeface="Calibri" panose="020F0502020204030204" pitchFamily="34" charset="0"/>
              </a:rPr>
              <a:t>Foco no acompanhamento da implantação dos empreendimentos de energia elétrica e no desenvolvimento sustentável das outorgas</a:t>
            </a:r>
          </a:p>
        </p:txBody>
      </p:sp>
    </p:spTree>
    <p:extLst>
      <p:ext uri="{BB962C8B-B14F-4D97-AF65-F5344CB8AC3E}">
        <p14:creationId xmlns:p14="http://schemas.microsoft.com/office/powerpoint/2010/main" val="99911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E38293-01F2-43B2-98FB-5391D9FB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663074"/>
            <a:ext cx="7696200" cy="519614"/>
          </a:xfrm>
        </p:spPr>
        <p:txBody>
          <a:bodyPr/>
          <a:lstStyle/>
          <a:p>
            <a:r>
              <a:rPr lang="pt-BR" sz="2400" dirty="0"/>
              <a:t>Contrato de Concessão 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C07D48-F321-43C0-92AF-598F79E8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144" y="1368927"/>
            <a:ext cx="10074443" cy="47484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“</a:t>
            </a: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CLÁUSULA TERCEIRA – CONDIÇÕES DE PRESTAÇÃO DO SERVIÇO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Na prestação do SERVIÇO PÚBLICO DE TRANSMISSÃO, a TRANSMISSORA terá liberdade na direção de seus negócios, investimentos, pessoal, material e tecnologia, observados os termos deste CONTRATO, a legislação específica, as normas regulamentares e as instruções e determinações do PODER CONCEDENTE e da ANEEL.”</a:t>
            </a:r>
          </a:p>
          <a:p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A702FED-FD3F-46C4-B98A-9406EE986C47}"/>
              </a:ext>
            </a:extLst>
          </p:cNvPr>
          <p:cNvSpPr txBox="1"/>
          <p:nvPr/>
        </p:nvSpPr>
        <p:spPr>
          <a:xfrm>
            <a:off x="1116410" y="3920924"/>
            <a:ext cx="9959177" cy="16773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</a:rPr>
              <a:t>Dessa forma, o objetivo da gestão contratual é </a:t>
            </a:r>
            <a:r>
              <a:rPr lang="pt-BR" sz="2000" b="1" dirty="0">
                <a:solidFill>
                  <a:schemeClr val="tx1"/>
                </a:solidFill>
              </a:rPr>
              <a:t>diagnosticar os problemas </a:t>
            </a:r>
            <a:r>
              <a:rPr lang="pt-BR" sz="2000" dirty="0">
                <a:solidFill>
                  <a:schemeClr val="tx1"/>
                </a:solidFill>
              </a:rPr>
              <a:t>que podem impactar na entrada em operação comercial no prazo e buscar </a:t>
            </a:r>
            <a:r>
              <a:rPr lang="pt-BR" sz="2000" b="1" dirty="0">
                <a:solidFill>
                  <a:schemeClr val="tx1"/>
                </a:solidFill>
              </a:rPr>
              <a:t>auxiliar</a:t>
            </a:r>
            <a:r>
              <a:rPr lang="pt-BR" sz="2000" dirty="0">
                <a:solidFill>
                  <a:schemeClr val="tx1"/>
                </a:solidFill>
              </a:rPr>
              <a:t> as concessionárias a </a:t>
            </a:r>
            <a:r>
              <a:rPr lang="pt-BR" sz="2000" dirty="0" smtClean="0">
                <a:solidFill>
                  <a:schemeClr val="tx1"/>
                </a:solidFill>
              </a:rPr>
              <a:t>superá-los</a:t>
            </a:r>
            <a:r>
              <a:rPr lang="pt-BR" sz="2000" dirty="0">
                <a:solidFill>
                  <a:schemeClr val="tx1"/>
                </a:solidFill>
              </a:rPr>
              <a:t>. Seríamos um </a:t>
            </a:r>
            <a:r>
              <a:rPr lang="pt-BR" sz="2000" b="1" dirty="0">
                <a:solidFill>
                  <a:schemeClr val="tx1"/>
                </a:solidFill>
              </a:rPr>
              <a:t>facilitador</a:t>
            </a:r>
            <a:r>
              <a:rPr lang="pt-BR" sz="2000" dirty="0">
                <a:solidFill>
                  <a:schemeClr val="tx1"/>
                </a:solidFill>
              </a:rPr>
              <a:t>, sem o propósito de </a:t>
            </a:r>
            <a:r>
              <a:rPr lang="pt-BR" sz="2000" dirty="0" smtClean="0">
                <a:solidFill>
                  <a:schemeClr val="tx1"/>
                </a:solidFill>
              </a:rPr>
              <a:t>substituir a </a:t>
            </a:r>
            <a:r>
              <a:rPr lang="pt-BR" sz="2000" dirty="0">
                <a:solidFill>
                  <a:schemeClr val="tx1"/>
                </a:solidFill>
              </a:rPr>
              <a:t>gestão da transmissora.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4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60213" y="912394"/>
            <a:ext cx="10804199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tx2"/>
                </a:solidFill>
                <a:latin typeface="Trebuchet MS" panose="020B0603020202020204" pitchFamily="34" charset="0"/>
              </a:rPr>
              <a:t>O objetivo da Gestão dos Contratos de Transmissão na ANEEL</a:t>
            </a:r>
          </a:p>
        </p:txBody>
      </p:sp>
      <p:sp>
        <p:nvSpPr>
          <p:cNvPr id="8" name="Retângulo 7"/>
          <p:cNvSpPr/>
          <p:nvPr/>
        </p:nvSpPr>
        <p:spPr>
          <a:xfrm>
            <a:off x="860213" y="1575006"/>
            <a:ext cx="112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Desde 2015 a ANEEL aprimorou os processos de gestão e, atualmente, tem de forma completa informações que permitem: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apresentar propostas para desenvolvimento das outorgas; 	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avaliar o cumprimento dos cronogramas das outorgas.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60213" y="3494647"/>
            <a:ext cx="10749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Entretanto, ao mesmo tempo que realiza gestão de outorgas, busca também: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emitir sinais regulatórios técnicos e econômicos para eficiência (regulação por incentivos);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manter o equilíbrio econômico e financeiro e atratividade dos negócios.</a:t>
            </a:r>
          </a:p>
        </p:txBody>
      </p:sp>
    </p:spTree>
    <p:extLst>
      <p:ext uri="{BB962C8B-B14F-4D97-AF65-F5344CB8AC3E}">
        <p14:creationId xmlns:p14="http://schemas.microsoft.com/office/powerpoint/2010/main" val="95419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640053" y="599537"/>
            <a:ext cx="7910288" cy="64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Objetivos das Reuniões de Gestão dos Contratos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56771" y="1433200"/>
            <a:ext cx="920506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Auxiliar a transmissora no tratamento de todas as questões relevantes, indicando melhores práticas e apresentado propostas de encaminhamento de soluções;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Mediar e esclarecer questões apresentadas;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Identificar a necessidade e atuar institucionalmente com stakeholders para auxiliar a transmissora no desenvolvimento da outorga;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Elaborar diagnóstico sobre desenvolvimento da concessão;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Formar a percepção da autoridade regulatória sobre a gestão que a delegada realiza (importância da participação dos gestores).</a:t>
            </a:r>
          </a:p>
        </p:txBody>
      </p:sp>
    </p:spTree>
    <p:extLst>
      <p:ext uri="{BB962C8B-B14F-4D97-AF65-F5344CB8AC3E}">
        <p14:creationId xmlns:p14="http://schemas.microsoft.com/office/powerpoint/2010/main" val="42286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175233" y="642967"/>
            <a:ext cx="8403595" cy="66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Como a gestão de contratos é realizada?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7282" y="1467392"/>
            <a:ext cx="9722581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B4A91C"/>
              </a:buClr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Por meio de:</a:t>
            </a:r>
          </a:p>
          <a:p>
            <a:pPr marL="0" lvl="1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Arial" panose="020B0604020202020204" pitchFamily="34" charset="0"/>
              <a:buAutoNum type="arabicPeriod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monitoramento formal de pontos relevantes ao desenvolvimento da concessão;</a:t>
            </a:r>
          </a:p>
          <a:p>
            <a:pPr marL="0" lvl="1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Arial" panose="020B0604020202020204" pitchFamily="34" charset="0"/>
              <a:buAutoNum type="arabicPeriod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Reuniões periódicas com os gestores da concessionária;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B4A91C"/>
              </a:buClr>
            </a:pPr>
            <a:endParaRPr lang="pt-BR" sz="20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Duração estimada: Da celebração dos contratos de concessão até a entrada em operação comercial.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Em caso de necessidade, o processo é estendido ao tempo pós operação comercial.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endParaRPr lang="pt-BR" sz="24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endParaRPr lang="pt-BR" sz="24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endParaRPr lang="pt-BR" sz="2400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775521" y="407624"/>
            <a:ext cx="7910288" cy="64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Reuniões de Gestão dos Contratos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94063" y="1241287"/>
            <a:ext cx="98032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Periodicidade quadrimestral</a:t>
            </a:r>
            <a:r>
              <a:rPr lang="pt-BR" sz="23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.</a:t>
            </a:r>
            <a:endParaRPr lang="pt-BR" sz="23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Acompanhamento de 84 Contratos de Concessão</a:t>
            </a:r>
            <a:r>
              <a:rPr lang="pt-BR" sz="23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.</a:t>
            </a:r>
            <a:endParaRPr lang="pt-BR" sz="23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Para o próximo ciclo de reuniões em agosto e setembro, serão mais 11 Contratos do Leilão 02/2017, assinados na última semana, totalizando 95 Contratos em acompanhamento</a:t>
            </a:r>
            <a:r>
              <a:rPr lang="pt-BR" sz="23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.</a:t>
            </a:r>
            <a:endParaRPr lang="pt-BR" sz="23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No ultimo ciclo foram realizadas 30 reuniões de gestão, distribuídas em 9 dias de trabalho</a:t>
            </a:r>
            <a:r>
              <a:rPr lang="pt-BR" sz="23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.</a:t>
            </a:r>
            <a:endParaRPr lang="pt-BR" sz="23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Adicionalmente, existem os preparativos para as reuniões (convocações, análise das planilhas e informações encaminhadas previamente), além das diversas demandas trazidas pelas empresas para os encontros.</a:t>
            </a:r>
          </a:p>
        </p:txBody>
      </p:sp>
    </p:spTree>
    <p:extLst>
      <p:ext uri="{BB962C8B-B14F-4D97-AF65-F5344CB8AC3E}">
        <p14:creationId xmlns:p14="http://schemas.microsoft.com/office/powerpoint/2010/main" val="5486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299412" y="349455"/>
            <a:ext cx="8403595" cy="668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Monitoramento formal de Pontos de interesse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4189" y="985534"/>
            <a:ext cx="109728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REIDI e Declaração de Utilidade Pública;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Conformidade do Projeto Básico ao contrato de concessão 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Celebração dos CPST, CCT e CCI;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Acompanhamento da Garantia de Fiel Cumprimento;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Acompanhamento do Licenciamento </a:t>
            </a:r>
            <a:r>
              <a:rPr lang="pt-BR" sz="2300" dirty="0" err="1">
                <a:solidFill>
                  <a:srgbClr val="003366"/>
                </a:solidFill>
                <a:latin typeface="Calibri" panose="020F0502020204030204" pitchFamily="34" charset="0"/>
              </a:rPr>
              <a:t>sócio-ambiental</a:t>
            </a: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Discussão das Alternativas técnicas na implantação do empreendimento;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Atendimento dos parâmetros técnicos do Contrato e do Anexo Técnico e às disposições dos Procedimentos de Rede;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Acompanhamento da Engenharia econômico-financeira do projeto e seu cumprimento;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Mapa das contratações e aquisições (EPC, terrenos, equipamentos </a:t>
            </a:r>
            <a:r>
              <a:rPr lang="pt-BR" sz="2300" dirty="0" err="1">
                <a:solidFill>
                  <a:srgbClr val="003366"/>
                </a:solidFill>
                <a:latin typeface="Calibri" panose="020F0502020204030204" pitchFamily="34" charset="0"/>
              </a:rPr>
              <a:t>etc</a:t>
            </a: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);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A9A00"/>
              </a:buClr>
              <a:buFont typeface="Wingdings" panose="05000000000000000000" pitchFamily="2" charset="2"/>
              <a:buChar char="v"/>
            </a:pPr>
            <a:r>
              <a:rPr lang="pt-BR" sz="2300" dirty="0">
                <a:solidFill>
                  <a:srgbClr val="003366"/>
                </a:solidFill>
                <a:latin typeface="Calibri" panose="020F0502020204030204" pitchFamily="34" charset="0"/>
              </a:rPr>
              <a:t>Esclarecimentos e atendimentos a Demandas apresentadas à SCT.</a:t>
            </a:r>
          </a:p>
        </p:txBody>
      </p:sp>
    </p:spTree>
    <p:extLst>
      <p:ext uri="{BB962C8B-B14F-4D97-AF65-F5344CB8AC3E}">
        <p14:creationId xmlns:p14="http://schemas.microsoft.com/office/powerpoint/2010/main" val="31982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1254</Words>
  <Application>Microsoft Office PowerPoint</Application>
  <PresentationFormat>Widescreen</PresentationFormat>
  <Paragraphs>185</Paragraphs>
  <Slides>26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Tema1</vt:lpstr>
      <vt:lpstr>Gestão dos Contratos de Transmissão</vt:lpstr>
      <vt:lpstr>Apresentação do PowerPoint</vt:lpstr>
      <vt:lpstr>Apresentação do PowerPoint</vt:lpstr>
      <vt:lpstr>Contrato de Concessão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Fiscalização da expansão da transmissão </vt:lpstr>
      <vt:lpstr>REGULAÇÃO RESPONSIVA</vt:lpstr>
      <vt:lpstr>DESCRIÇÃO DO PROCESSO</vt:lpstr>
      <vt:lpstr>CICLO DE ATIVIDADES</vt:lpstr>
      <vt:lpstr>MONITORAMENTO DA EXPANSÃO DA TRANSMISSÃO</vt:lpstr>
      <vt:lpstr>PREVISORES</vt:lpstr>
      <vt:lpstr>INFORMAÇÕES SETORIAIS</vt:lpstr>
      <vt:lpstr>PAINEIS DE DESEMPENHO</vt:lpstr>
      <vt:lpstr>MATRIZ DE CRITICIDADE</vt:lpstr>
      <vt:lpstr>ANÁLISE</vt:lpstr>
      <vt:lpstr>ACOMPANHAMENTO</vt:lpstr>
      <vt:lpstr>AÇÃO FISCALIZADORA</vt:lpstr>
      <vt:lpstr>Apresentação do PowerPoint</vt:lpstr>
    </vt:vector>
  </TitlesOfParts>
  <Company>ANEEL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Ivo Sechi Nazareno (SCT)</cp:lastModifiedBy>
  <cp:revision>62</cp:revision>
  <dcterms:created xsi:type="dcterms:W3CDTF">2017-02-10T11:17:19Z</dcterms:created>
  <dcterms:modified xsi:type="dcterms:W3CDTF">2018-03-12T20:10:53Z</dcterms:modified>
</cp:coreProperties>
</file>