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331" r:id="rId3"/>
    <p:sldId id="263" r:id="rId4"/>
    <p:sldId id="336" r:id="rId5"/>
    <p:sldId id="262" r:id="rId6"/>
    <p:sldId id="332" r:id="rId7"/>
    <p:sldId id="333" r:id="rId8"/>
    <p:sldId id="334" r:id="rId9"/>
    <p:sldId id="335" r:id="rId10"/>
    <p:sldId id="329" r:id="rId11"/>
    <p:sldId id="338" r:id="rId12"/>
    <p:sldId id="337" r:id="rId13"/>
    <p:sldId id="347" r:id="rId14"/>
    <p:sldId id="345" r:id="rId15"/>
    <p:sldId id="339" r:id="rId16"/>
    <p:sldId id="346" r:id="rId17"/>
    <p:sldId id="340" r:id="rId18"/>
    <p:sldId id="341" r:id="rId19"/>
    <p:sldId id="260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090"/>
    <a:srgbClr val="FF3300"/>
    <a:srgbClr val="FFCB97"/>
    <a:srgbClr val="FFA347"/>
    <a:srgbClr val="FFFF66"/>
    <a:srgbClr val="FFFECE"/>
    <a:srgbClr val="C1D8FB"/>
    <a:srgbClr val="F6E5D8"/>
    <a:srgbClr val="FFFFFF"/>
    <a:srgbClr val="C9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3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-121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5A16E-C4C3-4413-AAC0-F9B60CAA866F}" type="datetimeFigureOut">
              <a:rPr lang="pt-BR" smtClean="0"/>
              <a:t>14/3/2018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B9F6-0695-4EE9-A2B7-A50A5FB1E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80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8DEAE-D85A-4FE1-A160-C87620917D5E}" type="datetimeFigureOut">
              <a:rPr lang="pt-BR" smtClean="0"/>
              <a:t>14/3/2018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FFB70-529B-4CAD-8F1B-9FD8BD54C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62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FB70-529B-4CAD-8F1B-9FD8BD54C34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84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-1"/>
            <a:ext cx="9144000" cy="6708057"/>
          </a:xfrm>
          <a:prstGeom prst="rect">
            <a:avLst/>
          </a:prstGeom>
          <a:solidFill>
            <a:srgbClr val="002A5E"/>
          </a:solidFill>
          <a:ln>
            <a:solidFill>
              <a:srgbClr val="002A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ubtítulo 1"/>
          <p:cNvSpPr>
            <a:spLocks noGrp="1"/>
          </p:cNvSpPr>
          <p:nvPr>
            <p:ph type="subTitle" idx="1"/>
          </p:nvPr>
        </p:nvSpPr>
        <p:spPr>
          <a:xfrm>
            <a:off x="6000418" y="5301208"/>
            <a:ext cx="2859626" cy="646331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4" name="Título 2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960452" cy="2448272"/>
          </a:xfrm>
        </p:spPr>
        <p:txBody>
          <a:bodyPr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pic>
        <p:nvPicPr>
          <p:cNvPr id="21" name="Picture 19" descr="&#10;circulos2.wmf                                                  0004C527KARIN                          00000000: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80595" flipH="1" flipV="1">
            <a:off x="-309860" y="4693006"/>
            <a:ext cx="2266387" cy="204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  <p:sp>
        <p:nvSpPr>
          <p:cNvPr id="7" name="Retângulo 6"/>
          <p:cNvSpPr/>
          <p:nvPr userDrawn="1"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314110"/>
            <a:ext cx="805771" cy="469306"/>
          </a:xfrm>
          <a:prstGeom prst="rect">
            <a:avLst/>
          </a:prstGeom>
        </p:spPr>
      </p:pic>
      <p:sp>
        <p:nvSpPr>
          <p:cNvPr id="9" name="CaixaDeTexto 8"/>
          <p:cNvSpPr txBox="1"/>
          <p:nvPr userDrawn="1"/>
        </p:nvSpPr>
        <p:spPr>
          <a:xfrm>
            <a:off x="5748857" y="6294954"/>
            <a:ext cx="24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rgbClr val="002A5E"/>
                </a:solidFill>
              </a:rPr>
              <a:t>Empresa</a:t>
            </a:r>
            <a:r>
              <a:rPr lang="pt-BR" sz="1400" baseline="0" dirty="0">
                <a:solidFill>
                  <a:srgbClr val="002A5E"/>
                </a:solidFill>
              </a:rPr>
              <a:t> de Pesquisa Energética</a:t>
            </a:r>
          </a:p>
          <a:p>
            <a:pPr algn="r"/>
            <a:r>
              <a:rPr lang="pt-BR" sz="1400" baseline="0" dirty="0">
                <a:solidFill>
                  <a:srgbClr val="002A5E"/>
                </a:solidFill>
              </a:rPr>
              <a:t>Ministério de Minas e Energia</a:t>
            </a:r>
            <a:endParaRPr lang="pt-BR" sz="1400" dirty="0">
              <a:solidFill>
                <a:srgbClr val="002A5E"/>
              </a:solidFill>
            </a:endParaRPr>
          </a:p>
        </p:txBody>
      </p:sp>
      <p:sp>
        <p:nvSpPr>
          <p:cNvPr id="18" name="CaixaDeTexto 17"/>
          <p:cNvSpPr txBox="1"/>
          <p:nvPr userDrawn="1"/>
        </p:nvSpPr>
        <p:spPr>
          <a:xfrm>
            <a:off x="224970" y="6285076"/>
            <a:ext cx="1425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400" dirty="0">
                <a:solidFill>
                  <a:srgbClr val="002A5E"/>
                </a:solidFill>
              </a:rPr>
              <a:t>Título da Palestra</a:t>
            </a:r>
          </a:p>
          <a:p>
            <a:pPr algn="l"/>
            <a:r>
              <a:rPr lang="pt-BR" sz="1400" dirty="0">
                <a:solidFill>
                  <a:srgbClr val="002A5E"/>
                </a:solidFill>
              </a:rPr>
              <a:t>Título do Evento</a:t>
            </a:r>
          </a:p>
        </p:txBody>
      </p:sp>
      <p:pic>
        <p:nvPicPr>
          <p:cNvPr id="19" name="Picture 19" descr="&#10;circulos2.wmf                                                  0004C527KARIN                          00000000: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69780">
            <a:off x="7327719" y="-478741"/>
            <a:ext cx="2069782" cy="193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36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-5236" y="0"/>
            <a:ext cx="9144000" cy="6708056"/>
          </a:xfrm>
          <a:prstGeom prst="rect">
            <a:avLst/>
          </a:prstGeom>
          <a:solidFill>
            <a:srgbClr val="002A5E"/>
          </a:solidFill>
          <a:ln>
            <a:solidFill>
              <a:srgbClr val="002A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Título 2"/>
          <p:cNvSpPr>
            <a:spLocks noGrp="1"/>
          </p:cNvSpPr>
          <p:nvPr>
            <p:ph type="title"/>
          </p:nvPr>
        </p:nvSpPr>
        <p:spPr>
          <a:xfrm>
            <a:off x="2739187" y="2391348"/>
            <a:ext cx="6116844" cy="2448272"/>
          </a:xfrm>
        </p:spPr>
        <p:txBody>
          <a:bodyPr>
            <a:normAutofit/>
          </a:bodyPr>
          <a:lstStyle>
            <a:lvl1pPr algn="r"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pic>
        <p:nvPicPr>
          <p:cNvPr id="19" name="Picture 19" descr="&#10;circulos2.wmf                                                  0004C527KARIN                          00000000: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80595" flipH="1" flipV="1">
            <a:off x="-309860" y="4693006"/>
            <a:ext cx="2266387" cy="204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  <p:sp>
        <p:nvSpPr>
          <p:cNvPr id="7" name="Retângulo 6"/>
          <p:cNvSpPr/>
          <p:nvPr userDrawn="1"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314110"/>
            <a:ext cx="805771" cy="469306"/>
          </a:xfrm>
          <a:prstGeom prst="rect">
            <a:avLst/>
          </a:prstGeom>
        </p:spPr>
      </p:pic>
      <p:sp>
        <p:nvSpPr>
          <p:cNvPr id="9" name="CaixaDeTexto 8"/>
          <p:cNvSpPr txBox="1"/>
          <p:nvPr userDrawn="1"/>
        </p:nvSpPr>
        <p:spPr>
          <a:xfrm>
            <a:off x="5748857" y="6294954"/>
            <a:ext cx="24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rgbClr val="002A5E"/>
                </a:solidFill>
              </a:rPr>
              <a:t>Empresa</a:t>
            </a:r>
            <a:r>
              <a:rPr lang="pt-BR" sz="1400" baseline="0" dirty="0">
                <a:solidFill>
                  <a:srgbClr val="002A5E"/>
                </a:solidFill>
              </a:rPr>
              <a:t> de Pesquisa Energética</a:t>
            </a:r>
          </a:p>
          <a:p>
            <a:pPr algn="r"/>
            <a:r>
              <a:rPr lang="pt-BR" sz="1400" baseline="0" dirty="0">
                <a:solidFill>
                  <a:srgbClr val="002A5E"/>
                </a:solidFill>
              </a:rPr>
              <a:t>Ministério de Minas e Energia</a:t>
            </a:r>
            <a:endParaRPr lang="pt-BR" sz="1400" dirty="0">
              <a:solidFill>
                <a:srgbClr val="002A5E"/>
              </a:solidFill>
            </a:endParaRP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224970" y="6285076"/>
            <a:ext cx="812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400" dirty="0" smtClean="0">
                <a:solidFill>
                  <a:srgbClr val="002A5E"/>
                </a:solidFill>
              </a:rPr>
              <a:t>DEE/STE</a:t>
            </a:r>
            <a:endParaRPr lang="pt-BR" sz="1400" dirty="0">
              <a:solidFill>
                <a:srgbClr val="002A5E"/>
              </a:solidFill>
            </a:endParaRPr>
          </a:p>
        </p:txBody>
      </p:sp>
      <p:pic>
        <p:nvPicPr>
          <p:cNvPr id="18" name="Picture 19" descr="&#10;circulos2.wmf                                                  0004C527KARIN                          00000000: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69780">
            <a:off x="7327719" y="-478741"/>
            <a:ext cx="2069782" cy="193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136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" y="230186"/>
            <a:ext cx="8888663" cy="8810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5875"/>
            <a:ext cx="7886700" cy="47010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224970" y="6285076"/>
            <a:ext cx="791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400" dirty="0" smtClean="0">
                <a:solidFill>
                  <a:srgbClr val="FCCA80"/>
                </a:solidFill>
              </a:rPr>
              <a:t>DEE/STE</a:t>
            </a:r>
            <a:endParaRPr lang="pt-BR" sz="1400" dirty="0">
              <a:solidFill>
                <a:srgbClr val="FCCA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08881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250" y="187327"/>
            <a:ext cx="8836980" cy="815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968" y="1556084"/>
            <a:ext cx="8690262" cy="460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3"/>
          </p:nvPr>
        </p:nvSpPr>
        <p:spPr>
          <a:xfrm>
            <a:off x="222249" y="925764"/>
            <a:ext cx="8836981" cy="371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l"/>
            <a:r>
              <a:rPr lang="pt-BR"/>
              <a:t> Subtítulo mestre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rgbClr val="002A5E"/>
          </a:solidFill>
          <a:ln>
            <a:solidFill>
              <a:srgbClr val="002A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314110"/>
            <a:ext cx="805771" cy="469306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5748857" y="6294954"/>
            <a:ext cx="24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chemeClr val="bg1"/>
                </a:solidFill>
              </a:rPr>
              <a:t>Empresa</a:t>
            </a:r>
            <a:r>
              <a:rPr lang="pt-BR" sz="1400" baseline="0" dirty="0">
                <a:solidFill>
                  <a:schemeClr val="bg1"/>
                </a:solidFill>
              </a:rPr>
              <a:t> de Pesquisa Energética</a:t>
            </a:r>
          </a:p>
          <a:p>
            <a:pPr algn="r"/>
            <a:r>
              <a:rPr lang="pt-BR" sz="1400" baseline="0" dirty="0">
                <a:solidFill>
                  <a:schemeClr val="bg1"/>
                </a:solidFill>
              </a:rPr>
              <a:t>Ministério de Minas e Energia</a:t>
            </a:r>
            <a:endParaRPr lang="pt-BR" sz="1400" dirty="0">
              <a:solidFill>
                <a:schemeClr val="bg1"/>
              </a:solidFill>
            </a:endParaRPr>
          </a:p>
        </p:txBody>
      </p:sp>
      <p:pic>
        <p:nvPicPr>
          <p:cNvPr id="23" name="Picture 19" descr="&#10;circulos2.wmf                                                  0004C527KARIN                          00000000:"/>
          <p:cNvPicPr>
            <a:picLocks noChangeAspect="1" noChangeArrowheads="1"/>
          </p:cNvPicPr>
          <p:nvPr/>
        </p:nvPicPr>
        <p:blipFill>
          <a:blip r:embed="rId7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69780">
            <a:off x="7327719" y="-478741"/>
            <a:ext cx="2069782" cy="193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2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2A5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A5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A5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A5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A5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milcar.guerreiro@epe.gov.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isangela.almeida@epe.gov.br" TargetMode="External"/><Relationship Id="rId4" Type="http://schemas.openxmlformats.org/officeDocument/2006/relationships/hyperlink" Target="mailto:marcos.bressane@epe.gov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ítulo 2"/>
          <p:cNvSpPr>
            <a:spLocks noGrp="1"/>
          </p:cNvSpPr>
          <p:nvPr>
            <p:ph type="title"/>
          </p:nvPr>
        </p:nvSpPr>
        <p:spPr>
          <a:xfrm>
            <a:off x="405493" y="915229"/>
            <a:ext cx="7888288" cy="24495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4400" dirty="0" smtClean="0"/>
              <a:t>Planejamento da Expansão da Transmissão e a Participação</a:t>
            </a:r>
            <a:br>
              <a:rPr lang="pt-BR" altLang="pt-BR" sz="4400" dirty="0" smtClean="0"/>
            </a:br>
            <a:r>
              <a:rPr lang="pt-BR" altLang="pt-BR" sz="4400" dirty="0" smtClean="0"/>
              <a:t> dos Agentes de Transmissão</a:t>
            </a:r>
            <a:endParaRPr lang="pt-BR" altLang="pt-BR" sz="4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2629" y="4160364"/>
            <a:ext cx="6697209" cy="461665"/>
          </a:xfrm>
          <a:prstGeom prst="rect">
            <a:avLst/>
          </a:prstGeom>
          <a:solidFill>
            <a:srgbClr val="FCCA80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5E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EPE/DEE – STE/SMA</a:t>
            </a:r>
            <a:endParaRPr kumimoji="0" lang="pt-BR" sz="1800" i="0" u="none" strike="noStrike" kern="0" cap="none" spc="0" normalizeH="0" baseline="0" noProof="0" dirty="0">
              <a:ln>
                <a:noFill/>
              </a:ln>
              <a:solidFill>
                <a:srgbClr val="002A5E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6270171"/>
            <a:ext cx="2162629" cy="587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971550" y="4391197"/>
            <a:ext cx="7888288" cy="2449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altLang="pt-BR" sz="1600" dirty="0" smtClean="0"/>
              <a:t>Seminário “Implantação e Integração de Novos Empreendimentos de </a:t>
            </a:r>
          </a:p>
          <a:p>
            <a:pPr algn="r"/>
            <a:r>
              <a:rPr lang="pt-BR" altLang="pt-BR" sz="1600" dirty="0" smtClean="0"/>
              <a:t>Transmissão e Geração de Energia ao Sistema Elétrico Brasileiro”</a:t>
            </a:r>
          </a:p>
          <a:p>
            <a:pPr algn="r"/>
            <a:r>
              <a:rPr lang="pt-BR" altLang="pt-BR" sz="1600" dirty="0" smtClean="0"/>
              <a:t>Brasília, 14 e 15 de março de 2018</a:t>
            </a:r>
          </a:p>
        </p:txBody>
      </p:sp>
    </p:spTree>
    <p:extLst>
      <p:ext uri="{BB962C8B-B14F-4D97-AF65-F5344CB8AC3E}">
        <p14:creationId xmlns:p14="http://schemas.microsoft.com/office/powerpoint/2010/main" val="29174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-634314" y="6178378"/>
            <a:ext cx="10256109" cy="137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7175" y="22049"/>
            <a:ext cx="8667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 smtClean="0">
                <a:solidFill>
                  <a:srgbClr val="002060"/>
                </a:solidFill>
              </a:rPr>
              <a:t>Análise de novos empreendimentos de transmissão</a:t>
            </a:r>
            <a:endParaRPr lang="pt-BR" altLang="pt-BR" b="1" dirty="0">
              <a:solidFill>
                <a:srgbClr val="002060"/>
              </a:solidFill>
            </a:endParaRPr>
          </a:p>
        </p:txBody>
      </p:sp>
      <p:cxnSp>
        <p:nvCxnSpPr>
          <p:cNvPr id="62" name="Conector reto 61"/>
          <p:cNvCxnSpPr/>
          <p:nvPr/>
        </p:nvCxnSpPr>
        <p:spPr>
          <a:xfrm>
            <a:off x="6093126" y="2307400"/>
            <a:ext cx="15827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3"/>
          <p:cNvSpPr txBox="1">
            <a:spLocks noChangeArrowheads="1"/>
          </p:cNvSpPr>
          <p:nvPr/>
        </p:nvSpPr>
        <p:spPr bwMode="auto">
          <a:xfrm>
            <a:off x="4562776" y="2413179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80365" y="4109448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sim</a:t>
            </a:r>
          </a:p>
        </p:txBody>
      </p:sp>
      <p:grpSp>
        <p:nvGrpSpPr>
          <p:cNvPr id="65" name="Grupo 64"/>
          <p:cNvGrpSpPr>
            <a:grpSpLocks/>
          </p:cNvGrpSpPr>
          <p:nvPr/>
        </p:nvGrpSpPr>
        <p:grpSpPr bwMode="auto">
          <a:xfrm>
            <a:off x="460530" y="3685485"/>
            <a:ext cx="2576512" cy="1246128"/>
            <a:chOff x="585492" y="2304457"/>
            <a:chExt cx="2577306" cy="1245947"/>
          </a:xfrm>
        </p:grpSpPr>
        <p:sp>
          <p:nvSpPr>
            <p:cNvPr id="117" name="AutoShape 7"/>
            <p:cNvSpPr>
              <a:spLocks noChangeArrowheads="1"/>
            </p:cNvSpPr>
            <p:nvPr/>
          </p:nvSpPr>
          <p:spPr bwMode="auto">
            <a:xfrm>
              <a:off x="585492" y="2564709"/>
              <a:ext cx="2577306" cy="985695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400" b="1" i="1" dirty="0" err="1" smtClean="0"/>
                <a:t>Ajustes</a:t>
              </a:r>
              <a:r>
                <a:rPr lang="en-US" altLang="pt-BR" sz="1400" b="1" i="1" dirty="0" smtClean="0"/>
                <a:t> </a:t>
              </a:r>
              <a:r>
                <a:rPr lang="en-US" altLang="pt-BR" sz="1400" b="1" i="1" dirty="0" err="1" smtClean="0"/>
                <a:t>técnicos</a:t>
              </a:r>
              <a:r>
                <a:rPr lang="en-US" altLang="pt-BR" sz="1400" b="1" i="1" dirty="0"/>
                <a:t>?</a:t>
              </a:r>
            </a:p>
          </p:txBody>
        </p:sp>
        <p:sp>
          <p:nvSpPr>
            <p:cNvPr id="118" name="Line 11"/>
            <p:cNvSpPr>
              <a:spLocks noChangeShapeType="1"/>
            </p:cNvSpPr>
            <p:nvPr/>
          </p:nvSpPr>
          <p:spPr bwMode="auto">
            <a:xfrm>
              <a:off x="1866779" y="2304457"/>
              <a:ext cx="0" cy="280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6" name="Line 16"/>
          <p:cNvSpPr>
            <a:spLocks noChangeShapeType="1"/>
          </p:cNvSpPr>
          <p:nvPr/>
        </p:nvSpPr>
        <p:spPr bwMode="auto">
          <a:xfrm>
            <a:off x="241601" y="1664809"/>
            <a:ext cx="1230312" cy="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 flipV="1">
            <a:off x="244776" y="1626463"/>
            <a:ext cx="0" cy="2812231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241601" y="4438694"/>
            <a:ext cx="162173" cy="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1066661" y="4949586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não</a:t>
            </a:r>
          </a:p>
        </p:txBody>
      </p:sp>
      <p:sp>
        <p:nvSpPr>
          <p:cNvPr id="71" name="AutoShape 8"/>
          <p:cNvSpPr>
            <a:spLocks noChangeArrowheads="1"/>
          </p:cNvSpPr>
          <p:nvPr/>
        </p:nvSpPr>
        <p:spPr bwMode="auto">
          <a:xfrm>
            <a:off x="1282519" y="6380548"/>
            <a:ext cx="6408711" cy="342278"/>
          </a:xfrm>
          <a:prstGeom prst="flowChartProcess">
            <a:avLst/>
          </a:prstGeom>
          <a:solidFill>
            <a:srgbClr val="FFFF00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square"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</a:rPr>
              <a:t>Leilão</a:t>
            </a:r>
            <a:r>
              <a:rPr lang="en-US" altLang="pt-BR" sz="1800" b="1" dirty="0">
                <a:latin typeface="Arial" panose="020B0604020202020204" pitchFamily="34" charset="0"/>
              </a:rPr>
              <a:t> / </a:t>
            </a:r>
            <a:r>
              <a:rPr lang="en-US" altLang="pt-BR" sz="1800" b="1" dirty="0" err="1" smtClean="0">
                <a:latin typeface="Arial" panose="020B0604020202020204" pitchFamily="34" charset="0"/>
              </a:rPr>
              <a:t>Autorização</a:t>
            </a:r>
            <a:r>
              <a:rPr lang="en-US" altLang="pt-BR" sz="1800" b="1" dirty="0" smtClean="0">
                <a:latin typeface="Arial" panose="020B0604020202020204" pitchFamily="34" charset="0"/>
              </a:rPr>
              <a:t> </a:t>
            </a:r>
            <a:r>
              <a:rPr lang="en-US" altLang="pt-BR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pt-BR" sz="1600" b="1" i="1" dirty="0">
                <a:solidFill>
                  <a:srgbClr val="FF0000"/>
                </a:solidFill>
                <a:latin typeface="Arial" panose="020B0604020202020204" pitchFamily="34" charset="0"/>
              </a:rPr>
              <a:t>ANEEL</a:t>
            </a:r>
            <a:r>
              <a:rPr lang="en-US" altLang="pt-BR" sz="16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1726361" y="4920062"/>
            <a:ext cx="0" cy="627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>
            <a:off x="1692030" y="5565163"/>
            <a:ext cx="2867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4512294" y="5316751"/>
            <a:ext cx="0" cy="248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>
            <a:off x="4436704" y="5565163"/>
            <a:ext cx="322336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6" name="Grupo 54"/>
          <p:cNvGrpSpPr>
            <a:grpSpLocks/>
          </p:cNvGrpSpPr>
          <p:nvPr/>
        </p:nvGrpSpPr>
        <p:grpSpPr bwMode="auto">
          <a:xfrm>
            <a:off x="1532638" y="1064520"/>
            <a:ext cx="6021387" cy="774794"/>
            <a:chOff x="857688" y="1472604"/>
            <a:chExt cx="5902953" cy="772533"/>
          </a:xfrm>
        </p:grpSpPr>
        <p:sp>
          <p:nvSpPr>
            <p:cNvPr id="115" name="AutoShape 4"/>
            <p:cNvSpPr>
              <a:spLocks noChangeArrowheads="1"/>
            </p:cNvSpPr>
            <p:nvPr/>
          </p:nvSpPr>
          <p:spPr bwMode="auto">
            <a:xfrm>
              <a:off x="857688" y="1472604"/>
              <a:ext cx="5893615" cy="756611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700" b="1" dirty="0" err="1"/>
                <a:t>Viabilidade</a:t>
              </a:r>
              <a:r>
                <a:rPr lang="en-US" altLang="pt-BR" sz="1700" b="1" dirty="0"/>
                <a:t> </a:t>
              </a:r>
              <a:r>
                <a:rPr lang="en-US" altLang="pt-BR" sz="1700" b="1" dirty="0" err="1" smtClean="0"/>
                <a:t>técnico-econômica</a:t>
              </a:r>
              <a:r>
                <a:rPr lang="en-US" altLang="pt-BR" sz="1700" b="1" dirty="0" smtClean="0"/>
                <a:t> e </a:t>
              </a:r>
              <a:r>
                <a:rPr lang="en-US" altLang="pt-BR" sz="1700" b="1" dirty="0" err="1" smtClean="0"/>
                <a:t>socioambiental</a:t>
              </a:r>
              <a:endParaRPr lang="en-US" altLang="pt-BR" sz="1700" b="1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400" i="1" dirty="0"/>
                <a:t>(</a:t>
              </a:r>
              <a:r>
                <a:rPr lang="en-US" altLang="pt-BR" sz="1400" i="1" dirty="0" err="1"/>
                <a:t>Seleção</a:t>
              </a:r>
              <a:r>
                <a:rPr lang="en-US" altLang="pt-BR" sz="1400" i="1" dirty="0"/>
                <a:t> da </a:t>
              </a:r>
              <a:r>
                <a:rPr lang="en-US" altLang="pt-BR" sz="1400" i="1" dirty="0" err="1"/>
                <a:t>alternativa</a:t>
              </a:r>
              <a:r>
                <a:rPr lang="en-US" altLang="pt-BR" sz="1400" i="1" dirty="0" smtClean="0"/>
                <a:t>)- 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EPE </a:t>
              </a:r>
              <a:r>
                <a:rPr lang="en-US" altLang="pt-BR" sz="1400" b="1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realiza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altLang="pt-BR" sz="1400" b="1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todos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altLang="pt-BR" sz="1400" b="1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os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altLang="pt-BR" sz="1400" b="1" i="1" dirty="0" err="1" smtClean="0">
                  <a:solidFill>
                    <a:schemeClr val="accent5">
                      <a:lumMod val="50000"/>
                    </a:schemeClr>
                  </a:solidFill>
                </a:rPr>
                <a:t>estudos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 e </a:t>
              </a:r>
              <a:r>
                <a:rPr lang="en-US" altLang="pt-BR" sz="1400" b="1" i="1" dirty="0" err="1">
                  <a:solidFill>
                    <a:schemeClr val="accent5">
                      <a:lumMod val="50000"/>
                    </a:schemeClr>
                  </a:solidFill>
                </a:rPr>
                <a:t>encaminha</a:t>
              </a:r>
              <a:r>
                <a:rPr lang="en-US" altLang="pt-BR" sz="1400" b="1" i="1" dirty="0">
                  <a:solidFill>
                    <a:schemeClr val="accent5">
                      <a:lumMod val="50000"/>
                    </a:schemeClr>
                  </a:solidFill>
                </a:rPr>
                <a:t> ao </a:t>
              </a:r>
              <a:r>
                <a:rPr lang="en-US" altLang="pt-BR" sz="1400" b="1" i="1" dirty="0" smtClean="0">
                  <a:solidFill>
                    <a:schemeClr val="accent5">
                      <a:lumMod val="50000"/>
                    </a:schemeClr>
                  </a:solidFill>
                </a:rPr>
                <a:t>MME </a:t>
              </a:r>
              <a:endParaRPr lang="en-US" altLang="pt-BR" sz="17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 Box 20"/>
            <p:cNvSpPr txBox="1">
              <a:spLocks noChangeArrowheads="1"/>
            </p:cNvSpPr>
            <p:nvPr/>
          </p:nvSpPr>
          <p:spPr bwMode="auto">
            <a:xfrm>
              <a:off x="5080668" y="1872896"/>
              <a:ext cx="1679973" cy="37224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(</a:t>
              </a:r>
              <a:r>
                <a:rPr lang="pt-BR" altLang="pt-BR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relatório</a:t>
              </a:r>
              <a:r>
                <a:rPr lang="pt-BR" altLang="pt-BR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R1)</a:t>
              </a:r>
            </a:p>
          </p:txBody>
        </p:sp>
      </p:grpSp>
      <p:grpSp>
        <p:nvGrpSpPr>
          <p:cNvPr id="77" name="Grupo 52"/>
          <p:cNvGrpSpPr>
            <a:grpSpLocks/>
          </p:cNvGrpSpPr>
          <p:nvPr/>
        </p:nvGrpSpPr>
        <p:grpSpPr bwMode="auto">
          <a:xfrm>
            <a:off x="331766" y="2323877"/>
            <a:ext cx="2695480" cy="1367408"/>
            <a:chOff x="482600" y="1641135"/>
            <a:chExt cx="2696014" cy="136747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482600" y="2143073"/>
              <a:ext cx="2696014" cy="865541"/>
            </a:xfrm>
            <a:prstGeom prst="rect">
              <a:avLst/>
            </a:prstGeom>
            <a:grpFill/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600" b="1" dirty="0" err="1"/>
                <a:t>Detalhamento</a:t>
              </a:r>
              <a:r>
                <a:rPr lang="en-US" altLang="pt-BR" sz="1600" b="1" dirty="0"/>
                <a:t> das </a:t>
              </a:r>
              <a:r>
                <a:rPr lang="en-US" altLang="pt-BR" sz="1600" b="1" dirty="0" err="1"/>
                <a:t>características</a:t>
              </a:r>
              <a:r>
                <a:rPr lang="en-US" altLang="pt-BR" sz="1600" b="1" dirty="0"/>
                <a:t> </a:t>
              </a:r>
              <a:r>
                <a:rPr lang="en-US" altLang="pt-BR" sz="1600" b="1" dirty="0" err="1"/>
                <a:t>técnicas</a:t>
              </a:r>
              <a:endParaRPr lang="en-US" altLang="pt-BR" sz="1600" b="1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pt-BR" sz="1800" b="1" dirty="0"/>
            </a:p>
          </p:txBody>
        </p:sp>
        <p:sp>
          <p:nvSpPr>
            <p:cNvPr id="113" name="Line 10"/>
            <p:cNvSpPr>
              <a:spLocks noChangeShapeType="1"/>
            </p:cNvSpPr>
            <p:nvPr/>
          </p:nvSpPr>
          <p:spPr bwMode="auto">
            <a:xfrm>
              <a:off x="1967530" y="1641135"/>
              <a:ext cx="0" cy="54381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114" name="Text Box 20"/>
            <p:cNvSpPr txBox="1">
              <a:spLocks noChangeArrowheads="1"/>
            </p:cNvSpPr>
            <p:nvPr/>
          </p:nvSpPr>
          <p:spPr bwMode="auto">
            <a:xfrm>
              <a:off x="1562934" y="2579307"/>
              <a:ext cx="1514130" cy="3730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altLang="pt-BR" sz="2000" b="1" dirty="0" smtClean="0">
                  <a:solidFill>
                    <a:srgbClr val="FF0000"/>
                  </a:solidFill>
                </a:rPr>
                <a:t>(</a:t>
              </a:r>
              <a:r>
                <a:rPr lang="pt-BR" altLang="pt-BR" sz="1400" b="1" dirty="0">
                  <a:solidFill>
                    <a:srgbClr val="FF0000"/>
                  </a:solidFill>
                </a:rPr>
                <a:t>relatório </a:t>
              </a:r>
              <a:r>
                <a:rPr lang="pt-BR" altLang="pt-BR" sz="2000" b="1" dirty="0" smtClean="0">
                  <a:solidFill>
                    <a:srgbClr val="FF0000"/>
                  </a:solidFill>
                </a:rPr>
                <a:t>R2</a:t>
              </a:r>
              <a:r>
                <a:rPr lang="pt-BR" altLang="pt-BR" sz="2000" b="1" dirty="0">
                  <a:solidFill>
                    <a:srgbClr val="FF0000"/>
                  </a:solidFill>
                </a:rPr>
                <a:t>)</a:t>
              </a:r>
              <a:endParaRPr lang="pt-BR" altLang="pt-BR" sz="23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Line 14"/>
          <p:cNvSpPr>
            <a:spLocks noChangeShapeType="1"/>
          </p:cNvSpPr>
          <p:nvPr/>
        </p:nvSpPr>
        <p:spPr bwMode="auto">
          <a:xfrm>
            <a:off x="6122692" y="4880124"/>
            <a:ext cx="1857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9" name="Grupo 78"/>
          <p:cNvGrpSpPr>
            <a:grpSpLocks/>
          </p:cNvGrpSpPr>
          <p:nvPr/>
        </p:nvGrpSpPr>
        <p:grpSpPr bwMode="auto">
          <a:xfrm>
            <a:off x="2909414" y="3593619"/>
            <a:ext cx="3221384" cy="1728048"/>
            <a:chOff x="2995123" y="1919607"/>
            <a:chExt cx="3220794" cy="1893630"/>
          </a:xfrm>
        </p:grpSpPr>
        <p:sp>
          <p:nvSpPr>
            <p:cNvPr id="110" name="AutoShape 7"/>
            <p:cNvSpPr>
              <a:spLocks noChangeArrowheads="1"/>
            </p:cNvSpPr>
            <p:nvPr/>
          </p:nvSpPr>
          <p:spPr bwMode="auto">
            <a:xfrm>
              <a:off x="2995123" y="2800176"/>
              <a:ext cx="3220794" cy="1013061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square"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300" b="1" i="1" dirty="0" err="1"/>
                <a:t>Restrições</a:t>
              </a:r>
              <a:r>
                <a:rPr lang="en-US" altLang="pt-BR" sz="1300" b="1" i="1" dirty="0"/>
                <a:t> </a:t>
              </a:r>
              <a:r>
                <a:rPr lang="en-US" altLang="pt-BR" sz="1300" b="1" i="1" dirty="0" err="1" smtClean="0"/>
                <a:t>socioambientais</a:t>
              </a:r>
              <a:r>
                <a:rPr lang="en-US" altLang="pt-BR" sz="1300" b="1" i="1" dirty="0" smtClean="0"/>
                <a:t> ?</a:t>
              </a:r>
              <a:endParaRPr lang="en-US" altLang="pt-BR" sz="1300" b="1" i="1" dirty="0"/>
            </a:p>
          </p:txBody>
        </p:sp>
        <p:sp>
          <p:nvSpPr>
            <p:cNvPr id="111" name="Line 11"/>
            <p:cNvSpPr>
              <a:spLocks noChangeShapeType="1"/>
            </p:cNvSpPr>
            <p:nvPr/>
          </p:nvSpPr>
          <p:spPr bwMode="auto">
            <a:xfrm>
              <a:off x="4593016" y="1919607"/>
              <a:ext cx="0" cy="894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0" name="Grupo 69"/>
          <p:cNvGrpSpPr>
            <a:grpSpLocks/>
          </p:cNvGrpSpPr>
          <p:nvPr/>
        </p:nvGrpSpPr>
        <p:grpSpPr bwMode="auto">
          <a:xfrm>
            <a:off x="3231516" y="2466556"/>
            <a:ext cx="2597327" cy="1152736"/>
            <a:chOff x="3590915" y="2511856"/>
            <a:chExt cx="2596611" cy="1153858"/>
          </a:xfrm>
        </p:grpSpPr>
        <p:sp>
          <p:nvSpPr>
            <p:cNvPr id="107" name="Line 10"/>
            <p:cNvSpPr>
              <a:spLocks noChangeShapeType="1"/>
            </p:cNvSpPr>
            <p:nvPr/>
          </p:nvSpPr>
          <p:spPr bwMode="auto">
            <a:xfrm flipH="1">
              <a:off x="4871340" y="2511856"/>
              <a:ext cx="0" cy="3056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3590915" y="2817553"/>
              <a:ext cx="2596611" cy="8040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square"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600" b="1" dirty="0" err="1" smtClean="0"/>
                <a:t>Diretriz</a:t>
              </a:r>
              <a:r>
                <a:rPr lang="en-US" altLang="pt-BR" sz="1600" b="1" dirty="0" smtClean="0"/>
                <a:t> do </a:t>
              </a:r>
              <a:r>
                <a:rPr lang="en-US" altLang="pt-BR" sz="1600" b="1" dirty="0" err="1" smtClean="0"/>
                <a:t>Traçado</a:t>
              </a:r>
              <a:r>
                <a:rPr lang="en-US" altLang="pt-BR" sz="1600" b="1" dirty="0" smtClean="0"/>
                <a:t> e </a:t>
              </a:r>
              <a:r>
                <a:rPr lang="en-US" altLang="pt-BR" sz="1600" b="1" dirty="0" err="1" smtClean="0"/>
                <a:t>Análise</a:t>
              </a:r>
              <a:r>
                <a:rPr lang="en-US" altLang="pt-BR" sz="1600" b="1" dirty="0" smtClean="0"/>
                <a:t> </a:t>
              </a:r>
              <a:r>
                <a:rPr lang="en-US" altLang="pt-BR" sz="1600" b="1" dirty="0" err="1" smtClean="0"/>
                <a:t>socioambiental</a:t>
              </a:r>
              <a:endParaRPr lang="en-US" altLang="pt-BR" sz="1600" b="1" dirty="0" smtClean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pt-B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4294458" y="3246346"/>
              <a:ext cx="1655964" cy="419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(</a:t>
              </a:r>
              <a:r>
                <a:rPr lang="pt-BR" altLang="pt-BR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relatório</a:t>
              </a:r>
              <a:r>
                <a:rPr lang="pt-BR" altLang="pt-BR" sz="23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r>
                <a:rPr lang="pt-BR" altLang="pt-BR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R3)</a:t>
              </a:r>
              <a:endParaRPr lang="pt-BR" altLang="pt-BR" sz="23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1" name="Grupo 66"/>
          <p:cNvGrpSpPr>
            <a:grpSpLocks/>
          </p:cNvGrpSpPr>
          <p:nvPr/>
        </p:nvGrpSpPr>
        <p:grpSpPr bwMode="auto">
          <a:xfrm>
            <a:off x="6457321" y="2306631"/>
            <a:ext cx="2617231" cy="1354764"/>
            <a:chOff x="6660504" y="4369494"/>
            <a:chExt cx="2617397" cy="1354739"/>
          </a:xfrm>
        </p:grpSpPr>
        <p:grpSp>
          <p:nvGrpSpPr>
            <p:cNvPr id="104" name="Grupo 65"/>
            <p:cNvGrpSpPr>
              <a:grpSpLocks/>
            </p:cNvGrpSpPr>
            <p:nvPr/>
          </p:nvGrpSpPr>
          <p:grpSpPr bwMode="auto">
            <a:xfrm>
              <a:off x="6660504" y="4858750"/>
              <a:ext cx="2617397" cy="865483"/>
              <a:chOff x="6660504" y="4858750"/>
              <a:chExt cx="2617397" cy="865483"/>
            </a:xfrm>
          </p:grpSpPr>
          <p:sp>
            <p:nvSpPr>
              <p:cNvPr id="105" name="Rectangle 5"/>
              <p:cNvSpPr>
                <a:spLocks noChangeArrowheads="1"/>
              </p:cNvSpPr>
              <p:nvPr/>
            </p:nvSpPr>
            <p:spPr bwMode="auto">
              <a:xfrm>
                <a:off x="6660504" y="4858750"/>
                <a:ext cx="2500471" cy="86548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lIns="48487" tIns="32324" rIns="113135" bIns="32324">
                <a:spAutoFit/>
              </a:bodyPr>
              <a:lstStyle>
                <a:lvl1pPr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pt-BR" sz="1600" b="1" dirty="0" err="1"/>
                  <a:t>Compartilhamento</a:t>
                </a:r>
                <a:r>
                  <a:rPr lang="en-US" altLang="pt-BR" sz="1600" b="1" dirty="0"/>
                  <a:t> das </a:t>
                </a:r>
                <a:r>
                  <a:rPr lang="en-US" altLang="pt-BR" sz="1600" b="1" dirty="0" err="1"/>
                  <a:t>instalações</a:t>
                </a:r>
                <a:r>
                  <a:rPr lang="en-US" altLang="pt-BR" sz="1600" b="1" dirty="0"/>
                  <a:t> </a:t>
                </a:r>
                <a:r>
                  <a:rPr lang="en-US" altLang="pt-BR" sz="1600" b="1" dirty="0" err="1" smtClean="0"/>
                  <a:t>existentes</a:t>
                </a:r>
                <a:endParaRPr lang="en-US" altLang="pt-BR" sz="1600" b="1" dirty="0" smtClean="0"/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pt-BR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6" name="Text Box 20"/>
              <p:cNvSpPr txBox="1">
                <a:spLocks noChangeArrowheads="1"/>
              </p:cNvSpPr>
              <p:nvPr/>
            </p:nvSpPr>
            <p:spPr bwMode="auto">
              <a:xfrm>
                <a:off x="7585529" y="5237590"/>
                <a:ext cx="1692372" cy="419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8487" tIns="32324" rIns="113135" bIns="32324">
                <a:spAutoFit/>
              </a:bodyPr>
              <a:lstStyle>
                <a:lvl1pPr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(</a:t>
                </a:r>
                <a:r>
                  <a:rPr lang="pt-BR" altLang="pt-BR" sz="14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relatório</a:t>
                </a:r>
                <a:r>
                  <a:rPr lang="pt-BR" altLang="pt-BR" sz="23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pt-BR" altLang="pt-BR" sz="20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R4)</a:t>
                </a:r>
              </a:p>
            </p:txBody>
          </p:sp>
        </p:grpSp>
        <p:sp>
          <p:nvSpPr>
            <p:cNvPr id="103" name="Line 15"/>
            <p:cNvSpPr>
              <a:spLocks noChangeShapeType="1"/>
            </p:cNvSpPr>
            <p:nvPr/>
          </p:nvSpPr>
          <p:spPr bwMode="auto">
            <a:xfrm flipH="1" flipV="1">
              <a:off x="7877135" y="4369494"/>
              <a:ext cx="0" cy="487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2" name="Grupo 81"/>
          <p:cNvGrpSpPr>
            <a:grpSpLocks/>
          </p:cNvGrpSpPr>
          <p:nvPr/>
        </p:nvGrpSpPr>
        <p:grpSpPr bwMode="auto">
          <a:xfrm>
            <a:off x="6367382" y="3661395"/>
            <a:ext cx="2568575" cy="1211801"/>
            <a:chOff x="6323173" y="3109533"/>
            <a:chExt cx="2568703" cy="1211865"/>
          </a:xfrm>
        </p:grpSpPr>
        <p:sp>
          <p:nvSpPr>
            <p:cNvPr id="101" name="Line 11"/>
            <p:cNvSpPr>
              <a:spLocks noChangeShapeType="1"/>
            </p:cNvSpPr>
            <p:nvPr/>
          </p:nvSpPr>
          <p:spPr bwMode="auto">
            <a:xfrm>
              <a:off x="7607524" y="3109533"/>
              <a:ext cx="0" cy="269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" name="AutoShape 7"/>
            <p:cNvSpPr>
              <a:spLocks noChangeArrowheads="1"/>
            </p:cNvSpPr>
            <p:nvPr/>
          </p:nvSpPr>
          <p:spPr bwMode="auto">
            <a:xfrm>
              <a:off x="6323173" y="3335510"/>
              <a:ext cx="2568703" cy="985888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48487" tIns="32324" rIns="113135" bIns="32324">
              <a:spAutoFit/>
            </a:bodyPr>
            <a:lstStyle>
              <a:lvl1pPr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57263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57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pt-BR" sz="1400" b="1" i="1" dirty="0" err="1"/>
                <a:t>Ajustes</a:t>
              </a:r>
              <a:r>
                <a:rPr lang="en-US" altLang="pt-BR" sz="1400" b="1" i="1" dirty="0"/>
                <a:t> </a:t>
              </a:r>
              <a:r>
                <a:rPr lang="en-US" altLang="pt-BR" sz="1400" b="1" i="1" dirty="0" err="1"/>
                <a:t>técnicos</a:t>
              </a:r>
              <a:r>
                <a:rPr lang="en-US" altLang="pt-BR" sz="1400" b="1" i="1" dirty="0"/>
                <a:t>?</a:t>
              </a:r>
            </a:p>
          </p:txBody>
        </p:sp>
      </p:grpSp>
      <p:sp>
        <p:nvSpPr>
          <p:cNvPr id="83" name="Line 17"/>
          <p:cNvSpPr>
            <a:spLocks noChangeShapeType="1"/>
          </p:cNvSpPr>
          <p:nvPr/>
        </p:nvSpPr>
        <p:spPr bwMode="auto">
          <a:xfrm>
            <a:off x="7676582" y="4868508"/>
            <a:ext cx="0" cy="6966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6936173" y="4908425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não</a:t>
            </a:r>
          </a:p>
        </p:txBody>
      </p:sp>
      <p:sp>
        <p:nvSpPr>
          <p:cNvPr id="85" name="Line 14"/>
          <p:cNvSpPr>
            <a:spLocks noChangeShapeType="1"/>
          </p:cNvSpPr>
          <p:nvPr/>
        </p:nvSpPr>
        <p:spPr bwMode="auto">
          <a:xfrm>
            <a:off x="8832055" y="4374374"/>
            <a:ext cx="185737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V="1">
            <a:off x="9017792" y="1586743"/>
            <a:ext cx="0" cy="2697708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8352212" y="3950912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sim</a:t>
            </a:r>
          </a:p>
        </p:txBody>
      </p:sp>
      <p:sp>
        <p:nvSpPr>
          <p:cNvPr id="88" name="Line 14"/>
          <p:cNvSpPr>
            <a:spLocks noChangeShapeType="1"/>
          </p:cNvSpPr>
          <p:nvPr/>
        </p:nvSpPr>
        <p:spPr bwMode="auto">
          <a:xfrm>
            <a:off x="7628238" y="1617089"/>
            <a:ext cx="1374775" cy="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9" name="Text Box 20"/>
          <p:cNvSpPr txBox="1">
            <a:spLocks noChangeArrowheads="1"/>
          </p:cNvSpPr>
          <p:nvPr/>
        </p:nvSpPr>
        <p:spPr bwMode="auto">
          <a:xfrm>
            <a:off x="5731176" y="4540519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sim</a:t>
            </a:r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 flipV="1">
            <a:off x="6308430" y="1839312"/>
            <a:ext cx="0" cy="3062664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" name="AutoShape 4"/>
          <p:cNvSpPr>
            <a:spLocks noChangeArrowheads="1"/>
          </p:cNvSpPr>
          <p:nvPr/>
        </p:nvSpPr>
        <p:spPr bwMode="auto">
          <a:xfrm>
            <a:off x="2765696" y="2027770"/>
            <a:ext cx="3385096" cy="55772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square"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b="1" dirty="0" smtClean="0"/>
              <a:t>MME </a:t>
            </a:r>
            <a:r>
              <a:rPr lang="en-US" altLang="pt-BR" sz="1600" b="1" dirty="0" err="1" smtClean="0"/>
              <a:t>solicita</a:t>
            </a:r>
            <a:r>
              <a:rPr lang="en-US" altLang="pt-BR" sz="1600" b="1" dirty="0" smtClean="0"/>
              <a:t> a </a:t>
            </a:r>
            <a:r>
              <a:rPr lang="en-US" altLang="pt-BR" sz="1600" b="1" dirty="0" err="1" smtClean="0"/>
              <a:t>elaboração</a:t>
            </a:r>
            <a:r>
              <a:rPr lang="en-US" altLang="pt-BR" sz="1600" b="1" dirty="0" smtClean="0"/>
              <a:t> dos </a:t>
            </a:r>
            <a:r>
              <a:rPr lang="en-US" altLang="pt-BR" sz="1600" b="1" dirty="0" err="1" smtClean="0"/>
              <a:t>relatórios</a:t>
            </a:r>
            <a:r>
              <a:rPr lang="en-US" altLang="pt-BR" sz="1600" b="1" dirty="0" smtClean="0"/>
              <a:t> R2, R3, R4 e R5</a:t>
            </a:r>
            <a:endParaRPr lang="en-US" altLang="pt-BR" sz="1600" b="1" i="1" dirty="0">
              <a:solidFill>
                <a:srgbClr val="FF0000"/>
              </a:solidFill>
            </a:endParaRPr>
          </a:p>
        </p:txBody>
      </p:sp>
      <p:sp>
        <p:nvSpPr>
          <p:cNvPr id="93" name="Line 10"/>
          <p:cNvSpPr>
            <a:spLocks noChangeShapeType="1"/>
          </p:cNvSpPr>
          <p:nvPr/>
        </p:nvSpPr>
        <p:spPr bwMode="auto">
          <a:xfrm>
            <a:off x="4532944" y="1843420"/>
            <a:ext cx="0" cy="217264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cxnSp>
        <p:nvCxnSpPr>
          <p:cNvPr id="94" name="Conector reto 93"/>
          <p:cNvCxnSpPr/>
          <p:nvPr/>
        </p:nvCxnSpPr>
        <p:spPr>
          <a:xfrm>
            <a:off x="1788418" y="2323876"/>
            <a:ext cx="9690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Line 11"/>
          <p:cNvSpPr>
            <a:spLocks noChangeShapeType="1"/>
          </p:cNvSpPr>
          <p:nvPr/>
        </p:nvSpPr>
        <p:spPr bwMode="auto">
          <a:xfrm>
            <a:off x="4486875" y="6217075"/>
            <a:ext cx="0" cy="1992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6" name="AutoShape 4"/>
          <p:cNvSpPr>
            <a:spLocks noChangeArrowheads="1"/>
          </p:cNvSpPr>
          <p:nvPr/>
        </p:nvSpPr>
        <p:spPr bwMode="auto">
          <a:xfrm>
            <a:off x="2017471" y="5721259"/>
            <a:ext cx="4935441" cy="55772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square"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b="1" dirty="0" smtClean="0"/>
              <a:t>MME </a:t>
            </a:r>
            <a:r>
              <a:rPr lang="en-US" altLang="pt-BR" sz="1600" b="1" dirty="0" err="1" smtClean="0"/>
              <a:t>encaminha</a:t>
            </a:r>
            <a:r>
              <a:rPr lang="en-US" altLang="pt-BR" sz="1600" b="1" dirty="0" smtClean="0"/>
              <a:t> </a:t>
            </a:r>
            <a:r>
              <a:rPr lang="en-US" altLang="pt-BR" sz="1600" b="1" dirty="0" err="1" smtClean="0"/>
              <a:t>relatórios</a:t>
            </a:r>
            <a:r>
              <a:rPr lang="en-US" altLang="pt-BR" sz="1600" b="1" dirty="0" smtClean="0"/>
              <a:t>  R1 a R5 a ANEEL para </a:t>
            </a:r>
            <a:r>
              <a:rPr lang="en-US" altLang="pt-BR" sz="1600" b="1" dirty="0" err="1" smtClean="0"/>
              <a:t>início</a:t>
            </a:r>
            <a:r>
              <a:rPr lang="en-US" altLang="pt-BR" sz="1600" b="1" dirty="0" smtClean="0"/>
              <a:t> do </a:t>
            </a:r>
            <a:r>
              <a:rPr lang="en-US" altLang="pt-BR" sz="1600" b="1" dirty="0" err="1" smtClean="0"/>
              <a:t>processo</a:t>
            </a:r>
            <a:r>
              <a:rPr lang="en-US" altLang="pt-BR" sz="1600" b="1" dirty="0" smtClean="0"/>
              <a:t> de </a:t>
            </a:r>
            <a:r>
              <a:rPr lang="en-US" altLang="pt-BR" sz="1600" b="1" dirty="0" err="1" smtClean="0"/>
              <a:t>outorga</a:t>
            </a:r>
            <a:endParaRPr lang="en-US" altLang="pt-BR" sz="1600" b="1" i="1" dirty="0">
              <a:solidFill>
                <a:srgbClr val="FF0000"/>
              </a:solidFill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>
            <a:off x="4580238" y="861202"/>
            <a:ext cx="0" cy="216867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9" name="Line 11"/>
          <p:cNvSpPr>
            <a:spLocks noChangeShapeType="1"/>
          </p:cNvSpPr>
          <p:nvPr/>
        </p:nvSpPr>
        <p:spPr bwMode="auto">
          <a:xfrm>
            <a:off x="4509875" y="5565163"/>
            <a:ext cx="0" cy="1992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" name="Grupo 10"/>
          <p:cNvGrpSpPr/>
          <p:nvPr/>
        </p:nvGrpSpPr>
        <p:grpSpPr>
          <a:xfrm>
            <a:off x="4677426" y="3691611"/>
            <a:ext cx="1610944" cy="557722"/>
            <a:chOff x="4677426" y="3593135"/>
            <a:chExt cx="1610944" cy="557722"/>
          </a:xfrm>
        </p:grpSpPr>
        <p:grpSp>
          <p:nvGrpSpPr>
            <p:cNvPr id="91" name="Grupo 54"/>
            <p:cNvGrpSpPr>
              <a:grpSpLocks/>
            </p:cNvGrpSpPr>
            <p:nvPr/>
          </p:nvGrpSpPr>
          <p:grpSpPr bwMode="auto">
            <a:xfrm>
              <a:off x="4677426" y="3593135"/>
              <a:ext cx="1512324" cy="557722"/>
              <a:chOff x="2112974" y="1222870"/>
              <a:chExt cx="1481776" cy="556741"/>
            </a:xfrm>
          </p:grpSpPr>
          <p:sp>
            <p:nvSpPr>
              <p:cNvPr id="99" name="AutoShape 4"/>
              <p:cNvSpPr>
                <a:spLocks noChangeArrowheads="1"/>
              </p:cNvSpPr>
              <p:nvPr/>
            </p:nvSpPr>
            <p:spPr bwMode="auto">
              <a:xfrm>
                <a:off x="2112974" y="1222870"/>
                <a:ext cx="1387104" cy="556741"/>
              </a:xfrm>
              <a:prstGeom prst="flowChartProcess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square" lIns="48487" tIns="32324" rIns="113135" bIns="32324">
                <a:spAutoFit/>
              </a:bodyPr>
              <a:lstStyle>
                <a:lvl1pPr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defTabSz="957263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9572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pt-BR" sz="1600" b="1" dirty="0" err="1" smtClean="0"/>
                  <a:t>Custos</a:t>
                </a:r>
                <a:r>
                  <a:rPr lang="en-US" altLang="pt-BR" sz="1600" b="1" dirty="0" smtClean="0"/>
                  <a:t> </a:t>
                </a:r>
                <a:r>
                  <a:rPr lang="en-US" altLang="pt-BR" sz="1600" b="1" dirty="0" err="1" smtClean="0"/>
                  <a:t>Fundiários</a:t>
                </a:r>
                <a:endParaRPr lang="en-US" altLang="pt-BR" sz="1600" b="1" dirty="0"/>
              </a:p>
            </p:txBody>
          </p:sp>
          <p:sp>
            <p:nvSpPr>
              <p:cNvPr id="100" name="Text Box 20"/>
              <p:cNvSpPr txBox="1">
                <a:spLocks noChangeArrowheads="1"/>
              </p:cNvSpPr>
              <p:nvPr/>
            </p:nvSpPr>
            <p:spPr bwMode="auto">
              <a:xfrm>
                <a:off x="3047938" y="1286586"/>
                <a:ext cx="546812" cy="31082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48487" tIns="32324" rIns="113135" bIns="32324">
                <a:spAutoFit/>
              </a:bodyPr>
              <a:lstStyle>
                <a:lvl1pPr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957263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572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b="1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(R5</a:t>
                </a:r>
                <a:r>
                  <a:rPr lang="pt-BR" altLang="pt-BR" sz="1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  <p:sp>
          <p:nvSpPr>
            <p:cNvPr id="120" name="Line 14"/>
            <p:cNvSpPr>
              <a:spLocks noChangeShapeType="1"/>
            </p:cNvSpPr>
            <p:nvPr/>
          </p:nvSpPr>
          <p:spPr bwMode="auto">
            <a:xfrm>
              <a:off x="6102632" y="3923615"/>
              <a:ext cx="185738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21" name="Text Box 20"/>
          <p:cNvSpPr txBox="1">
            <a:spLocks noChangeArrowheads="1"/>
          </p:cNvSpPr>
          <p:nvPr/>
        </p:nvSpPr>
        <p:spPr bwMode="auto">
          <a:xfrm>
            <a:off x="3573303" y="5244675"/>
            <a:ext cx="723900" cy="3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Arial" panose="020B0604020202020204" pitchFamily="34" charset="0"/>
              </a:rPr>
              <a:t>não</a:t>
            </a:r>
          </a:p>
        </p:txBody>
      </p:sp>
      <p:sp>
        <p:nvSpPr>
          <p:cNvPr id="97" name="AutoShape 4"/>
          <p:cNvSpPr>
            <a:spLocks noChangeArrowheads="1"/>
          </p:cNvSpPr>
          <p:nvPr/>
        </p:nvSpPr>
        <p:spPr bwMode="auto">
          <a:xfrm>
            <a:off x="1878774" y="524307"/>
            <a:ext cx="5365760" cy="326889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square"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700" b="1" dirty="0" err="1" smtClean="0"/>
              <a:t>Identificação</a:t>
            </a:r>
            <a:r>
              <a:rPr lang="en-US" altLang="pt-BR" sz="1700" b="1" dirty="0" smtClean="0"/>
              <a:t> da </a:t>
            </a:r>
            <a:r>
              <a:rPr lang="en-US" altLang="pt-BR" sz="1700" b="1" dirty="0" err="1" smtClean="0"/>
              <a:t>necessidade</a:t>
            </a:r>
            <a:r>
              <a:rPr lang="en-US" altLang="pt-BR" sz="1700" b="1" dirty="0" smtClean="0"/>
              <a:t> de </a:t>
            </a:r>
            <a:r>
              <a:rPr lang="en-US" altLang="pt-BR" sz="1700" b="1" dirty="0" err="1" smtClean="0"/>
              <a:t>expansão</a:t>
            </a:r>
            <a:r>
              <a:rPr lang="en-US" altLang="pt-BR" sz="1700" b="1" dirty="0" smtClean="0"/>
              <a:t> da </a:t>
            </a:r>
            <a:r>
              <a:rPr lang="en-US" altLang="pt-BR" sz="1700" b="1" dirty="0" err="1" smtClean="0"/>
              <a:t>rede</a:t>
            </a:r>
            <a:endParaRPr lang="en-US" altLang="pt-BR" sz="1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 animBg="1"/>
      <p:bldP spid="67" grpId="0" animBg="1"/>
      <p:bldP spid="68" grpId="0" animBg="1"/>
      <p:bldP spid="69" grpId="0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83" grpId="0" animBg="1"/>
      <p:bldP spid="84" grpId="0"/>
      <p:bldP spid="85" grpId="0" animBg="1"/>
      <p:bldP spid="86" grpId="0" animBg="1"/>
      <p:bldP spid="87" grpId="0"/>
      <p:bldP spid="88" grpId="0" animBg="1"/>
      <p:bldP spid="89" grpId="0"/>
      <p:bldP spid="90" grpId="0" animBg="1"/>
      <p:bldP spid="92" grpId="0" animBg="1"/>
      <p:bldP spid="93" grpId="0" animBg="1"/>
      <p:bldP spid="95" grpId="0" animBg="1"/>
      <p:bldP spid="96" grpId="0" animBg="1"/>
      <p:bldP spid="98" grpId="0" animBg="1"/>
      <p:bldP spid="119" grpId="0" animBg="1"/>
      <p:bldP spid="121" grpId="0"/>
      <p:bldP spid="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" y="1573041"/>
            <a:ext cx="8290133" cy="244827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CCA80"/>
                </a:solidFill>
              </a:rPr>
              <a:t>2.  Interação EPE - AGENTES</a:t>
            </a:r>
            <a:br>
              <a:rPr lang="pt-BR" sz="4400" dirty="0" smtClean="0">
                <a:solidFill>
                  <a:srgbClr val="FCCA80"/>
                </a:solidFill>
              </a:rPr>
            </a:br>
            <a:r>
              <a:rPr lang="pt-BR" sz="4400" dirty="0" smtClean="0">
                <a:solidFill>
                  <a:srgbClr val="FCCA80"/>
                </a:solidFill>
              </a:rPr>
              <a:t>(fase </a:t>
            </a:r>
            <a:r>
              <a:rPr lang="pt-BR" sz="4400" dirty="0" err="1" smtClean="0">
                <a:solidFill>
                  <a:srgbClr val="FCCA80"/>
                </a:solidFill>
              </a:rPr>
              <a:t>pré</a:t>
            </a:r>
            <a:r>
              <a:rPr lang="pt-BR" sz="4400" dirty="0" smtClean="0">
                <a:solidFill>
                  <a:srgbClr val="FCCA80"/>
                </a:solidFill>
              </a:rPr>
              <a:t>-leilão)</a:t>
            </a:r>
            <a:endParaRPr lang="pt-BR" sz="4400" dirty="0">
              <a:solidFill>
                <a:srgbClr val="FCCA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771308"/>
            <a:ext cx="805771" cy="4693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0" y="2665617"/>
            <a:ext cx="2306479" cy="1343365"/>
          </a:xfrm>
          <a:prstGeom prst="rect">
            <a:avLst/>
          </a:prstGeom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6642016" y="2665617"/>
            <a:ext cx="2308485" cy="1343365"/>
          </a:xfrm>
          <a:prstGeom prst="rect">
            <a:avLst/>
          </a:prstGeom>
          <a:solidFill>
            <a:srgbClr val="FFFEC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</a:rPr>
              <a:t>AGENTES</a:t>
            </a:r>
            <a:endParaRPr lang="pt-BR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eta em curva para baixo 3"/>
          <p:cNvSpPr/>
          <p:nvPr/>
        </p:nvSpPr>
        <p:spPr>
          <a:xfrm>
            <a:off x="1454044" y="782114"/>
            <a:ext cx="6138472" cy="1673556"/>
          </a:xfrm>
          <a:prstGeom prst="curved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baixo 9"/>
          <p:cNvSpPr/>
          <p:nvPr/>
        </p:nvSpPr>
        <p:spPr>
          <a:xfrm rot="10800000">
            <a:off x="1454044" y="4262549"/>
            <a:ext cx="6138472" cy="1673556"/>
          </a:xfrm>
          <a:prstGeom prst="curvedDownArrow">
            <a:avLst/>
          </a:prstGeom>
          <a:solidFill>
            <a:srgbClr val="FFFF66">
              <a:alpha val="9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529588" y="1391042"/>
            <a:ext cx="4096068" cy="3991760"/>
            <a:chOff x="2537083" y="828914"/>
            <a:chExt cx="4096068" cy="3806481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2537083" y="828914"/>
              <a:ext cx="3987382" cy="3726588"/>
            </a:xfrm>
            <a:prstGeom prst="roundRect">
              <a:avLst/>
            </a:prstGeom>
            <a:gradFill flip="none" rotWithShape="1">
              <a:gsLst>
                <a:gs pos="0">
                  <a:srgbClr val="FFCB97">
                    <a:tint val="66000"/>
                    <a:satMod val="160000"/>
                  </a:srgbClr>
                </a:gs>
                <a:gs pos="50000">
                  <a:srgbClr val="FFCB97">
                    <a:tint val="44500"/>
                    <a:satMod val="160000"/>
                  </a:srgbClr>
                </a:gs>
                <a:gs pos="100000">
                  <a:srgbClr val="FFCB97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596542" y="1018118"/>
              <a:ext cx="4036609" cy="3617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2000" b="1" dirty="0" smtClean="0"/>
                <a:t>Participação nos </a:t>
              </a:r>
              <a:r>
                <a:rPr lang="pt-BR" sz="2000" b="1" dirty="0" err="1" smtClean="0"/>
                <a:t>GETs</a:t>
              </a:r>
              <a:r>
                <a:rPr lang="pt-BR" sz="2000" b="1" dirty="0" smtClean="0"/>
                <a:t> (R1)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pt-BR" sz="105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2000" b="1" dirty="0"/>
                <a:t>Consulta de expansão das</a:t>
              </a:r>
            </a:p>
            <a:p>
              <a:r>
                <a:rPr lang="pt-BR" sz="2000" b="1" dirty="0"/>
                <a:t>      instalações existentes (R1</a:t>
              </a:r>
              <a:r>
                <a:rPr lang="pt-BR" sz="2000" b="1" dirty="0" smtClean="0"/>
                <a:t>)</a:t>
              </a:r>
            </a:p>
            <a:p>
              <a:endParaRPr lang="pt-BR" sz="2000" b="1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2000" b="1" dirty="0" smtClean="0"/>
                <a:t>Acompanhamento </a:t>
              </a:r>
              <a:r>
                <a:rPr lang="pt-BR" sz="2000" b="1" dirty="0" smtClean="0"/>
                <a:t>nas inspeções de campo</a:t>
              </a:r>
            </a:p>
            <a:p>
              <a:endParaRPr lang="pt-BR" sz="1000" b="1" dirty="0" smtClean="0"/>
            </a:p>
            <a:p>
              <a:endParaRPr lang="pt-BR" sz="100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2000" b="1" dirty="0" smtClean="0"/>
                <a:t>Interação na fase de elaboração do relatórios R2, R3 e R4</a:t>
              </a:r>
            </a:p>
            <a:p>
              <a:endParaRPr lang="pt-BR" sz="1000" b="1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pt-BR" sz="2000" b="1" dirty="0" smtClean="0"/>
                <a:t>Relação dos equipamentos em final de vida útil (ONS/EPE)</a:t>
              </a:r>
              <a:endParaRPr lang="pt-B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94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771308"/>
            <a:ext cx="805771" cy="4693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0" y="2473517"/>
            <a:ext cx="2306479" cy="1343365"/>
          </a:xfrm>
          <a:prstGeom prst="rect">
            <a:avLst/>
          </a:prstGeom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6642016" y="2473517"/>
            <a:ext cx="2308485" cy="1343365"/>
          </a:xfrm>
          <a:prstGeom prst="rect">
            <a:avLst/>
          </a:prstGeom>
          <a:solidFill>
            <a:srgbClr val="FFFEC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</a:rPr>
              <a:t>ONS</a:t>
            </a:r>
            <a:endParaRPr lang="pt-BR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eta em curva para baixo 3"/>
          <p:cNvSpPr/>
          <p:nvPr/>
        </p:nvSpPr>
        <p:spPr>
          <a:xfrm>
            <a:off x="1454044" y="590014"/>
            <a:ext cx="6138472" cy="1673556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baixo 9"/>
          <p:cNvSpPr/>
          <p:nvPr/>
        </p:nvSpPr>
        <p:spPr>
          <a:xfrm rot="10800000">
            <a:off x="1381835" y="3964107"/>
            <a:ext cx="6138472" cy="1673556"/>
          </a:xfrm>
          <a:prstGeom prst="curvedDownArrow">
            <a:avLst/>
          </a:prstGeom>
          <a:solidFill>
            <a:srgbClr val="FFFF66">
              <a:alpha val="9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546201" y="1936376"/>
            <a:ext cx="3987382" cy="2228371"/>
            <a:chOff x="2553696" y="1712038"/>
            <a:chExt cx="3987382" cy="2668621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2553696" y="1712038"/>
              <a:ext cx="3987382" cy="266862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570310" y="2085924"/>
              <a:ext cx="3776513" cy="2137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2200" b="1" dirty="0" smtClean="0"/>
                <a:t>Interação com base no relatório R1 para subsidiar o Anexo Técnico do edital do leilão de transmissão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pt-BR" sz="22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5953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2655652" y="1391042"/>
            <a:ext cx="3756984" cy="317705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3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3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314110"/>
            <a:ext cx="805771" cy="4693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7" y="2208419"/>
            <a:ext cx="2306479" cy="1343365"/>
          </a:xfrm>
          <a:prstGeom prst="rect">
            <a:avLst/>
          </a:prstGeom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6625867" y="1953503"/>
            <a:ext cx="2433364" cy="1691740"/>
          </a:xfrm>
          <a:prstGeom prst="rect">
            <a:avLst/>
          </a:prstGeom>
          <a:solidFill>
            <a:srgbClr val="FFFEC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Órgãos</a:t>
            </a:r>
          </a:p>
          <a:p>
            <a:pPr algn="ctr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Federais /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Estaduais / Municipais</a:t>
            </a:r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</a:rPr>
              <a:t> (*)</a:t>
            </a:r>
            <a:endParaRPr lang="pt-BR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eta em curva para baixo 3"/>
          <p:cNvSpPr/>
          <p:nvPr/>
        </p:nvSpPr>
        <p:spPr>
          <a:xfrm>
            <a:off x="1304144" y="279946"/>
            <a:ext cx="6138472" cy="1673556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baixo 9"/>
          <p:cNvSpPr/>
          <p:nvPr/>
        </p:nvSpPr>
        <p:spPr>
          <a:xfrm rot="10800000">
            <a:off x="1304144" y="3760381"/>
            <a:ext cx="6138472" cy="1673556"/>
          </a:xfrm>
          <a:prstGeom prst="curvedDownArrow">
            <a:avLst/>
          </a:prstGeom>
          <a:solidFill>
            <a:srgbClr val="FFFF66">
              <a:alpha val="9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28739" y="1867630"/>
            <a:ext cx="35807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/>
              <a:t>Divulgação/acompanhamento dos estudos em desenvolvimento</a:t>
            </a:r>
          </a:p>
          <a:p>
            <a:endParaRPr lang="pt-B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/>
              <a:t>Troca de informações para minimizar riscos dos empreendimentos em estudo</a:t>
            </a:r>
          </a:p>
          <a:p>
            <a:endParaRPr lang="pt-BR" sz="2000" b="1" dirty="0" smtClean="0"/>
          </a:p>
        </p:txBody>
      </p:sp>
      <p:sp>
        <p:nvSpPr>
          <p:cNvPr id="3" name="Retângulo 2"/>
          <p:cNvSpPr/>
          <p:nvPr/>
        </p:nvSpPr>
        <p:spPr>
          <a:xfrm>
            <a:off x="540095" y="5728643"/>
            <a:ext cx="79750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</a:rPr>
              <a:t>(*) Secretarias de Planejamento/Energia/Desenvolvimento + Órgãos ambientais e intervenientes </a:t>
            </a:r>
            <a:endParaRPr lang="pt-BR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491" y="77761"/>
            <a:ext cx="2833141" cy="1532512"/>
            <a:chOff x="13491" y="77761"/>
            <a:chExt cx="2833141" cy="1532512"/>
          </a:xfrm>
        </p:grpSpPr>
        <p:sp>
          <p:nvSpPr>
            <p:cNvPr id="7" name="Explosão 2 6"/>
            <p:cNvSpPr/>
            <p:nvPr/>
          </p:nvSpPr>
          <p:spPr>
            <a:xfrm>
              <a:off x="13491" y="77761"/>
              <a:ext cx="2833141" cy="1532512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 rot="20614373">
              <a:off x="659568" y="643961"/>
              <a:ext cx="1408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>
                  <a:solidFill>
                    <a:srgbClr val="FF0000"/>
                  </a:solidFill>
                </a:rPr>
                <a:t>Importante!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1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" y="1573041"/>
            <a:ext cx="8290133" cy="244827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CCA80"/>
                </a:solidFill>
              </a:rPr>
              <a:t>3. Interação </a:t>
            </a:r>
            <a:br>
              <a:rPr lang="pt-BR" sz="4400" dirty="0" smtClean="0">
                <a:solidFill>
                  <a:srgbClr val="FCCA80"/>
                </a:solidFill>
              </a:rPr>
            </a:br>
            <a:r>
              <a:rPr lang="pt-BR" sz="4400" dirty="0" smtClean="0">
                <a:solidFill>
                  <a:srgbClr val="FCCA80"/>
                </a:solidFill>
              </a:rPr>
              <a:t>EPE e MME-ANEEL/ONS</a:t>
            </a:r>
            <a:br>
              <a:rPr lang="pt-BR" sz="4400" dirty="0" smtClean="0">
                <a:solidFill>
                  <a:srgbClr val="FCCA80"/>
                </a:solidFill>
              </a:rPr>
            </a:br>
            <a:r>
              <a:rPr lang="pt-BR" sz="4400" dirty="0" smtClean="0">
                <a:solidFill>
                  <a:srgbClr val="FCCA80"/>
                </a:solidFill>
              </a:rPr>
              <a:t>(fase pós-leilão)</a:t>
            </a:r>
            <a:endParaRPr lang="pt-BR" sz="4400" dirty="0">
              <a:solidFill>
                <a:srgbClr val="FCCA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/>
          <p:cNvSpPr/>
          <p:nvPr/>
        </p:nvSpPr>
        <p:spPr>
          <a:xfrm>
            <a:off x="2636196" y="1391042"/>
            <a:ext cx="3880774" cy="3907978"/>
          </a:xfrm>
          <a:prstGeom prst="roundRect">
            <a:avLst/>
          </a:prstGeom>
          <a:gradFill flip="none" rotWithShape="1">
            <a:gsLst>
              <a:gs pos="0">
                <a:srgbClr val="FFCB97">
                  <a:tint val="66000"/>
                  <a:satMod val="160000"/>
                </a:srgbClr>
              </a:gs>
              <a:gs pos="50000">
                <a:srgbClr val="FFCB97">
                  <a:tint val="44500"/>
                  <a:satMod val="160000"/>
                </a:srgbClr>
              </a:gs>
              <a:gs pos="100000">
                <a:srgbClr val="FFCB97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60" y="6732401"/>
            <a:ext cx="805771" cy="4693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9" y="2626710"/>
            <a:ext cx="2306479" cy="1343365"/>
          </a:xfrm>
          <a:prstGeom prst="rect">
            <a:avLst/>
          </a:prstGeom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6613965" y="2676709"/>
            <a:ext cx="2308485" cy="1343365"/>
          </a:xfrm>
          <a:prstGeom prst="rect">
            <a:avLst/>
          </a:prstGeom>
          <a:solidFill>
            <a:srgbClr val="FFFEC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cs typeface="Aharoni" panose="02010803020104030203" pitchFamily="2" charset="-79"/>
              </a:rPr>
              <a:t>MME</a:t>
            </a:r>
          </a:p>
          <a:p>
            <a:pPr algn="ctr"/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cs typeface="Aharoni" panose="02010803020104030203" pitchFamily="2" charset="-79"/>
              </a:rPr>
              <a:t>ANEEL</a:t>
            </a:r>
          </a:p>
          <a:p>
            <a:pPr algn="ctr"/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  <a:latin typeface="Eras Demi ITC" panose="020B0805030504020804" pitchFamily="34" charset="0"/>
                <a:cs typeface="Aharoni" panose="02010803020104030203" pitchFamily="2" charset="-79"/>
              </a:rPr>
              <a:t>ONS</a:t>
            </a:r>
            <a:endParaRPr lang="pt-BR" sz="3200" dirty="0">
              <a:solidFill>
                <a:schemeClr val="bg2">
                  <a:lumMod val="25000"/>
                </a:schemeClr>
              </a:solidFill>
              <a:latin typeface="Eras Demi ITC" panose="020B0805030504020804" pitchFamily="34" charset="0"/>
              <a:cs typeface="Aharoni" panose="02010803020104030203" pitchFamily="2" charset="-79"/>
            </a:endParaRPr>
          </a:p>
        </p:txBody>
      </p:sp>
      <p:sp>
        <p:nvSpPr>
          <p:cNvPr id="4" name="Seta em curva para baixo 3"/>
          <p:cNvSpPr/>
          <p:nvPr/>
        </p:nvSpPr>
        <p:spPr>
          <a:xfrm>
            <a:off x="1537616" y="270216"/>
            <a:ext cx="6138472" cy="1981730"/>
          </a:xfrm>
          <a:prstGeom prst="curved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baixo 9"/>
          <p:cNvSpPr/>
          <p:nvPr/>
        </p:nvSpPr>
        <p:spPr>
          <a:xfrm rot="10800000">
            <a:off x="1352784" y="4159217"/>
            <a:ext cx="6138472" cy="1981730"/>
          </a:xfrm>
          <a:prstGeom prst="curvedDownArrow">
            <a:avLst/>
          </a:prstGeom>
          <a:solidFill>
            <a:srgbClr val="FFFF66">
              <a:alpha val="9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02194" y="1824405"/>
            <a:ext cx="377642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Subsídios ao MME, ANEEL e ONS na eventualidade de desvios técnicos no projeto com impacto na solução planejada:</a:t>
            </a:r>
          </a:p>
          <a:p>
            <a:endParaRPr lang="pt-BR" sz="24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2000" b="1" dirty="0" smtClean="0"/>
              <a:t>Condicionantes ambientais</a:t>
            </a:r>
          </a:p>
          <a:p>
            <a:pPr lvl="1"/>
            <a:endParaRPr lang="pt-BR" sz="20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2000" b="1" dirty="0" smtClean="0"/>
              <a:t>Condicionantes técnicos</a:t>
            </a:r>
          </a:p>
        </p:txBody>
      </p:sp>
    </p:spTree>
    <p:extLst>
      <p:ext uri="{BB962C8B-B14F-4D97-AF65-F5344CB8AC3E}">
        <p14:creationId xmlns:p14="http://schemas.microsoft.com/office/powerpoint/2010/main" val="20448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" y="1573041"/>
            <a:ext cx="8290133" cy="244827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CCA80"/>
                </a:solidFill>
              </a:rPr>
              <a:t>3. Constatações finais</a:t>
            </a:r>
            <a:endParaRPr lang="pt-BR" sz="4400" dirty="0">
              <a:solidFill>
                <a:srgbClr val="FCCA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8344" y="356956"/>
            <a:ext cx="86677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3000" b="1" dirty="0" smtClean="0">
                <a:solidFill>
                  <a:srgbClr val="002060"/>
                </a:solidFill>
              </a:rPr>
              <a:t>Planejamento da Expansão da Transmissão</a:t>
            </a:r>
            <a:endParaRPr lang="pt-BR" altLang="pt-BR" sz="3000" b="1" dirty="0">
              <a:solidFill>
                <a:srgbClr val="00206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9625" y="1271357"/>
            <a:ext cx="8667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t-BR" altLang="pt-BR" b="1" dirty="0">
                <a:solidFill>
                  <a:srgbClr val="0A4090"/>
                </a:solidFill>
              </a:rPr>
              <a:t>Participação dos </a:t>
            </a:r>
            <a:r>
              <a:rPr lang="pt-BR" altLang="pt-BR" b="1" dirty="0" smtClean="0">
                <a:solidFill>
                  <a:srgbClr val="0A4090"/>
                </a:solidFill>
              </a:rPr>
              <a:t>agentes durante os estudos</a:t>
            </a:r>
            <a:endParaRPr lang="pt-BR" altLang="pt-BR" b="1" dirty="0">
              <a:solidFill>
                <a:srgbClr val="0A409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8345" y="1733022"/>
            <a:ext cx="8667749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pt-BR" altLang="pt-BR" sz="1100" b="1" dirty="0">
              <a:solidFill>
                <a:srgbClr val="0A409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t-BR" altLang="pt-BR" b="1" dirty="0" smtClean="0">
                <a:solidFill>
                  <a:srgbClr val="0A4090"/>
                </a:solidFill>
              </a:rPr>
              <a:t>Transparência </a:t>
            </a:r>
          </a:p>
          <a:p>
            <a:pPr marL="1085850" lvl="1" indent="-5524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Aos novos agentes são disponibilizadas informações sobre o processo do planejamento da expansão  </a:t>
            </a:r>
            <a:endParaRPr lang="pt-BR" altLang="pt-BR" sz="2200" b="1" dirty="0">
              <a:solidFill>
                <a:srgbClr val="0A4090"/>
              </a:solidFill>
            </a:endParaRPr>
          </a:p>
          <a:p>
            <a:pPr>
              <a:spcBef>
                <a:spcPct val="20000"/>
              </a:spcBef>
            </a:pPr>
            <a:endParaRPr lang="pt-BR" altLang="pt-BR" sz="1100" b="1" dirty="0" smtClean="0">
              <a:solidFill>
                <a:srgbClr val="0A4090"/>
              </a:solidFill>
            </a:endParaRPr>
          </a:p>
          <a:p>
            <a:pPr marL="10858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São disponibilizadas informações </a:t>
            </a:r>
            <a:r>
              <a:rPr lang="pt-BR" altLang="pt-BR" sz="2200" b="1" dirty="0">
                <a:solidFill>
                  <a:srgbClr val="0A4090"/>
                </a:solidFill>
              </a:rPr>
              <a:t>sobre </a:t>
            </a:r>
            <a:r>
              <a:rPr lang="pt-BR" altLang="pt-BR" sz="2200" b="1" dirty="0" smtClean="0">
                <a:solidFill>
                  <a:srgbClr val="0A4090"/>
                </a:solidFill>
              </a:rPr>
              <a:t>o potencial (mercado) </a:t>
            </a:r>
            <a:r>
              <a:rPr lang="pt-BR" altLang="pt-BR" sz="2200" b="1" dirty="0">
                <a:solidFill>
                  <a:srgbClr val="0A4090"/>
                </a:solidFill>
              </a:rPr>
              <a:t>de </a:t>
            </a:r>
            <a:r>
              <a:rPr lang="pt-BR" altLang="pt-BR" sz="2200" b="1" dirty="0" smtClean="0">
                <a:solidFill>
                  <a:srgbClr val="0A4090"/>
                </a:solidFill>
              </a:rPr>
              <a:t>linhas </a:t>
            </a:r>
            <a:r>
              <a:rPr lang="pt-BR" altLang="pt-BR" sz="2200" b="1" dirty="0">
                <a:solidFill>
                  <a:srgbClr val="0A4090"/>
                </a:solidFill>
              </a:rPr>
              <a:t>de </a:t>
            </a:r>
            <a:r>
              <a:rPr lang="pt-BR" altLang="pt-BR" sz="2200" b="1" dirty="0" smtClean="0">
                <a:solidFill>
                  <a:srgbClr val="0A4090"/>
                </a:solidFill>
              </a:rPr>
              <a:t>transmissão e equipamentos </a:t>
            </a:r>
            <a:r>
              <a:rPr lang="pt-BR" altLang="pt-BR" sz="2200" b="1" dirty="0">
                <a:solidFill>
                  <a:srgbClr val="0A4090"/>
                </a:solidFill>
              </a:rPr>
              <a:t>a ser </a:t>
            </a:r>
            <a:r>
              <a:rPr lang="pt-BR" altLang="pt-BR" sz="2200" b="1" dirty="0" smtClean="0">
                <a:solidFill>
                  <a:srgbClr val="0A4090"/>
                </a:solidFill>
              </a:rPr>
              <a:t>licitado/autorizado, tendo como referências:</a:t>
            </a:r>
            <a:endParaRPr lang="pt-BR" altLang="pt-BR" sz="2200" b="1" dirty="0">
              <a:solidFill>
                <a:srgbClr val="0A4090"/>
              </a:solidFill>
            </a:endParaRPr>
          </a:p>
          <a:p>
            <a:pPr marL="2400300" lvl="4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Estudos já </a:t>
            </a:r>
            <a:r>
              <a:rPr lang="pt-BR" altLang="pt-BR" sz="2200" b="1" dirty="0">
                <a:solidFill>
                  <a:srgbClr val="0A4090"/>
                </a:solidFill>
              </a:rPr>
              <a:t>finalizados </a:t>
            </a:r>
            <a:r>
              <a:rPr lang="pt-BR" altLang="pt-BR" sz="2200" b="1" dirty="0" smtClean="0">
                <a:solidFill>
                  <a:srgbClr val="0A4090"/>
                </a:solidFill>
              </a:rPr>
              <a:t>e em desenvolvimento</a:t>
            </a:r>
            <a:endParaRPr lang="pt-BR" altLang="pt-BR" sz="2200" b="1" dirty="0">
              <a:solidFill>
                <a:srgbClr val="0A4090"/>
              </a:solidFill>
            </a:endParaRPr>
          </a:p>
          <a:p>
            <a:pPr marL="2400300" lvl="4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PDE</a:t>
            </a:r>
          </a:p>
          <a:p>
            <a:pPr marL="2400300" lvl="4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PET/PELP, Plano de Outorgas</a:t>
            </a:r>
          </a:p>
          <a:p>
            <a:pPr marL="2400300" lvl="4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solidFill>
                  <a:srgbClr val="0A4090"/>
                </a:solidFill>
              </a:rPr>
              <a:t>Informes no portal da EPE </a:t>
            </a:r>
          </a:p>
          <a:p>
            <a:pPr>
              <a:spcBef>
                <a:spcPct val="20000"/>
              </a:spcBef>
            </a:pPr>
            <a:endParaRPr lang="pt-BR" altLang="pt-BR" b="1" dirty="0" smtClean="0">
              <a:solidFill>
                <a:srgbClr val="0A409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pt-BR" altLang="pt-BR" b="1" dirty="0" smtClean="0">
              <a:solidFill>
                <a:srgbClr val="0A4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1"/>
          <p:cNvSpPr txBox="1">
            <a:spLocks/>
          </p:cNvSpPr>
          <p:nvPr/>
        </p:nvSpPr>
        <p:spPr>
          <a:xfrm>
            <a:off x="1781685" y="3318764"/>
            <a:ext cx="3309257" cy="1175130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2A5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5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5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5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2A5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  <a:defRPr/>
            </a:pPr>
            <a:r>
              <a:rPr lang="pt-BR" sz="6600" dirty="0" smtClean="0">
                <a:solidFill>
                  <a:schemeClr val="bg1"/>
                </a:solidFill>
                <a:latin typeface="+mj-lt"/>
              </a:rPr>
              <a:t>F I M</a:t>
            </a:r>
            <a:endParaRPr lang="pt-BR" sz="6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574" y="2775768"/>
            <a:ext cx="2155370" cy="14825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40852" y="196644"/>
            <a:ext cx="371108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Amilcar Guerreiro </a:t>
            </a:r>
          </a:p>
          <a:p>
            <a:r>
              <a:rPr lang="pt-BR" sz="1600" b="1" dirty="0" smtClean="0">
                <a:solidFill>
                  <a:schemeClr val="bg1"/>
                </a:solidFill>
              </a:rPr>
              <a:t>Diretor de Estudos de Energia Elétrica</a:t>
            </a:r>
          </a:p>
          <a:p>
            <a:r>
              <a:rPr lang="pt-BR" sz="1600" b="1" dirty="0" smtClean="0">
                <a:solidFill>
                  <a:schemeClr val="bg1"/>
                </a:solidFill>
                <a:hlinkClick r:id="rId3"/>
              </a:rPr>
              <a:t>amilcar.guerreiro@epe.gov.br</a:t>
            </a:r>
            <a:endParaRPr lang="pt-BR" sz="1600" b="1" dirty="0" smtClean="0">
              <a:solidFill>
                <a:schemeClr val="bg1"/>
              </a:solidFill>
            </a:endParaRPr>
          </a:p>
          <a:p>
            <a:endParaRPr lang="pt-BR" sz="1600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Marcos Bressane</a:t>
            </a:r>
          </a:p>
          <a:p>
            <a:r>
              <a:rPr lang="pt-BR" sz="1600" b="1" dirty="0" smtClean="0">
                <a:solidFill>
                  <a:schemeClr val="bg1"/>
                </a:solidFill>
              </a:rPr>
              <a:t>Superintendente de Transmissão de Energia</a:t>
            </a:r>
          </a:p>
          <a:p>
            <a:r>
              <a:rPr lang="pt-BR" sz="1600" b="1" dirty="0" smtClean="0">
                <a:solidFill>
                  <a:schemeClr val="bg1"/>
                </a:solidFill>
                <a:hlinkClick r:id="rId4"/>
              </a:rPr>
              <a:t>marcos.bressane@epe.gov.br</a:t>
            </a:r>
            <a:endParaRPr lang="pt-BR" sz="1600" b="1" dirty="0" smtClean="0">
              <a:solidFill>
                <a:schemeClr val="bg1"/>
              </a:solidFill>
            </a:endParaRPr>
          </a:p>
          <a:p>
            <a:endParaRPr lang="pt-BR" sz="1600" b="1" dirty="0" smtClean="0">
              <a:solidFill>
                <a:schemeClr val="bg1"/>
              </a:solidFill>
            </a:endParaRPr>
          </a:p>
          <a:p>
            <a:r>
              <a:rPr lang="pt-BR" sz="1600" b="1" dirty="0" smtClean="0">
                <a:solidFill>
                  <a:schemeClr val="bg1"/>
                </a:solidFill>
              </a:rPr>
              <a:t>Elisângela Medeiros de Almeida</a:t>
            </a:r>
            <a:endParaRPr lang="pt-BR" sz="1600" b="1" dirty="0">
              <a:solidFill>
                <a:schemeClr val="bg1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Superintendente de </a:t>
            </a:r>
            <a:r>
              <a:rPr lang="pt-BR" sz="1600" b="1" dirty="0" smtClean="0">
                <a:solidFill>
                  <a:schemeClr val="bg1"/>
                </a:solidFill>
              </a:rPr>
              <a:t>Meio Ambiente</a:t>
            </a:r>
            <a:endParaRPr lang="pt-BR" sz="1600" b="1" dirty="0">
              <a:solidFill>
                <a:schemeClr val="bg1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  <a:hlinkClick r:id="rId5"/>
              </a:rPr>
              <a:t>e</a:t>
            </a:r>
            <a:r>
              <a:rPr lang="pt-BR" sz="1600" b="1" dirty="0" smtClean="0">
                <a:solidFill>
                  <a:schemeClr val="bg1"/>
                </a:solidFill>
                <a:hlinkClick r:id="rId5"/>
              </a:rPr>
              <a:t>lisangela.almeida@epe.gov.br</a:t>
            </a:r>
            <a:endParaRPr lang="pt-BR" sz="1600" b="1" dirty="0">
              <a:solidFill>
                <a:schemeClr val="bg1"/>
              </a:solidFill>
            </a:endParaRPr>
          </a:p>
          <a:p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54036" y="1992356"/>
            <a:ext cx="7399337" cy="49705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Ciclo do processo de planejamento da transmissão </a:t>
            </a:r>
            <a:endParaRPr lang="pt-BR" sz="1200" dirty="0" smtClean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pt-BR" sz="1200" dirty="0" smtClean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Interação EPE - Agentes (fase </a:t>
            </a:r>
            <a:r>
              <a:rPr lang="pt-BR" sz="2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pré</a:t>
            </a:r>
            <a:r>
              <a:rPr lang="pt-BR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-leilão)</a:t>
            </a:r>
            <a:endParaRPr lang="pt-BR" sz="1200" dirty="0" smtClean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pt-BR" sz="1200" dirty="0" smtClean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Interação EPE e MME – ANEEL/ONS (fase pós-leilão)</a:t>
            </a:r>
            <a:endParaRPr lang="pt-BR" sz="1200" dirty="0" smtClean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pt-BR" sz="1200" dirty="0">
              <a:solidFill>
                <a:prstClr val="white">
                  <a:lumMod val="65000"/>
                </a:prst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sz="2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Constatações finais</a:t>
            </a:r>
            <a:endParaRPr lang="pt-BR" sz="2200" b="1" dirty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pt-BR" sz="2200" b="1" dirty="0" smtClean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pt-BR" sz="2200" b="1" dirty="0" smtClean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200" b="1" dirty="0" smtClean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200" b="1" dirty="0" smtClean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b="1" dirty="0">
              <a:solidFill>
                <a:srgbClr val="FF000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73150" y="706438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 smtClean="0">
                <a:solidFill>
                  <a:srgbClr val="002060"/>
                </a:solidFill>
              </a:rPr>
              <a:t>ROTEIRO</a:t>
            </a:r>
            <a:endParaRPr lang="pt-BR" alt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" y="1573041"/>
            <a:ext cx="8290133" cy="244827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CCA80"/>
                </a:solidFill>
              </a:rPr>
              <a:t>1. CICLO DO PROCESSO DE PLANEJAMENTO DA TRANSMISSÃO</a:t>
            </a:r>
            <a:endParaRPr lang="pt-BR" sz="4400" dirty="0">
              <a:solidFill>
                <a:srgbClr val="FCCA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74788" y="863657"/>
            <a:ext cx="1392237" cy="588499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700" b="1" dirty="0"/>
              <a:t> Projeção de carga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990850" y="863657"/>
            <a:ext cx="1333500" cy="588499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700" b="1" dirty="0"/>
              <a:t>Plano de geração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705600" y="720725"/>
            <a:ext cx="2365375" cy="1111250"/>
          </a:xfrm>
          <a:prstGeom prst="rect">
            <a:avLst/>
          </a:prstGeom>
          <a:solidFill>
            <a:srgbClr val="DDDDDD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700" b="1">
                <a:latin typeface="Arial" panose="020B0604020202020204" pitchFamily="34" charset="0"/>
              </a:rPr>
              <a:t>Estudos EPE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700" i="1">
                <a:latin typeface="Arial" panose="020B0604020202020204" pitchFamily="34" charset="0"/>
              </a:rPr>
              <a:t>(GETs EPE / Transmissoras / Distribuidoras)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83628" y="1972928"/>
            <a:ext cx="5685219" cy="850110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t-BR" altLang="en-US" sz="1700" b="1" dirty="0" smtClean="0"/>
          </a:p>
          <a:p>
            <a:pPr algn="ctr" eaLnBrk="1" hangingPunct="1">
              <a:defRPr/>
            </a:pPr>
            <a:r>
              <a:rPr lang="pt-BR" altLang="en-US" sz="1700" b="1" dirty="0" smtClean="0"/>
              <a:t>Plano </a:t>
            </a:r>
            <a:r>
              <a:rPr lang="pt-BR" altLang="en-US" sz="1700" b="1" dirty="0"/>
              <a:t>Decenal de Transmissão</a:t>
            </a:r>
          </a:p>
          <a:p>
            <a:pPr algn="ctr" eaLnBrk="1" hangingPunct="1">
              <a:defRPr/>
            </a:pPr>
            <a:r>
              <a:rPr lang="pt-BR" altLang="en-US" sz="1700" b="1" dirty="0"/>
              <a:t>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2400" y="3209379"/>
            <a:ext cx="5057775" cy="1111720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en-US" sz="1700" b="1" dirty="0" smtClean="0"/>
              <a:t>Empreendimentos recomendados pela EPE para licitação:</a:t>
            </a:r>
          </a:p>
          <a:p>
            <a:pPr algn="ctr" eaLnBrk="1" hangingPunct="1">
              <a:defRPr/>
            </a:pPr>
            <a:r>
              <a:rPr lang="pt-BR" altLang="en-US" sz="1700" b="1" dirty="0" smtClean="0"/>
              <a:t>PET </a:t>
            </a:r>
            <a:r>
              <a:rPr lang="pt-BR" altLang="en-US" sz="1700" b="1" dirty="0"/>
              <a:t>– Programa de Expansão da Transmissão (determinativo) - </a:t>
            </a:r>
            <a:r>
              <a:rPr lang="pt-BR" altLang="en-US" sz="1700" b="1" dirty="0">
                <a:solidFill>
                  <a:srgbClr val="FF0000"/>
                </a:solidFill>
              </a:rPr>
              <a:t>6 anos </a:t>
            </a:r>
            <a:r>
              <a:rPr lang="pt-BR" altLang="en-US" sz="1700" b="1" dirty="0" smtClean="0">
                <a:solidFill>
                  <a:srgbClr val="FF0000"/>
                </a:solidFill>
              </a:rPr>
              <a:t>iniciais</a:t>
            </a:r>
            <a:endParaRPr lang="pt-BR" altLang="en-US" sz="1700" b="1" dirty="0"/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4425950" y="863657"/>
            <a:ext cx="1763713" cy="588499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700" b="1" dirty="0"/>
              <a:t>Estudos de transmissão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332538" y="863600"/>
            <a:ext cx="325437" cy="679450"/>
          </a:xfrm>
          <a:prstGeom prst="leftArrow">
            <a:avLst>
              <a:gd name="adj1" fmla="val 50000"/>
              <a:gd name="adj2" fmla="val 28157"/>
            </a:avLst>
          </a:prstGeom>
          <a:solidFill>
            <a:srgbClr val="DDDDDD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22551" name="Text Box 9"/>
          <p:cNvSpPr txBox="1">
            <a:spLocks noChangeArrowheads="1"/>
          </p:cNvSpPr>
          <p:nvPr/>
        </p:nvSpPr>
        <p:spPr bwMode="auto">
          <a:xfrm>
            <a:off x="5397500" y="3168650"/>
            <a:ext cx="3592513" cy="2942990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en-US" sz="1700" b="1" dirty="0">
                <a:latin typeface="Arial" panose="020B0604020202020204" pitchFamily="34" charset="0"/>
              </a:rPr>
              <a:t>Empreendimentos recomendados para os </a:t>
            </a:r>
            <a:r>
              <a:rPr lang="pt-BR" altLang="en-US" sz="1700" b="1" dirty="0">
                <a:solidFill>
                  <a:srgbClr val="FF0000"/>
                </a:solidFill>
                <a:latin typeface="Arial" panose="020B0604020202020204" pitchFamily="34" charset="0"/>
              </a:rPr>
              <a:t>4 anos finais</a:t>
            </a:r>
            <a:r>
              <a:rPr lang="pt-BR" altLang="en-US" sz="1700" b="1" dirty="0">
                <a:latin typeface="Arial" panose="020B0604020202020204" pitchFamily="34" charset="0"/>
              </a:rPr>
              <a:t>: PELP – Programa de Expansão de Longo Prazo (indicativo</a:t>
            </a:r>
            <a:r>
              <a:rPr lang="pt-BR" altLang="en-US" sz="1700" b="1" dirty="0" smtClean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pt-BR" altLang="en-US" sz="17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en-US" sz="1700" b="1" dirty="0" smtClean="0">
                <a:latin typeface="Arial" panose="020B0604020202020204" pitchFamily="34" charset="0"/>
              </a:rPr>
              <a:t>Novas </a:t>
            </a:r>
            <a:r>
              <a:rPr lang="pt-BR" altLang="en-US" sz="1700" b="1" dirty="0">
                <a:latin typeface="Arial" panose="020B0604020202020204" pitchFamily="34" charset="0"/>
              </a:rPr>
              <a:t>instalações (conexão de geradores, consumidores, atendimento a sistemas regionais, interligações de subsistemas)</a:t>
            </a:r>
          </a:p>
        </p:txBody>
      </p:sp>
      <p:sp>
        <p:nvSpPr>
          <p:cNvPr id="3092" name="Text Box 15"/>
          <p:cNvSpPr txBox="1">
            <a:spLocks noChangeArrowheads="1"/>
          </p:cNvSpPr>
          <p:nvPr/>
        </p:nvSpPr>
        <p:spPr bwMode="auto">
          <a:xfrm>
            <a:off x="711200" y="119063"/>
            <a:ext cx="799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97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97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97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97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400" b="1" dirty="0">
                <a:solidFill>
                  <a:srgbClr val="002060"/>
                </a:solidFill>
                <a:latin typeface="Arial" panose="020B0604020202020204" pitchFamily="34" charset="0"/>
              </a:rPr>
              <a:t>O processo </a:t>
            </a:r>
            <a: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cíclico do </a:t>
            </a:r>
            <a:r>
              <a:rPr lang="pt-BR" altLang="pt-BR" sz="2400" b="1" dirty="0">
                <a:solidFill>
                  <a:srgbClr val="002060"/>
                </a:solidFill>
                <a:latin typeface="Arial" panose="020B0604020202020204" pitchFamily="34" charset="0"/>
              </a:rPr>
              <a:t>planejamento da transmissão</a:t>
            </a:r>
          </a:p>
        </p:txBody>
      </p:sp>
      <p:sp>
        <p:nvSpPr>
          <p:cNvPr id="22541" name="AutoShape 10"/>
          <p:cNvSpPr>
            <a:spLocks noChangeArrowheads="1"/>
          </p:cNvSpPr>
          <p:nvPr/>
        </p:nvSpPr>
        <p:spPr bwMode="auto">
          <a:xfrm>
            <a:off x="3571875" y="1512888"/>
            <a:ext cx="300038" cy="490537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22542" name="AutoShape 10"/>
          <p:cNvSpPr>
            <a:spLocks noChangeArrowheads="1"/>
          </p:cNvSpPr>
          <p:nvPr/>
        </p:nvSpPr>
        <p:spPr bwMode="auto">
          <a:xfrm>
            <a:off x="2268538" y="1512888"/>
            <a:ext cx="300037" cy="490537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22543" name="AutoShape 10"/>
          <p:cNvSpPr>
            <a:spLocks noChangeArrowheads="1"/>
          </p:cNvSpPr>
          <p:nvPr/>
        </p:nvSpPr>
        <p:spPr bwMode="auto">
          <a:xfrm>
            <a:off x="5097463" y="1512888"/>
            <a:ext cx="300037" cy="490537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rot="10800000">
            <a:off x="7162800" y="1944688"/>
            <a:ext cx="0" cy="1123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473200" y="6173788"/>
            <a:ext cx="2333625" cy="588962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700" b="1" dirty="0">
                <a:latin typeface="Arial" panose="020B0604020202020204" pitchFamily="34" charset="0"/>
              </a:rPr>
              <a:t>ANEEL </a:t>
            </a:r>
            <a:r>
              <a:rPr lang="pt-BR" altLang="pt-BR" sz="1600" dirty="0">
                <a:latin typeface="Arial" panose="020B0604020202020204" pitchFamily="34" charset="0"/>
              </a:rPr>
              <a:t>(leilões/autorizações)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721769" y="4339423"/>
            <a:ext cx="538162" cy="312738"/>
          </a:xfrm>
          <a:prstGeom prst="rect">
            <a:avLst/>
          </a:prstGeom>
          <a:solidFill>
            <a:srgbClr val="FFFF99"/>
          </a:solidFill>
          <a:ln w="28575">
            <a:noFill/>
            <a:miter lim="800000"/>
            <a:headEnd/>
            <a:tailEnd type="none"/>
          </a:ln>
        </p:spPr>
        <p:txBody>
          <a:bodyPr lIns="48487" tIns="32324" rIns="113135" bIns="32324">
            <a:spAutoFit/>
          </a:bodyPr>
          <a:lstStyle>
            <a:defPPr>
              <a:defRPr lang="pt-BR"/>
            </a:defPPr>
            <a:lvl1pPr algn="ctr" defTabSz="957263">
              <a:spcBef>
                <a:spcPts val="0"/>
              </a:spcBef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R1</a:t>
            </a:r>
            <a:endParaRPr lang="pt-BR" sz="1600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2549" name="Text Box 4"/>
          <p:cNvSpPr txBox="1">
            <a:spLocks noChangeArrowheads="1"/>
          </p:cNvSpPr>
          <p:nvPr/>
        </p:nvSpPr>
        <p:spPr bwMode="auto">
          <a:xfrm>
            <a:off x="114300" y="873182"/>
            <a:ext cx="1257300" cy="588499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700" b="1" dirty="0"/>
              <a:t> </a:t>
            </a:r>
            <a:r>
              <a:rPr lang="pt-BR" altLang="pt-BR" sz="1700" b="1" dirty="0">
                <a:solidFill>
                  <a:srgbClr val="FF0000"/>
                </a:solidFill>
              </a:rPr>
              <a:t>Base de </a:t>
            </a:r>
            <a:r>
              <a:rPr lang="pt-BR" altLang="pt-BR" sz="1700" b="1" dirty="0" smtClean="0">
                <a:solidFill>
                  <a:srgbClr val="FF0000"/>
                </a:solidFill>
              </a:rPr>
              <a:t>Dados</a:t>
            </a:r>
            <a:endParaRPr lang="pt-BR" altLang="pt-BR" sz="1700" b="1" dirty="0">
              <a:solidFill>
                <a:srgbClr val="FF0000"/>
              </a:solidFill>
            </a:endParaRPr>
          </a:p>
        </p:txBody>
      </p:sp>
      <p:sp>
        <p:nvSpPr>
          <p:cNvPr id="22550" name="AutoShape 10"/>
          <p:cNvSpPr>
            <a:spLocks noChangeArrowheads="1"/>
          </p:cNvSpPr>
          <p:nvPr/>
        </p:nvSpPr>
        <p:spPr bwMode="auto">
          <a:xfrm>
            <a:off x="1001713" y="1512888"/>
            <a:ext cx="300037" cy="490537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66211" y="4674461"/>
            <a:ext cx="5057775" cy="1080942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lIns="48487" tIns="32324" rIns="113135" bIns="32324">
            <a:spAutoFit/>
          </a:bodyPr>
          <a:lstStyle>
            <a:lvl1pPr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en-US" sz="1700" b="1" dirty="0" smtClean="0"/>
              <a:t>MME – Plano de outorgas </a:t>
            </a:r>
            <a:r>
              <a:rPr lang="pt-BR" altLang="en-US" sz="1700" b="1" dirty="0"/>
              <a:t>de </a:t>
            </a:r>
            <a:r>
              <a:rPr lang="pt-BR" altLang="en-US" sz="1700" b="1" dirty="0" smtClean="0"/>
              <a:t>empreendimentos </a:t>
            </a:r>
            <a:r>
              <a:rPr lang="pt-BR" altLang="en-US" sz="1700" b="1" dirty="0"/>
              <a:t>de transmissão </a:t>
            </a:r>
            <a:endParaRPr lang="pt-BR" altLang="en-US" sz="1700" b="1" dirty="0" smtClean="0"/>
          </a:p>
          <a:p>
            <a:pPr algn="ctr" eaLnBrk="1" hangingPunct="1">
              <a:defRPr/>
            </a:pPr>
            <a:r>
              <a:rPr lang="pt-BR" altLang="en-US" sz="1600" i="1" dirty="0" smtClean="0"/>
              <a:t>Consolidação com base no</a:t>
            </a:r>
            <a:r>
              <a:rPr lang="pt-BR" altLang="en-US" sz="1600" b="1" i="1" dirty="0" smtClean="0"/>
              <a:t> </a:t>
            </a:r>
            <a:r>
              <a:rPr lang="pt-BR" altLang="en-US" sz="1600" i="1" dirty="0"/>
              <a:t>Planejamento </a:t>
            </a:r>
            <a:r>
              <a:rPr lang="pt-BR" altLang="en-US" sz="1600" i="1" dirty="0" smtClean="0"/>
              <a:t>(PET) e </a:t>
            </a:r>
            <a:r>
              <a:rPr lang="pt-BR" altLang="en-US" sz="1600" i="1" dirty="0"/>
              <a:t>Operação </a:t>
            </a:r>
            <a:r>
              <a:rPr lang="pt-BR" altLang="en-US" sz="1600" i="1" dirty="0" smtClean="0"/>
              <a:t>(PAR)</a:t>
            </a:r>
            <a:endParaRPr lang="pt-BR" altLang="en-US" sz="1600" i="1" dirty="0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1001713" y="2808288"/>
            <a:ext cx="300037" cy="490537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790825" y="5893122"/>
            <a:ext cx="1519238" cy="279400"/>
          </a:xfrm>
          <a:prstGeom prst="rect">
            <a:avLst/>
          </a:prstGeom>
          <a:solidFill>
            <a:srgbClr val="FFFF99"/>
          </a:solidFill>
          <a:ln w="28575">
            <a:noFill/>
            <a:miter lim="800000"/>
            <a:headEnd/>
            <a:tailEnd type="none"/>
          </a:ln>
        </p:spPr>
        <p:txBody>
          <a:bodyPr lIns="48487" tIns="32324" rIns="113135" bIns="32324">
            <a:spAutoFit/>
          </a:bodyPr>
          <a:lstStyle>
            <a:defPPr>
              <a:defRPr lang="pt-BR"/>
            </a:defPPr>
            <a:lvl1pPr algn="ctr" defTabSz="957263">
              <a:spcBef>
                <a:spcPts val="0"/>
              </a:spcBef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R1+R2+R3+R4+R5</a:t>
            </a:r>
            <a:endParaRPr lang="pt-BR" sz="1400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2490788" y="5711825"/>
            <a:ext cx="300037" cy="490538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2403475" y="4279900"/>
            <a:ext cx="300038" cy="490538"/>
          </a:xfrm>
          <a:prstGeom prst="downArrow">
            <a:avLst>
              <a:gd name="adj1" fmla="val 50000"/>
              <a:gd name="adj2" fmla="val 110183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5521325" y="2808288"/>
            <a:ext cx="298450" cy="490537"/>
          </a:xfrm>
          <a:prstGeom prst="downArrow">
            <a:avLst>
              <a:gd name="adj1" fmla="val 50000"/>
              <a:gd name="adj2" fmla="val 110769"/>
            </a:avLst>
          </a:prstGeom>
          <a:solidFill>
            <a:srgbClr val="DDDDD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lIns="48487" tIns="32324" rIns="113135" bIns="32324">
            <a:spAutoFit/>
          </a:bodyPr>
          <a:lstStyle>
            <a:lvl1pPr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7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654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204" grpId="0" animBg="1"/>
      <p:bldP spid="22551" grpId="0" animBg="1"/>
      <p:bldP spid="22541" grpId="0" animBg="1"/>
      <p:bldP spid="22542" grpId="0" animBg="1"/>
      <p:bldP spid="22543" grpId="0" animBg="1"/>
      <p:bldP spid="19" grpId="0" animBg="1"/>
      <p:bldP spid="24" grpId="0" animBg="1"/>
      <p:bldP spid="27" grpId="0" animBg="1"/>
      <p:bldP spid="22550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4459" y="595869"/>
            <a:ext cx="9190037" cy="6709529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Viabilidade </a:t>
            </a:r>
            <a:r>
              <a:rPr lang="pt-BR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Técnico-Econômica e Socioambiental </a:t>
            </a:r>
            <a:r>
              <a:rPr lang="pt-BR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pt-BR" sz="2000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 </a:t>
            </a:r>
            <a:r>
              <a:rPr lang="pt-BR" b="1" dirty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R1 </a:t>
            </a: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(EPE)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Estudos de regime permanente – N, N-1, N-2 (segurança)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Transitórios Eletromecânicos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Avaliação socioambiental preliminar </a:t>
            </a:r>
            <a:r>
              <a:rPr lang="pt-BR" sz="1600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(corredores de </a:t>
            </a:r>
            <a:r>
              <a:rPr lang="pt-BR" sz="1600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LTs</a:t>
            </a:r>
            <a:r>
              <a:rPr lang="pt-BR" sz="1600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e localização de </a:t>
            </a:r>
            <a:r>
              <a:rPr lang="pt-BR" sz="1600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SEs</a:t>
            </a:r>
            <a:r>
              <a:rPr lang="pt-BR" sz="1600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Avaliação econômica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Análise dos níveis de curto-circuito</a:t>
            </a:r>
          </a:p>
          <a:p>
            <a:pPr marL="1438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Detalhamento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das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Características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R2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eletromagnéticos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Esecificações</a:t>
            </a:r>
            <a:r>
              <a:rPr lang="es-ES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preliminares de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linhas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equipamentos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CA e CC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Requisitos de controle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especiais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Socioambiental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-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R3 </a:t>
            </a:r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Definição referencial: traçado das linhas e localização das </a:t>
            </a:r>
            <a:r>
              <a:rPr lang="pt-BR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SEs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457200"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com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 Existentes 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R4</a:t>
            </a:r>
            <a:endParaRPr lang="pt-BR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Descrição dos requisitos de medição, proteção e controle 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e ampliação da infraestrutura física das </a:t>
            </a: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</a:t>
            </a: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i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Estimativa de Custos Fundiários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–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R5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Identificação do padrão fundiário da região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Realizar estimativa de custos para preparação do edital do leilão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9350" y="46763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>
                <a:solidFill>
                  <a:srgbClr val="002060"/>
                </a:solidFill>
              </a:rPr>
              <a:t>Relatórios R1a </a:t>
            </a:r>
            <a:r>
              <a:rPr lang="pt-BR" altLang="pt-BR" b="1" dirty="0" smtClean="0">
                <a:solidFill>
                  <a:srgbClr val="002060"/>
                </a:solidFill>
              </a:rPr>
              <a:t>R5: </a:t>
            </a:r>
            <a:r>
              <a:rPr lang="pt-BR" altLang="pt-BR" b="1" dirty="0">
                <a:solidFill>
                  <a:srgbClr val="002060"/>
                </a:solidFill>
              </a:rPr>
              <a:t>Síntese</a:t>
            </a:r>
          </a:p>
        </p:txBody>
      </p:sp>
    </p:spTree>
    <p:extLst>
      <p:ext uri="{BB962C8B-B14F-4D97-AF65-F5344CB8AC3E}">
        <p14:creationId xmlns:p14="http://schemas.microsoft.com/office/powerpoint/2010/main" val="251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4459" y="595869"/>
            <a:ext cx="9190037" cy="692497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Viabilidade </a:t>
            </a:r>
            <a:r>
              <a:rPr lang="pt-BR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Técnico-Econômica e Socioambiental </a:t>
            </a:r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pt-BR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 </a:t>
            </a:r>
            <a:r>
              <a:rPr lang="pt-BR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R1</a:t>
            </a:r>
            <a:r>
              <a:rPr lang="pt-BR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Estudos de regime permanente – N, N-1, N-2 (segurança)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Eletromecânicos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socioambiental preliminar </a:t>
            </a:r>
            <a:r>
              <a:rPr lang="pt-BR" sz="16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(corredores de </a:t>
            </a:r>
            <a:r>
              <a:rPr lang="pt-BR" sz="16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LTs</a:t>
            </a:r>
            <a:r>
              <a:rPr lang="pt-BR" sz="16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 e localização de </a:t>
            </a:r>
            <a:r>
              <a:rPr lang="pt-BR" sz="16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SEs</a:t>
            </a:r>
            <a:r>
              <a:rPr lang="pt-BR" sz="16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econômica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charset="0"/>
              </a:rPr>
              <a:t>Análise dos níveis de curto-circuito</a:t>
            </a:r>
          </a:p>
          <a:p>
            <a:pPr marL="1438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342900">
              <a:buFont typeface="Wingdings" pitchFamily="2" charset="2"/>
              <a:buChar char="Ø"/>
              <a:defRPr/>
            </a:pPr>
            <a:r>
              <a:rPr lang="en-US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Detalhamento</a:t>
            </a: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das </a:t>
            </a:r>
            <a:r>
              <a:rPr lang="en-US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Características</a:t>
            </a: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Técnicas</a:t>
            </a: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 -  </a:t>
            </a:r>
            <a:r>
              <a:rPr lang="en-US" sz="16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R2 (</a:t>
            </a:r>
            <a:r>
              <a:rPr lang="en-US" sz="1600" b="1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Agentes</a:t>
            </a:r>
            <a:r>
              <a:rPr lang="en-US" sz="16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ou</a:t>
            </a:r>
            <a:r>
              <a:rPr lang="en-US" sz="16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EPE)</a:t>
            </a:r>
            <a:endParaRPr lang="en-US" sz="1600" b="1" dirty="0">
              <a:solidFill>
                <a:srgbClr val="FF000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901700" lvl="1" indent="-98425"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Transitórios eletromagnéticos</a:t>
            </a:r>
          </a:p>
          <a:p>
            <a:pPr marL="901700" lvl="1" indent="-98425"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Especificações</a:t>
            </a: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preliminares de </a:t>
            </a:r>
            <a:r>
              <a:rPr lang="es-ES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linhas</a:t>
            </a: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e </a:t>
            </a:r>
            <a:r>
              <a:rPr lang="es-ES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equipamentos</a:t>
            </a: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 CA e CC</a:t>
            </a:r>
          </a:p>
          <a:p>
            <a:pPr marL="901700" lvl="1" indent="-98425"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Requisitos de controle </a:t>
            </a:r>
            <a:r>
              <a:rPr lang="es-ES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especiais</a:t>
            </a:r>
            <a:r>
              <a:rPr lang="es-ES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Socioambiental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R3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Definição referencial: traçado das linhas e localização das </a:t>
            </a:r>
            <a:r>
              <a:rPr lang="pt-BR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SEs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457200"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com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 Existentes 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R4</a:t>
            </a:r>
            <a:endParaRPr lang="pt-BR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Descrição dos requisitos de medição, proteção e controle 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e ampliação da infraestrutura física das </a:t>
            </a: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</a:t>
            </a: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i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Estimativa de Custos Fundiários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–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R5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Identificação do padrão fundiário da região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Realizar estimativa de custos para preparação do edital do leilão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 Narrow" panose="020B0606020202030204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9350" y="46763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>
                <a:solidFill>
                  <a:srgbClr val="002060"/>
                </a:solidFill>
              </a:rPr>
              <a:t>Relatórios R1a </a:t>
            </a:r>
            <a:r>
              <a:rPr lang="pt-BR" altLang="pt-BR" b="1" dirty="0" smtClean="0">
                <a:solidFill>
                  <a:srgbClr val="002060"/>
                </a:solidFill>
              </a:rPr>
              <a:t>R5: </a:t>
            </a:r>
            <a:r>
              <a:rPr lang="pt-BR" altLang="pt-BR" b="1" dirty="0">
                <a:solidFill>
                  <a:srgbClr val="002060"/>
                </a:solidFill>
              </a:rPr>
              <a:t>Síntese</a:t>
            </a:r>
          </a:p>
        </p:txBody>
      </p:sp>
    </p:spTree>
    <p:extLst>
      <p:ext uri="{BB962C8B-B14F-4D97-AF65-F5344CB8AC3E}">
        <p14:creationId xmlns:p14="http://schemas.microsoft.com/office/powerpoint/2010/main" val="89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4459" y="595869"/>
            <a:ext cx="9190037" cy="627864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Viabilidade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Técnico-Econômica e Socioambiental </a:t>
            </a: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R1</a:t>
            </a: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Estudos de regime permanente – N, N-1, N-2 (segurança)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Eletromecânicos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socioambiental preliminar 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(corredores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LTs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localização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SEs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econômica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Análise dos níveis de curto-circuito</a:t>
            </a:r>
          </a:p>
          <a:p>
            <a:pPr marL="1438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Detalhamento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das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Características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R2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eletromagnéticos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Especificações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preliminares de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linhas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equipamentos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CA e CC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Requisitos de controle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especiais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Avaliação </a:t>
            </a:r>
            <a:r>
              <a:rPr lang="pt-BR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Socioambiental 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- 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R3 (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Solicitado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aos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agentes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pelo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MME)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Definição referencial: traçado das linhas e localização das </a:t>
            </a:r>
            <a:r>
              <a:rPr lang="pt-BR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SEs</a:t>
            </a:r>
            <a:endParaRPr lang="pt-BR" i="1" dirty="0">
              <a:solidFill>
                <a:srgbClr val="002060"/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457200"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com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 Existentes 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R4</a:t>
            </a:r>
            <a:endParaRPr lang="pt-BR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Descrição dos requisitos de medição, proteção e controle 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e ampliação da infraestrutura física das </a:t>
            </a: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</a:t>
            </a: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i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Estimativa de Custos Fundiários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–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R5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Identificação do padrão fundiário da região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Realizar estimativa de custos para preparação do edital do leilão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anose="020B0606020202030204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9350" y="46763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>
                <a:solidFill>
                  <a:srgbClr val="002060"/>
                </a:solidFill>
              </a:rPr>
              <a:t>Relatórios R1a </a:t>
            </a:r>
            <a:r>
              <a:rPr lang="pt-BR" altLang="pt-BR" b="1" dirty="0" smtClean="0">
                <a:solidFill>
                  <a:srgbClr val="002060"/>
                </a:solidFill>
              </a:rPr>
              <a:t>R5: </a:t>
            </a:r>
            <a:r>
              <a:rPr lang="pt-BR" altLang="pt-BR" b="1" dirty="0">
                <a:solidFill>
                  <a:srgbClr val="002060"/>
                </a:solidFill>
              </a:rPr>
              <a:t>Síntese</a:t>
            </a:r>
          </a:p>
        </p:txBody>
      </p:sp>
    </p:spTree>
    <p:extLst>
      <p:ext uri="{BB962C8B-B14F-4D97-AF65-F5344CB8AC3E}">
        <p14:creationId xmlns:p14="http://schemas.microsoft.com/office/powerpoint/2010/main" val="15644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4459" y="595869"/>
            <a:ext cx="9190037" cy="652486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Viabilidade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Técnico-Econômica e Socioambiental </a:t>
            </a: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R1</a:t>
            </a: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Estudos de regime permanente – N, N-1, N-2 (segurança)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Eletromecânicos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socioambiental preliminar 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(corredores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LTs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localização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SEs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econômica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Análise dos níveis de curto-circuito</a:t>
            </a:r>
          </a:p>
          <a:p>
            <a:pPr marL="1438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Detalhamento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das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Características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R2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eletromagnéticos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Especificações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preliminares de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linhas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equipamentos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CA e CC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Requisitos de controle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especiais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Socioambiental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R3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Definição referencial: traçado das linhas e localização das </a:t>
            </a:r>
            <a:r>
              <a:rPr lang="pt-BR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SEs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457200"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Compartilhamento com </a:t>
            </a:r>
            <a:r>
              <a:rPr lang="pt-BR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Instalações Existentes  </a:t>
            </a:r>
            <a:r>
              <a:rPr lang="pt-BR" b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- 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R4 (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solicitado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aos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agentes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pelo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MME)</a:t>
            </a:r>
            <a:endParaRPr lang="pt-BR" sz="1600" b="1" dirty="0">
              <a:solidFill>
                <a:srgbClr val="FF3300"/>
              </a:solidFill>
              <a:latin typeface="Arial Narrow" panose="020B0606020202030204" pitchFamily="34" charset="0"/>
              <a:cs typeface="Arial" charset="0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Descrição dos requisitos de medição, proteção e controle 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Compartilhamento e ampliação da infraestrutura física das </a:t>
            </a:r>
            <a:r>
              <a:rPr lang="pt-BR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instalações</a:t>
            </a: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i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Estimativa de Custos Fundiários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– </a:t>
            </a:r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R5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Identificação do padrão fundiário da região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Realizar estimativa de custos para preparação do edital do leilão</a:t>
            </a:r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anose="020B0606020202030204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9350" y="46763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>
                <a:solidFill>
                  <a:srgbClr val="002060"/>
                </a:solidFill>
              </a:rPr>
              <a:t>Relatórios R1a </a:t>
            </a:r>
            <a:r>
              <a:rPr lang="pt-BR" altLang="pt-BR" b="1" dirty="0" smtClean="0">
                <a:solidFill>
                  <a:srgbClr val="002060"/>
                </a:solidFill>
              </a:rPr>
              <a:t>R5: </a:t>
            </a:r>
            <a:r>
              <a:rPr lang="pt-BR" altLang="pt-BR" b="1" dirty="0">
                <a:solidFill>
                  <a:srgbClr val="002060"/>
                </a:solidFill>
              </a:rPr>
              <a:t>Síntese</a:t>
            </a:r>
          </a:p>
        </p:txBody>
      </p:sp>
    </p:spTree>
    <p:extLst>
      <p:ext uri="{BB962C8B-B14F-4D97-AF65-F5344CB8AC3E}">
        <p14:creationId xmlns:p14="http://schemas.microsoft.com/office/powerpoint/2010/main" val="3485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54747" y="15182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4459" y="595869"/>
            <a:ext cx="9190037" cy="600164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Viabilidade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Técnico-Econômica e Socioambiental </a:t>
            </a: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-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R1</a:t>
            </a: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Estudos de regime permanente – N, N-1, N-2 (segurança)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Eletromecânicos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socioambiental preliminar 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(corredores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LTs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localização de </a:t>
            </a:r>
            <a:r>
              <a:rPr lang="pt-BR" sz="1600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SEs</a:t>
            </a:r>
            <a:r>
              <a:rPr lang="pt-BR" sz="1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)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econômica</a:t>
            </a:r>
          </a:p>
          <a:p>
            <a:pPr marL="901700" lvl="1" indent="-984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Análise dos níveis de curto-circuito</a:t>
            </a:r>
          </a:p>
          <a:p>
            <a:pPr marL="1438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Detalhamento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das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Características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Técnicas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R2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Transitórios eletromagnéticos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Especificações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preliminares de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linhas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equipamentos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CA e CC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Requisitos de controle </a:t>
            </a:r>
            <a:r>
              <a:rPr lang="es-ES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especiais</a:t>
            </a:r>
            <a:r>
              <a:rPr lang="es-ES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Avaliação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Socioambiental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R3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Definição referencial: traçado das linhas e localização das </a:t>
            </a:r>
            <a:r>
              <a:rPr lang="pt-BR" i="1" dirty="0" err="1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SEs</a:t>
            </a:r>
            <a:endParaRPr lang="pt-BR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7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indent="-457200"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com </a:t>
            </a:r>
            <a:r>
              <a:rPr lang="pt-BR" sz="20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 Existentes  </a:t>
            </a:r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- 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R4</a:t>
            </a:r>
            <a:endParaRPr lang="pt-BR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Descrição dos requisitos de medição, proteção e controle </a:t>
            </a:r>
          </a:p>
          <a:p>
            <a:pPr marL="989013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Compartilhamento e ampliação da infraestrutura física das </a:t>
            </a:r>
            <a:r>
              <a:rPr lang="pt-BR" i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cs typeface="Arial" charset="0"/>
              </a:rPr>
              <a:t>instalações</a:t>
            </a:r>
          </a:p>
          <a:p>
            <a:pPr marL="803275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700" i="1" dirty="0" smtClean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 Estimativa de Custos Fundiários </a:t>
            </a:r>
            <a:r>
              <a:rPr lang="en-US" dirty="0" smtClean="0">
                <a:solidFill>
                  <a:srgbClr val="002060"/>
                </a:solidFill>
                <a:latin typeface="Arial Narrow" panose="020B0606020202030204" pitchFamily="34" charset="0"/>
                <a:cs typeface="Tahoma" pitchFamily="34" charset="0"/>
                <a:sym typeface="Wingdings" pitchFamily="2" charset="2"/>
              </a:rPr>
              <a:t>– 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R5 (</a:t>
            </a:r>
            <a:r>
              <a:rPr lang="en-US" sz="1600" b="1" dirty="0" err="1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Solicitado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aos</a:t>
            </a:r>
            <a:r>
              <a:rPr lang="en-US" sz="1600" b="1" dirty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agentes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pelo</a:t>
            </a:r>
            <a:r>
              <a:rPr lang="en-US" sz="1600" b="1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charset="0"/>
                <a:sym typeface="Wingdings" pitchFamily="2" charset="2"/>
              </a:rPr>
              <a:t> MME)</a:t>
            </a:r>
            <a:endParaRPr lang="en-US" sz="1600" b="1" dirty="0">
              <a:solidFill>
                <a:srgbClr val="FF330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Identificação do padrão fundiário da região</a:t>
            </a:r>
          </a:p>
          <a:p>
            <a:pPr marL="989013" lvl="1" indent="-185738">
              <a:buFont typeface="Wingdings" pitchFamily="2" charset="2"/>
              <a:buChar char="§"/>
              <a:defRPr/>
            </a:pPr>
            <a:r>
              <a:rPr lang="pt-BR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Realização de estimativa de custos para preparação do edital do leilão</a:t>
            </a:r>
            <a:endParaRPr lang="en-US" sz="1600" b="1" dirty="0">
              <a:solidFill>
                <a:srgbClr val="002060"/>
              </a:solidFill>
              <a:latin typeface="Arial Narrow" panose="020B0606020202030204" pitchFamily="34" charset="0"/>
              <a:cs typeface="Arial" charset="0"/>
              <a:sym typeface="Wingdings" pitchFamily="2" charset="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Arial Narrow" panose="020B0606020202030204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9350" y="46763"/>
            <a:ext cx="6208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397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b="1" dirty="0">
                <a:solidFill>
                  <a:srgbClr val="002060"/>
                </a:solidFill>
              </a:rPr>
              <a:t>Relatórios R1a </a:t>
            </a:r>
            <a:r>
              <a:rPr lang="pt-BR" altLang="pt-BR" b="1" dirty="0" smtClean="0">
                <a:solidFill>
                  <a:srgbClr val="002060"/>
                </a:solidFill>
              </a:rPr>
              <a:t>R5: </a:t>
            </a:r>
            <a:r>
              <a:rPr lang="pt-BR" altLang="pt-BR" b="1" dirty="0">
                <a:solidFill>
                  <a:srgbClr val="002060"/>
                </a:solidFill>
              </a:rPr>
              <a:t>Síntese</a:t>
            </a:r>
          </a:p>
        </p:txBody>
      </p:sp>
    </p:spTree>
    <p:extLst>
      <p:ext uri="{BB962C8B-B14F-4D97-AF65-F5344CB8AC3E}">
        <p14:creationId xmlns:p14="http://schemas.microsoft.com/office/powerpoint/2010/main" val="4251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a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5811</TotalTime>
  <Words>1219</Words>
  <Application>Microsoft Office PowerPoint</Application>
  <PresentationFormat>Apresentação na tela (4:3)</PresentationFormat>
  <Paragraphs>237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Planejamento da Expansão da Transmissão e a Participação  dos Agentes de Transmissão</vt:lpstr>
      <vt:lpstr>Apresentação do PowerPoint</vt:lpstr>
      <vt:lpstr>1. CICLO DO PROCESSO DE PLANEJAMENTO DA TRANSMISSÃO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2.  Interação EPE - AGENTES (fase pré-leilão)</vt:lpstr>
      <vt:lpstr>Apresentação do PowerPoint</vt:lpstr>
      <vt:lpstr>Apresentação do PowerPoint</vt:lpstr>
      <vt:lpstr>Apresentação do PowerPoint</vt:lpstr>
      <vt:lpstr>3. Interação  EPE e MME-ANEEL/ONS (fase pós-leilão)</vt:lpstr>
      <vt:lpstr>Apresentação do PowerPoint</vt:lpstr>
      <vt:lpstr>3. Constatações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Henrique Brasil de Carvalho</dc:creator>
  <cp:lastModifiedBy>marcos.bressane</cp:lastModifiedBy>
  <cp:revision>475</cp:revision>
  <cp:lastPrinted>2016-10-19T18:35:35Z</cp:lastPrinted>
  <dcterms:created xsi:type="dcterms:W3CDTF">2016-08-28T16:01:47Z</dcterms:created>
  <dcterms:modified xsi:type="dcterms:W3CDTF">2018-03-14T10:54:27Z</dcterms:modified>
</cp:coreProperties>
</file>