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5" r:id="rId1"/>
    <p:sldMasterId id="2147483680" r:id="rId2"/>
  </p:sldMasterIdLst>
  <p:notesMasterIdLst>
    <p:notesMasterId r:id="rId48"/>
  </p:notesMasterIdLst>
  <p:handoutMasterIdLst>
    <p:handoutMasterId r:id="rId49"/>
  </p:handoutMasterIdLst>
  <p:sldIdLst>
    <p:sldId id="257" r:id="rId3"/>
    <p:sldId id="293" r:id="rId4"/>
    <p:sldId id="294" r:id="rId5"/>
    <p:sldId id="295" r:id="rId6"/>
    <p:sldId id="288" r:id="rId7"/>
    <p:sldId id="296" r:id="rId8"/>
    <p:sldId id="315" r:id="rId9"/>
    <p:sldId id="319" r:id="rId10"/>
    <p:sldId id="317" r:id="rId11"/>
    <p:sldId id="318" r:id="rId12"/>
    <p:sldId id="306" r:id="rId13"/>
    <p:sldId id="299" r:id="rId14"/>
    <p:sldId id="301" r:id="rId15"/>
    <p:sldId id="300" r:id="rId16"/>
    <p:sldId id="307" r:id="rId17"/>
    <p:sldId id="309" r:id="rId18"/>
    <p:sldId id="310" r:id="rId19"/>
    <p:sldId id="311" r:id="rId20"/>
    <p:sldId id="312" r:id="rId21"/>
    <p:sldId id="313" r:id="rId22"/>
    <p:sldId id="314" r:id="rId23"/>
    <p:sldId id="308" r:id="rId24"/>
    <p:sldId id="320" r:id="rId25"/>
    <p:sldId id="322" r:id="rId26"/>
    <p:sldId id="323" r:id="rId27"/>
    <p:sldId id="324" r:id="rId28"/>
    <p:sldId id="337" r:id="rId29"/>
    <p:sldId id="339" r:id="rId30"/>
    <p:sldId id="325" r:id="rId31"/>
    <p:sldId id="326" r:id="rId32"/>
    <p:sldId id="327" r:id="rId33"/>
    <p:sldId id="328" r:id="rId34"/>
    <p:sldId id="329" r:id="rId35"/>
    <p:sldId id="330" r:id="rId36"/>
    <p:sldId id="331" r:id="rId37"/>
    <p:sldId id="332" r:id="rId38"/>
    <p:sldId id="340" r:id="rId39"/>
    <p:sldId id="341" r:id="rId40"/>
    <p:sldId id="342" r:id="rId41"/>
    <p:sldId id="321" r:id="rId42"/>
    <p:sldId id="333" r:id="rId43"/>
    <p:sldId id="334" r:id="rId44"/>
    <p:sldId id="335" r:id="rId45"/>
    <p:sldId id="336" r:id="rId46"/>
    <p:sldId id="284" r:id="rId47"/>
  </p:sldIdLst>
  <p:sldSz cx="24384000" cy="13716000"/>
  <p:notesSz cx="6858000" cy="9144000"/>
  <p:defaultTextStyle>
    <a:defPPr marL="0" marR="0" indent="0" algn="l" defTabSz="91438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48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1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595" algn="ctr" defTabSz="82548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1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190" algn="ctr" defTabSz="82548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1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785" algn="ctr" defTabSz="82548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1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380" algn="ctr" defTabSz="82548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1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2975" algn="ctr" defTabSz="82548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1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570" algn="ctr" defTabSz="82548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1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165" algn="ctr" defTabSz="82548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1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760" algn="ctr" defTabSz="82548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1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0" cap="flat">
              <a:noFill/>
              <a:miter lim="400000"/>
            </a:ln>
          </a:insideH>
          <a:insideV>
            <a:ln w="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Helvetica"/>
          <a:ea typeface="Helvetica"/>
          <a:cs typeface="Helvetica"/>
        </a:font>
        <a:srgbClr val="535353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satOff val="5412"/>
                  <a:lumOff val="-30746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B4B4B4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36"/>
    <p:restoredTop sz="93238" autoAdjust="0"/>
  </p:normalViewPr>
  <p:slideViewPr>
    <p:cSldViewPr snapToGrid="0" snapToObjects="1">
      <p:cViewPr varScale="1">
        <p:scale>
          <a:sx n="32" d="100"/>
          <a:sy n="32" d="100"/>
        </p:scale>
        <p:origin x="580" y="2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676"/>
    </p:cViewPr>
  </p:sorterViewPr>
  <p:notesViewPr>
    <p:cSldViewPr snapToGrid="0" snapToObjects="1">
      <p:cViewPr varScale="1">
        <p:scale>
          <a:sx n="52" d="100"/>
          <a:sy n="52" d="100"/>
        </p:scale>
        <p:origin x="-2664" y="-6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2EC51-324A-49E3-A361-800DACB7DB76}" type="datetimeFigureOut">
              <a:rPr lang="pt-BR" smtClean="0"/>
              <a:t>15/03/2018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663AD5-CBC5-414E-97CA-6721675851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645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099373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190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1pPr>
    <a:lvl2pPr indent="228595" defTabSz="457190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2pPr>
    <a:lvl3pPr indent="457190" defTabSz="457190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3pPr>
    <a:lvl4pPr indent="685785" defTabSz="457190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4pPr>
    <a:lvl5pPr indent="914380" defTabSz="457190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5pPr>
    <a:lvl6pPr indent="1142975" defTabSz="457190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6pPr>
    <a:lvl7pPr indent="1371570" defTabSz="457190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7pPr>
    <a:lvl8pPr indent="1600165" defTabSz="457190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8pPr>
    <a:lvl9pPr indent="1828760" defTabSz="457190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98662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32984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08701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76777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trike="noStrike" dirty="0"/>
          </a:p>
        </p:txBody>
      </p:sp>
    </p:spTree>
    <p:extLst>
      <p:ext uri="{BB962C8B-B14F-4D97-AF65-F5344CB8AC3E}">
        <p14:creationId xmlns:p14="http://schemas.microsoft.com/office/powerpoint/2010/main" val="76285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1" name="Shape 4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endParaRPr strike="noStrike" dirty="0"/>
          </a:p>
        </p:txBody>
      </p:sp>
    </p:spTree>
    <p:extLst>
      <p:ext uri="{BB962C8B-B14F-4D97-AF65-F5344CB8AC3E}">
        <p14:creationId xmlns:p14="http://schemas.microsoft.com/office/powerpoint/2010/main" val="725999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5" name="Shape 5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28800" y="4260855"/>
            <a:ext cx="20726400" cy="294005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3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2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0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19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7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1AA79-4019-4350-9C7B-610F9B53FAB5}" type="datetimeFigureOut">
              <a:rPr lang="pt-BR" smtClean="0"/>
              <a:t>15/03/2018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05E13-6BE4-4555-A1A3-4AC844387B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5589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17964-8A6F-4C25-A96B-772932243106}" type="datetimeFigureOut">
              <a:rPr lang="pt-BR" smtClean="0"/>
              <a:t>15/03/2018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7030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47142400" y="1098550"/>
            <a:ext cx="14630400" cy="234061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3251200" y="1098550"/>
            <a:ext cx="43484800" cy="234061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17964-8A6F-4C25-A96B-772932243106}" type="datetimeFigureOut">
              <a:rPr lang="pt-BR" smtClean="0"/>
              <a:t>15/03/2018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014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m"/>
          <p:cNvSpPr>
            <a:spLocks noGrp="1"/>
          </p:cNvSpPr>
          <p:nvPr>
            <p:ph type="pic" sz="half" idx="13"/>
          </p:nvPr>
        </p:nvSpPr>
        <p:spPr>
          <a:xfrm>
            <a:off x="13474703" y="3098801"/>
            <a:ext cx="8712200" cy="10199138"/>
          </a:xfrm>
          <a:prstGeom prst="rect">
            <a:avLst/>
          </a:prstGeom>
        </p:spPr>
        <p:txBody>
          <a:bodyPr lIns="91436" tIns="45718" rIns="91436" bIns="45718" anchor="t">
            <a:noAutofit/>
          </a:bodyPr>
          <a:lstStyle/>
          <a:p>
            <a:endParaRPr/>
          </a:p>
        </p:txBody>
      </p:sp>
      <p:sp>
        <p:nvSpPr>
          <p:cNvPr id="6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67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673103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6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7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736584" indent="-736584">
              <a:lnSpc>
                <a:spcPct val="120000"/>
              </a:lnSpc>
              <a:spcBef>
                <a:spcPts val="6500"/>
              </a:spcBef>
              <a:defRPr sz="6400"/>
            </a:lvl1pPr>
            <a:lvl2pPr marL="1473168" indent="-736584">
              <a:lnSpc>
                <a:spcPct val="120000"/>
              </a:lnSpc>
              <a:spcBef>
                <a:spcPts val="6500"/>
              </a:spcBef>
              <a:defRPr sz="6400"/>
            </a:lvl2pPr>
            <a:lvl3pPr marL="2209751" indent="-736584">
              <a:lnSpc>
                <a:spcPct val="120000"/>
              </a:lnSpc>
              <a:spcBef>
                <a:spcPts val="6500"/>
              </a:spcBef>
              <a:defRPr sz="6400"/>
            </a:lvl3pPr>
            <a:lvl4pPr marL="2946335" indent="-736584">
              <a:lnSpc>
                <a:spcPct val="120000"/>
              </a:lnSpc>
              <a:spcBef>
                <a:spcPts val="6500"/>
              </a:spcBef>
              <a:defRPr sz="6400"/>
            </a:lvl4pPr>
            <a:lvl5pPr marL="3682919" indent="-736584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A545-5EE7-4961-B5A3-88FD0FA330CE}" type="datetimeFigureOut">
              <a:rPr lang="pt-BR" smtClean="0"/>
              <a:t>15/03/2018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D0C9-74EC-44BA-AF16-F3A8AF544C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4116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A545-5EE7-4961-B5A3-88FD0FA330CE}" type="datetimeFigureOut">
              <a:rPr lang="pt-BR" smtClean="0"/>
              <a:t>15/03/2018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D0C9-74EC-44BA-AF16-F3A8AF544C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28337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A545-5EE7-4961-B5A3-88FD0FA330CE}" type="datetimeFigureOut">
              <a:rPr lang="pt-BR" smtClean="0"/>
              <a:t>15/03/2018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D0C9-74EC-44BA-AF16-F3A8AF544C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9669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A545-5EE7-4961-B5A3-88FD0FA330CE}" type="datetimeFigureOut">
              <a:rPr lang="pt-BR" smtClean="0"/>
              <a:t>15/03/2018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D0C9-74EC-44BA-AF16-F3A8AF544C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63626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A545-5EE7-4961-B5A3-88FD0FA330CE}" type="datetimeFigureOut">
              <a:rPr lang="pt-BR" smtClean="0"/>
              <a:t>15/03/2018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D0C9-74EC-44BA-AF16-F3A8AF544C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12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17964-8A6F-4C25-A96B-772932243106}" type="datetimeFigureOut">
              <a:rPr lang="pt-BR" smtClean="0"/>
              <a:t>15/03/2018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01023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A545-5EE7-4961-B5A3-88FD0FA330CE}" type="datetimeFigureOut">
              <a:rPr lang="pt-BR" smtClean="0"/>
              <a:t>15/03/2018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D0C9-74EC-44BA-AF16-F3A8AF544C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7440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A545-5EE7-4961-B5A3-88FD0FA330CE}" type="datetimeFigureOut">
              <a:rPr lang="pt-BR" smtClean="0"/>
              <a:t>15/03/2018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D0C9-74EC-44BA-AF16-F3A8AF544C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88061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A545-5EE7-4961-B5A3-88FD0FA330CE}" type="datetimeFigureOut">
              <a:rPr lang="pt-BR" smtClean="0"/>
              <a:t>15/03/2018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D0C9-74EC-44BA-AF16-F3A8AF544C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53446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A545-5EE7-4961-B5A3-88FD0FA330CE}" type="datetimeFigureOut">
              <a:rPr lang="pt-BR" smtClean="0"/>
              <a:t>15/03/2018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D0C9-74EC-44BA-AF16-F3A8AF544C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12863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A545-5EE7-4961-B5A3-88FD0FA330CE}" type="datetimeFigureOut">
              <a:rPr lang="pt-BR" smtClean="0"/>
              <a:t>15/03/2018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D0C9-74EC-44BA-AF16-F3A8AF544C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064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A545-5EE7-4961-B5A3-88FD0FA330CE}" type="datetimeFigureOut">
              <a:rPr lang="pt-BR" smtClean="0"/>
              <a:t>15/03/2018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D0C9-74EC-44BA-AF16-F3A8AF544C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2784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26168" y="8813805"/>
            <a:ext cx="20726400" cy="2724150"/>
          </a:xfr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926168" y="5813427"/>
            <a:ext cx="20726400" cy="3000374"/>
          </a:xfr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500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7000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50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3999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2499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0999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1949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799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17964-8A6F-4C25-A96B-772932243106}" type="datetimeFigureOut">
              <a:rPr lang="pt-BR" smtClean="0"/>
              <a:t>15/03/2018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2563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251200" y="6400805"/>
            <a:ext cx="29057600" cy="18103850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32715200" y="6400805"/>
            <a:ext cx="29057600" cy="18103850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17964-8A6F-4C25-A96B-772932243106}" type="datetimeFigureOut">
              <a:rPr lang="pt-BR" smtClean="0"/>
              <a:t>15/03/2018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0580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219200" y="3070226"/>
            <a:ext cx="10773835" cy="1279524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500" indent="0">
              <a:buNone/>
              <a:defRPr sz="4800" b="1"/>
            </a:lvl2pPr>
            <a:lvl3pPr marL="2177000" indent="0">
              <a:buNone/>
              <a:defRPr sz="4300" b="1"/>
            </a:lvl3pPr>
            <a:lvl4pPr marL="3265500" indent="0">
              <a:buNone/>
              <a:defRPr sz="3800" b="1"/>
            </a:lvl4pPr>
            <a:lvl5pPr marL="4353999" indent="0">
              <a:buNone/>
              <a:defRPr sz="3800" b="1"/>
            </a:lvl5pPr>
            <a:lvl6pPr marL="5442499" indent="0">
              <a:buNone/>
              <a:defRPr sz="3800" b="1"/>
            </a:lvl6pPr>
            <a:lvl7pPr marL="6530999" indent="0">
              <a:buNone/>
              <a:defRPr sz="3800" b="1"/>
            </a:lvl7pPr>
            <a:lvl8pPr marL="7619494" indent="0">
              <a:buNone/>
              <a:defRPr sz="3800" b="1"/>
            </a:lvl8pPr>
            <a:lvl9pPr marL="8707997" indent="0">
              <a:buNone/>
              <a:defRPr sz="38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3835" cy="7902576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12386740" y="3070226"/>
            <a:ext cx="10778067" cy="1279524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500" indent="0">
              <a:buNone/>
              <a:defRPr sz="4800" b="1"/>
            </a:lvl2pPr>
            <a:lvl3pPr marL="2177000" indent="0">
              <a:buNone/>
              <a:defRPr sz="4300" b="1"/>
            </a:lvl3pPr>
            <a:lvl4pPr marL="3265500" indent="0">
              <a:buNone/>
              <a:defRPr sz="3800" b="1"/>
            </a:lvl4pPr>
            <a:lvl5pPr marL="4353999" indent="0">
              <a:buNone/>
              <a:defRPr sz="3800" b="1"/>
            </a:lvl5pPr>
            <a:lvl6pPr marL="5442499" indent="0">
              <a:buNone/>
              <a:defRPr sz="3800" b="1"/>
            </a:lvl6pPr>
            <a:lvl7pPr marL="6530999" indent="0">
              <a:buNone/>
              <a:defRPr sz="3800" b="1"/>
            </a:lvl7pPr>
            <a:lvl8pPr marL="7619494" indent="0">
              <a:buNone/>
              <a:defRPr sz="3800" b="1"/>
            </a:lvl8pPr>
            <a:lvl9pPr marL="8707997" indent="0">
              <a:buNone/>
              <a:defRPr sz="38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12386740" y="4349750"/>
            <a:ext cx="10778067" cy="7902576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17964-8A6F-4C25-A96B-772932243106}" type="datetimeFigureOut">
              <a:rPr lang="pt-BR" smtClean="0"/>
              <a:t>15/03/2018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1110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17964-8A6F-4C25-A96B-772932243106}" type="datetimeFigureOut">
              <a:rPr lang="pt-BR" smtClean="0"/>
              <a:t>15/03/2018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2091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A545-5EE7-4961-B5A3-88FD0FA330CE}" type="datetimeFigureOut">
              <a:rPr lang="pt-BR" smtClean="0"/>
              <a:t>15/03/2018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D0C9-74EC-44BA-AF16-F3A8AF544C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2008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1" y="546100"/>
            <a:ext cx="8022168" cy="2324100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533467" y="546105"/>
            <a:ext cx="13631333" cy="11706226"/>
          </a:xfr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219201" y="2870205"/>
            <a:ext cx="8022168" cy="9382126"/>
          </a:xfrm>
        </p:spPr>
        <p:txBody>
          <a:bodyPr/>
          <a:lstStyle>
            <a:lvl1pPr marL="0" indent="0">
              <a:buNone/>
              <a:defRPr sz="3300"/>
            </a:lvl1pPr>
            <a:lvl2pPr marL="1088500" indent="0">
              <a:buNone/>
              <a:defRPr sz="2900"/>
            </a:lvl2pPr>
            <a:lvl3pPr marL="2177000" indent="0">
              <a:buNone/>
              <a:defRPr sz="2400"/>
            </a:lvl3pPr>
            <a:lvl4pPr marL="3265500" indent="0">
              <a:buNone/>
              <a:defRPr sz="2100"/>
            </a:lvl4pPr>
            <a:lvl5pPr marL="4353999" indent="0">
              <a:buNone/>
              <a:defRPr sz="2100"/>
            </a:lvl5pPr>
            <a:lvl6pPr marL="5442499" indent="0">
              <a:buNone/>
              <a:defRPr sz="2100"/>
            </a:lvl6pPr>
            <a:lvl7pPr marL="6530999" indent="0">
              <a:buNone/>
              <a:defRPr sz="2100"/>
            </a:lvl7pPr>
            <a:lvl8pPr marL="7619494" indent="0">
              <a:buNone/>
              <a:defRPr sz="2100"/>
            </a:lvl8pPr>
            <a:lvl9pPr marL="8707997" indent="0">
              <a:buNone/>
              <a:defRPr sz="21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17964-8A6F-4C25-A96B-772932243106}" type="datetimeFigureOut">
              <a:rPr lang="pt-BR" smtClean="0"/>
              <a:t>15/03/2018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3325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79435" y="9601200"/>
            <a:ext cx="14630400" cy="1133476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779435" y="1225550"/>
            <a:ext cx="14630400" cy="8229600"/>
          </a:xfrm>
        </p:spPr>
        <p:txBody>
          <a:bodyPr/>
          <a:lstStyle>
            <a:lvl1pPr marL="0" indent="0">
              <a:buNone/>
              <a:defRPr sz="7600"/>
            </a:lvl1pPr>
            <a:lvl2pPr marL="1088500" indent="0">
              <a:buNone/>
              <a:defRPr sz="6700"/>
            </a:lvl2pPr>
            <a:lvl3pPr marL="2177000" indent="0">
              <a:buNone/>
              <a:defRPr sz="5700"/>
            </a:lvl3pPr>
            <a:lvl4pPr marL="3265500" indent="0">
              <a:buNone/>
              <a:defRPr sz="4800"/>
            </a:lvl4pPr>
            <a:lvl5pPr marL="4353999" indent="0">
              <a:buNone/>
              <a:defRPr sz="4800"/>
            </a:lvl5pPr>
            <a:lvl6pPr marL="5442499" indent="0">
              <a:buNone/>
              <a:defRPr sz="4800"/>
            </a:lvl6pPr>
            <a:lvl7pPr marL="6530999" indent="0">
              <a:buNone/>
              <a:defRPr sz="4800"/>
            </a:lvl7pPr>
            <a:lvl8pPr marL="7619494" indent="0">
              <a:buNone/>
              <a:defRPr sz="4800"/>
            </a:lvl8pPr>
            <a:lvl9pPr marL="8707997" indent="0">
              <a:buNone/>
              <a:defRPr sz="48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779435" y="10734676"/>
            <a:ext cx="14630400" cy="1609724"/>
          </a:xfrm>
        </p:spPr>
        <p:txBody>
          <a:bodyPr/>
          <a:lstStyle>
            <a:lvl1pPr marL="0" indent="0">
              <a:buNone/>
              <a:defRPr sz="3300"/>
            </a:lvl1pPr>
            <a:lvl2pPr marL="1088500" indent="0">
              <a:buNone/>
              <a:defRPr sz="2900"/>
            </a:lvl2pPr>
            <a:lvl3pPr marL="2177000" indent="0">
              <a:buNone/>
              <a:defRPr sz="2400"/>
            </a:lvl3pPr>
            <a:lvl4pPr marL="3265500" indent="0">
              <a:buNone/>
              <a:defRPr sz="2100"/>
            </a:lvl4pPr>
            <a:lvl5pPr marL="4353999" indent="0">
              <a:buNone/>
              <a:defRPr sz="2100"/>
            </a:lvl5pPr>
            <a:lvl6pPr marL="5442499" indent="0">
              <a:buNone/>
              <a:defRPr sz="2100"/>
            </a:lvl6pPr>
            <a:lvl7pPr marL="6530999" indent="0">
              <a:buNone/>
              <a:defRPr sz="2100"/>
            </a:lvl7pPr>
            <a:lvl8pPr marL="7619494" indent="0">
              <a:buNone/>
              <a:defRPr sz="2100"/>
            </a:lvl8pPr>
            <a:lvl9pPr marL="8707997" indent="0">
              <a:buNone/>
              <a:defRPr sz="21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17964-8A6F-4C25-A96B-772932243106}" type="datetimeFigureOut">
              <a:rPr lang="pt-BR" smtClean="0"/>
              <a:t>15/03/2018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6783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 vert="horz" lIns="217700" tIns="108850" rIns="217700" bIns="10885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219200" y="3200405"/>
            <a:ext cx="21945600" cy="9051926"/>
          </a:xfrm>
          <a:prstGeom prst="rect">
            <a:avLst/>
          </a:prstGeom>
        </p:spPr>
        <p:txBody>
          <a:bodyPr vert="horz" lIns="217700" tIns="108850" rIns="217700" bIns="10885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219200" y="12712705"/>
            <a:ext cx="5689600" cy="730250"/>
          </a:xfrm>
          <a:prstGeom prst="rect">
            <a:avLst/>
          </a:prstGeom>
        </p:spPr>
        <p:txBody>
          <a:bodyPr vert="horz" lIns="217700" tIns="108850" rIns="217700" bIns="108850" rtlCol="0" anchor="ctr"/>
          <a:lstStyle>
            <a:lvl1pPr algn="l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17964-8A6F-4C25-A96B-772932243106}" type="datetimeFigureOut">
              <a:rPr lang="pt-BR" smtClean="0"/>
              <a:t>15/03/2018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8331200" y="12712705"/>
            <a:ext cx="7721600" cy="730250"/>
          </a:xfrm>
          <a:prstGeom prst="rect">
            <a:avLst/>
          </a:prstGeom>
        </p:spPr>
        <p:txBody>
          <a:bodyPr vert="horz" lIns="217700" tIns="108850" rIns="217700" bIns="108850" rtlCol="0" anchor="ctr"/>
          <a:lstStyle>
            <a:lvl1pPr algn="ct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17475200" y="12712705"/>
            <a:ext cx="5689600" cy="730250"/>
          </a:xfrm>
          <a:prstGeom prst="rect">
            <a:avLst/>
          </a:prstGeom>
        </p:spPr>
        <p:txBody>
          <a:bodyPr vert="horz" lIns="217700" tIns="108850" rIns="217700" bIns="108850" rtlCol="0" anchor="ctr"/>
          <a:lstStyle>
            <a:lvl1pPr algn="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795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</p:sldLayoutIdLst>
  <p:txStyles>
    <p:titleStyle>
      <a:lvl1pPr algn="ctr" defTabSz="2177000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375" indent="-816375" algn="l" defTabSz="2177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8813" indent="-680314" algn="l" defTabSz="2177000" rtl="0" eaLnBrk="1" latinLnBrk="0" hangingPunct="1">
        <a:spcBef>
          <a:spcPct val="20000"/>
        </a:spcBef>
        <a:buFont typeface="Arial" panose="020B0604020202020204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1250" indent="-544250" algn="l" defTabSz="2177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09750" indent="-544250" algn="l" defTabSz="21770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249" indent="-544250" algn="l" defTabSz="2177000" rtl="0" eaLnBrk="1" latinLnBrk="0" hangingPunct="1">
        <a:spcBef>
          <a:spcPct val="20000"/>
        </a:spcBef>
        <a:buFont typeface="Arial" panose="020B0604020202020204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6749" indent="-544250" algn="l" defTabSz="2177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5249" indent="-544250" algn="l" defTabSz="2177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3749" indent="-544250" algn="l" defTabSz="2177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2246" indent="-544250" algn="l" defTabSz="2177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217700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500" algn="l" defTabSz="217700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000" algn="l" defTabSz="217700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500" algn="l" defTabSz="217700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3999" algn="l" defTabSz="217700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2499" algn="l" defTabSz="217700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0999" algn="l" defTabSz="217700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19494" algn="l" defTabSz="217700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7997" algn="l" defTabSz="217700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4A545-5EE7-4961-B5A3-88FD0FA330CE}" type="datetimeFigureOut">
              <a:rPr lang="pt-BR" smtClean="0"/>
              <a:t>15/03/2018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DD0C9-74EC-44BA-AF16-F3A8AF544C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3456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4.png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jp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24F46BB6-B21E-43E8-9EA4-ADCF339AD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200103"/>
            <a:ext cx="14545949" cy="5524312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E808F81-18A1-4C3B-AC35-4F4EB7A5B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1227" y="8200102"/>
            <a:ext cx="12732773" cy="551589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2088C0D-9837-4A35-A3DE-8C9E8CFCD8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948" y="6624975"/>
            <a:ext cx="4129542" cy="1280159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995E3452-798B-47FE-ADB7-693EAFC7918D}"/>
              </a:ext>
            </a:extLst>
          </p:cNvPr>
          <p:cNvSpPr/>
          <p:nvPr/>
        </p:nvSpPr>
        <p:spPr>
          <a:xfrm>
            <a:off x="2831695" y="3669361"/>
            <a:ext cx="18288000" cy="2585319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r>
              <a:rPr lang="pt-BR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DIRETRIZES GERAIS PARA LICENCIAMENTO AMBIENTAL DE USINAS FOTOVOLTAICAS E EÓLICAS E DESAFIOS PARA MELHORIA DE PROCESSOS </a:t>
            </a:r>
          </a:p>
        </p:txBody>
      </p:sp>
      <p:pic>
        <p:nvPicPr>
          <p:cNvPr id="2050" name="Picture 2" descr="Resultado de imagem para piauí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274" y="147480"/>
            <a:ext cx="2569906" cy="275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C187FCC-BB40-4B54-B3F4-717629FE950C}"/>
              </a:ext>
            </a:extLst>
          </p:cNvPr>
          <p:cNvSpPr/>
          <p:nvPr/>
        </p:nvSpPr>
        <p:spPr>
          <a:xfrm>
            <a:off x="6328869" y="2569042"/>
            <a:ext cx="17680662" cy="10741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pt-BR" sz="5400" dirty="0">
                <a:solidFill>
                  <a:schemeClr val="accent1">
                    <a:lumMod val="75000"/>
                  </a:schemeClr>
                </a:solidFill>
                <a:latin typeface="Berlin Sans FB Demi" panose="020E0802020502020306" pitchFamily="34" charset="0"/>
                <a:ea typeface="Times New Roman" panose="02020603050405020304" pitchFamily="18" charset="0"/>
              </a:rPr>
              <a:t>Resolução CONAMA Nº 462/2014, norma específica para o licenciamento ambiental de empreendimentos de geração de energia elétrica por fonte eólica.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pt-BR" sz="1800" dirty="0">
              <a:solidFill>
                <a:schemeClr val="accent1">
                  <a:lumMod val="75000"/>
                </a:schemeClr>
              </a:solidFill>
              <a:latin typeface="Berlin Sans FB Demi" panose="020E0802020502020306" pitchFamily="34" charset="0"/>
              <a:ea typeface="Times New Roman" panose="020206030504050203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4800" dirty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Prevê as hipóteses em que um empreendimento eólico não será considerado de baixo impacto, e, portanto, estará sujeito a </a:t>
            </a:r>
            <a:r>
              <a:rPr lang="pt-BR" sz="4800" dirty="0">
                <a:solidFill>
                  <a:srgbClr val="00B05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licenciamento ambiental mais complexo</a:t>
            </a:r>
            <a:r>
              <a:rPr lang="pt-BR" sz="4800" dirty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, tais como nos casos em que o empreendimento esteja em área de rota de pouso e reprodução de aves migratórias e quando implicar no corte de vegetação de Mata Atlântica em estágio avançado de regeneração, entre outras hipóteses.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pt-BR" sz="3200" dirty="0">
              <a:solidFill>
                <a:schemeClr val="accent1">
                  <a:lumMod val="75000"/>
                </a:schemeClr>
              </a:solidFill>
              <a:latin typeface="Berlin Sans FB" panose="020E0602020502020306" pitchFamily="34" charset="0"/>
              <a:ea typeface="Times New Roman" panose="02020603050405020304" pitchFamily="18" charset="0"/>
            </a:endParaRPr>
          </a:p>
          <a:p>
            <a:r>
              <a:rPr lang="pt-BR" sz="4400" b="1" i="1" dirty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A norma deixa discricionariedade ao órgão licenciador para estabelecer os critérios de porte para enquadramento dos empreendimentos nestas situações de alto impacto ambiental.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-85726" y="-31208"/>
            <a:ext cx="6328869" cy="13747208"/>
            <a:chOff x="-85726" y="-31208"/>
            <a:chExt cx="6328869" cy="13747208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B4F59433-5CAB-49BF-83F1-93935E73F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98" y="9515474"/>
              <a:ext cx="6239545" cy="4200526"/>
            </a:xfrm>
            <a:prstGeom prst="rect">
              <a:avLst/>
            </a:prstGeom>
          </p:spPr>
        </p:pic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9E808F81-18A1-4C3B-AC35-4F4EB7A5B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85726" y="6629734"/>
              <a:ext cx="6303892" cy="3995040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E62DA6E5-82AE-4586-ACDA-A962A04E9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31208"/>
              <a:ext cx="6239545" cy="3696511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24F46BB6-B21E-43E8-9EA4-ADCF339AD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4" y="3665303"/>
              <a:ext cx="6235301" cy="3507356"/>
            </a:xfrm>
            <a:prstGeom prst="rect">
              <a:avLst/>
            </a:prstGeom>
          </p:spPr>
        </p:pic>
      </p:grpSp>
      <p:sp>
        <p:nvSpPr>
          <p:cNvPr id="10" name="Retângulo 9">
            <a:extLst>
              <a:ext uri="{FF2B5EF4-FFF2-40B4-BE49-F238E27FC236}">
                <a16:creationId xmlns:a16="http://schemas.microsoft.com/office/drawing/2014/main" id="{CDDDB273-9C33-419F-A893-A670D62A10FA}"/>
              </a:ext>
            </a:extLst>
          </p:cNvPr>
          <p:cNvSpPr/>
          <p:nvPr/>
        </p:nvSpPr>
        <p:spPr>
          <a:xfrm>
            <a:off x="6218167" y="350764"/>
            <a:ext cx="1816583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6600" dirty="0">
                <a:solidFill>
                  <a:srgbClr val="000000"/>
                </a:solidFill>
                <a:latin typeface="Impact" panose="020B0806030902050204" pitchFamily="34" charset="0"/>
              </a:rPr>
              <a:t>LICENCIAMENTO DE FONTES RENOVÁVEIS </a:t>
            </a:r>
          </a:p>
          <a:p>
            <a:r>
              <a:rPr lang="pt-BR" sz="6600" dirty="0">
                <a:solidFill>
                  <a:srgbClr val="000000"/>
                </a:solidFill>
                <a:latin typeface="Impact" panose="020B0806030902050204" pitchFamily="34" charset="0"/>
              </a:rPr>
              <a:t>DE ENERGIA </a:t>
            </a:r>
          </a:p>
        </p:txBody>
      </p:sp>
    </p:spTree>
    <p:extLst>
      <p:ext uri="{BB962C8B-B14F-4D97-AF65-F5344CB8AC3E}">
        <p14:creationId xmlns:p14="http://schemas.microsoft.com/office/powerpoint/2010/main" val="1736343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6">
            <a:extLst>
              <a:ext uri="{FF2B5EF4-FFF2-40B4-BE49-F238E27FC236}">
                <a16:creationId xmlns:a16="http://schemas.microsoft.com/office/drawing/2014/main" id="{B30CD9BD-A593-4695-B220-871F01F48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6877" y="2076607"/>
            <a:ext cx="7946080" cy="102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8" rIns="91438" bIns="45718"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de-DE" altLang="pt-BR" sz="5700" b="1" dirty="0">
                <a:solidFill>
                  <a:srgbClr val="00B050"/>
                </a:solidFill>
                <a:latin typeface="+mj-lt"/>
              </a:rPr>
              <a:t>Energia eólica</a:t>
            </a:r>
          </a:p>
        </p:txBody>
      </p:sp>
      <p:sp>
        <p:nvSpPr>
          <p:cNvPr id="27655" name="Text Box 7">
            <a:extLst>
              <a:ext uri="{FF2B5EF4-FFF2-40B4-BE49-F238E27FC236}">
                <a16:creationId xmlns:a16="http://schemas.microsoft.com/office/drawing/2014/main" id="{1C05B84F-EA8B-4653-9C84-9C9F8F87D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892" y="3098957"/>
            <a:ext cx="8782051" cy="4989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8" rIns="91438" bIns="45718">
            <a:spAutoFit/>
          </a:bodyPr>
          <a:lstStyle/>
          <a:p>
            <a:pPr algn="just">
              <a:spcBef>
                <a:spcPct val="40000"/>
              </a:spcBef>
            </a:pPr>
            <a:r>
              <a:rPr lang="de-DE" altLang="pt-BR" sz="43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Podem coexistir com usos tradicionais da terra como agricultura e pecuária . </a:t>
            </a:r>
          </a:p>
          <a:p>
            <a:pPr algn="just">
              <a:spcBef>
                <a:spcPct val="40000"/>
              </a:spcBef>
            </a:pPr>
            <a:r>
              <a:rPr lang="de-DE" altLang="pt-BR" sz="43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Pode causar morte de pássaros principalmente se as turbinas forem instaladas em zonas de rotas migratórias </a:t>
            </a:r>
          </a:p>
        </p:txBody>
      </p:sp>
      <p:sp>
        <p:nvSpPr>
          <p:cNvPr id="27656" name="Rectangle 8">
            <a:extLst>
              <a:ext uri="{FF2B5EF4-FFF2-40B4-BE49-F238E27FC236}">
                <a16:creationId xmlns:a16="http://schemas.microsoft.com/office/drawing/2014/main" id="{4684DAC4-27C9-4B27-A2FB-288449FD2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15901" y="1577266"/>
            <a:ext cx="7981949" cy="102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8" rIns="91438" bIns="45718"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de-DE" altLang="pt-BR" sz="5700" b="1" dirty="0">
                <a:solidFill>
                  <a:srgbClr val="00B050"/>
                </a:solidFill>
                <a:latin typeface="+mj-lt"/>
              </a:rPr>
              <a:t>Energia solar</a:t>
            </a:r>
          </a:p>
        </p:txBody>
      </p:sp>
      <p:sp>
        <p:nvSpPr>
          <p:cNvPr id="27657" name="Text Box 9">
            <a:extLst>
              <a:ext uri="{FF2B5EF4-FFF2-40B4-BE49-F238E27FC236}">
                <a16:creationId xmlns:a16="http://schemas.microsoft.com/office/drawing/2014/main" id="{A959093F-ED66-49DB-8185-A27779138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1071" y="2599616"/>
            <a:ext cx="10131607" cy="4989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8" tIns="45718" rIns="91438" bIns="45718">
            <a:spAutoFit/>
          </a:bodyPr>
          <a:lstStyle/>
          <a:p>
            <a:pPr algn="just">
              <a:spcBef>
                <a:spcPct val="40000"/>
              </a:spcBef>
            </a:pPr>
            <a:r>
              <a:rPr lang="pt-BR" altLang="pt-BR" sz="43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Considerações devem ser feitas quanto a composição dos módulos fotovoltaicos que podem incluir metais pesados.</a:t>
            </a:r>
          </a:p>
          <a:p>
            <a:pPr algn="just">
              <a:spcBef>
                <a:spcPct val="40000"/>
              </a:spcBef>
            </a:pPr>
            <a:r>
              <a:rPr lang="pt-BR" altLang="pt-BR" sz="43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Riscos podem ser minimizados com a adequação de procedimentos apropriados para manuseio, desmontagem e/ou reciclagem.  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DDDB273-9C33-419F-A893-A670D62A10FA}"/>
              </a:ext>
            </a:extLst>
          </p:cNvPr>
          <p:cNvSpPr/>
          <p:nvPr/>
        </p:nvSpPr>
        <p:spPr>
          <a:xfrm>
            <a:off x="2153264" y="34454"/>
            <a:ext cx="20264284" cy="1107992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r>
              <a:rPr lang="de-DE" altLang="pt-BR" sz="6600" b="1" dirty="0">
                <a:latin typeface="+mj-lt"/>
              </a:rPr>
              <a:t>ASPECTOS AMBIENTAIS DO USO DE FONTES RENOVÁVEIS </a:t>
            </a:r>
            <a:endParaRPr lang="pt-BR" sz="6600" b="1" dirty="0">
              <a:latin typeface="+mj-lt"/>
            </a:endParaRPr>
          </a:p>
        </p:txBody>
      </p:sp>
      <p:pic>
        <p:nvPicPr>
          <p:cNvPr id="9" name="Picture 2" descr="Resultado de imagem para piauí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1109" y="10852337"/>
            <a:ext cx="2569906" cy="275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Resultado de imagem para eólicas chapada do arari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877" y="9098242"/>
            <a:ext cx="6675479" cy="446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esultado de imagem para morte de pássaros turbina bras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807" y="8426432"/>
            <a:ext cx="6809667" cy="418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esultado de imagem para nova olinda solar modul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9647" y="7927091"/>
            <a:ext cx="6744311" cy="400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5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6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6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76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76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6" grpId="0"/>
      <p:bldP spid="276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0461093-2181-4D6A-84D6-D7C5F813BBD4}"/>
              </a:ext>
            </a:extLst>
          </p:cNvPr>
          <p:cNvSpPr/>
          <p:nvPr/>
        </p:nvSpPr>
        <p:spPr>
          <a:xfrm>
            <a:off x="2409217" y="12229818"/>
            <a:ext cx="21420307" cy="830993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endParaRPr lang="pt-BR" sz="4800" dirty="0">
              <a:solidFill>
                <a:schemeClr val="accent1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1D864AA-D004-42D1-84F2-2312E22A14BD}"/>
              </a:ext>
            </a:extLst>
          </p:cNvPr>
          <p:cNvSpPr/>
          <p:nvPr/>
        </p:nvSpPr>
        <p:spPr>
          <a:xfrm>
            <a:off x="206480" y="1342084"/>
            <a:ext cx="18376488" cy="12400314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pPr marL="571500" indent="-571500" algn="just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pt-BR" sz="43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Alteração da paisagem local e deslocamentos de terra;</a:t>
            </a:r>
          </a:p>
          <a:p>
            <a:pPr marL="571500" indent="-571500" algn="just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pt-BR" sz="43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Produção de ruídos (de origem mecânica e aerodinâmica);</a:t>
            </a:r>
          </a:p>
          <a:p>
            <a:pPr marL="571500" indent="-571500" algn="just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pt-BR" sz="43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Poluição: poeiras, resíduos sólidos e efluentes líquidos;</a:t>
            </a:r>
          </a:p>
          <a:p>
            <a:pPr marL="571500" indent="-571500" algn="just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pt-BR" sz="43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Efeito </a:t>
            </a:r>
            <a:r>
              <a:rPr lang="pt-BR" sz="43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flicker</a:t>
            </a:r>
            <a:r>
              <a:rPr lang="pt-BR" sz="43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;</a:t>
            </a:r>
          </a:p>
          <a:p>
            <a:pPr marL="571500" indent="-571500" algn="just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pt-BR" sz="43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Afetação de áreas de refúgio com efeitos decorrentes da fragmentação dos habitats;</a:t>
            </a:r>
          </a:p>
          <a:p>
            <a:pPr marL="571500" indent="-571500" algn="just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pt-BR" sz="43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Desmatamentos e alterações da drenagem do terreno, principalmente em razão da construção de acessos e das praças dos aerogeradores;</a:t>
            </a:r>
          </a:p>
          <a:p>
            <a:pPr marL="571500" indent="-571500" algn="just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pt-BR" sz="43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Produção de ondas eletromagnéticas que podem interferir em sistemas de comunicação;</a:t>
            </a:r>
          </a:p>
          <a:p>
            <a:pPr marL="571500" indent="-571500" algn="just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pt-BR" sz="43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Geração de microclimas em razão da alteração da circulação padrão do ar decorrente da operação das turbinas;</a:t>
            </a:r>
          </a:p>
          <a:p>
            <a:pPr marL="571500" indent="-571500" algn="just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pt-BR" sz="43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Repercussões socioeconômicas;</a:t>
            </a:r>
          </a:p>
          <a:p>
            <a:pPr marL="571500" indent="-571500" algn="just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pt-BR" sz="43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Afugentamento da fauna ou mesmo a morte de aves nas pás dos aerogeradores ou em outras estruturas físicas artificiais. 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DDDB273-9C33-419F-A893-A670D62A10FA}"/>
              </a:ext>
            </a:extLst>
          </p:cNvPr>
          <p:cNvSpPr/>
          <p:nvPr/>
        </p:nvSpPr>
        <p:spPr>
          <a:xfrm>
            <a:off x="206480" y="34454"/>
            <a:ext cx="22417545" cy="1015659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pPr algn="l"/>
            <a:r>
              <a:rPr lang="pt-BR" sz="6000" b="1" dirty="0">
                <a:latin typeface="+mj-lt"/>
              </a:rPr>
              <a:t>PRINCIPAIS IMPACTOS DOS EMPREENDIMENTOS EÓLICOS</a:t>
            </a:r>
          </a:p>
        </p:txBody>
      </p:sp>
      <p:pic>
        <p:nvPicPr>
          <p:cNvPr id="10246" name="Picture 6" descr="Imagem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99"/>
          <a:stretch/>
        </p:blipFill>
        <p:spPr bwMode="auto">
          <a:xfrm>
            <a:off x="19320387" y="0"/>
            <a:ext cx="5063613" cy="1370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904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Resultado de imagem para nova olinda solar modul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88"/>
          <a:stretch/>
        </p:blipFill>
        <p:spPr bwMode="auto">
          <a:xfrm>
            <a:off x="19349884" y="34454"/>
            <a:ext cx="5034116" cy="1368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50461093-2181-4D6A-84D6-D7C5F813BBD4}"/>
              </a:ext>
            </a:extLst>
          </p:cNvPr>
          <p:cNvSpPr/>
          <p:nvPr/>
        </p:nvSpPr>
        <p:spPr>
          <a:xfrm>
            <a:off x="2409217" y="12229818"/>
            <a:ext cx="21420307" cy="830993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endParaRPr lang="pt-BR" sz="4800" dirty="0">
              <a:solidFill>
                <a:schemeClr val="accent1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1D864AA-D004-42D1-84F2-2312E22A14BD}"/>
              </a:ext>
            </a:extLst>
          </p:cNvPr>
          <p:cNvSpPr/>
          <p:nvPr/>
        </p:nvSpPr>
        <p:spPr>
          <a:xfrm>
            <a:off x="0" y="2303936"/>
            <a:ext cx="18573632" cy="10064290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pPr marL="571500" lvl="1" indent="-571500" algn="just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pt-BR" sz="5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Alteração da paisagem local;</a:t>
            </a:r>
          </a:p>
          <a:p>
            <a:pPr marL="571500" indent="-571500" algn="just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pt-BR" sz="5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Deslocamentos de terra, erosão e compactação do solo;</a:t>
            </a:r>
          </a:p>
          <a:p>
            <a:pPr marL="571500" indent="-571500" algn="just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pt-BR" sz="5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Desmatamentos com perda de biodiversidade (fauna e flora);</a:t>
            </a:r>
          </a:p>
          <a:p>
            <a:pPr marL="571500" indent="-571500" algn="just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pt-BR" sz="5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Afetação de áreas de refúgio com efeitos decorrentes da fragmentação dos habitats</a:t>
            </a:r>
          </a:p>
          <a:p>
            <a:pPr marL="571500" indent="-571500" algn="just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pt-BR" sz="5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Alterações dos padrões de drenagem do terreno, principalmente em razão de obras de sistematização, terraplanagem e compactação dos solos, com elevados movimentos de terras;</a:t>
            </a:r>
          </a:p>
          <a:p>
            <a:pPr marL="571500" indent="-571500" algn="just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pt-BR" sz="5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Repercussões socioeconômicas;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DDDB273-9C33-419F-A893-A670D62A10FA}"/>
              </a:ext>
            </a:extLst>
          </p:cNvPr>
          <p:cNvSpPr/>
          <p:nvPr/>
        </p:nvSpPr>
        <p:spPr>
          <a:xfrm>
            <a:off x="206480" y="122945"/>
            <a:ext cx="22417545" cy="923326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pPr algn="l"/>
            <a:r>
              <a:rPr lang="pt-BR" sz="5400" b="1" dirty="0">
                <a:latin typeface="+mj-lt"/>
              </a:rPr>
              <a:t>PRINCIPAIS IMPACTOS DOS EMPREENDIMENTOS FOTOVOLTÁICOS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F98E4B0-5A35-4245-A291-643D73055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6748" y="10485699"/>
            <a:ext cx="2918527" cy="291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36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21D864AA-D004-42D1-84F2-2312E22A14BD}"/>
              </a:ext>
            </a:extLst>
          </p:cNvPr>
          <p:cNvSpPr/>
          <p:nvPr/>
        </p:nvSpPr>
        <p:spPr>
          <a:xfrm>
            <a:off x="3556000" y="1482319"/>
            <a:ext cx="17339733" cy="2308320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r>
              <a:rPr lang="pt-BR" sz="4800" b="1" dirty="0">
                <a:solidFill>
                  <a:schemeClr val="tx1"/>
                </a:solidFill>
                <a:latin typeface="+mj-lt"/>
              </a:rPr>
              <a:t>Merece ser destacada a iniciativa de regulamentação do licenciamento ambiental de projetos de geração de energia solar e eólica pelos órgãos estaduais do Meio Ambiente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DDDB273-9C33-419F-A893-A670D62A10FA}"/>
              </a:ext>
            </a:extLst>
          </p:cNvPr>
          <p:cNvSpPr/>
          <p:nvPr/>
        </p:nvSpPr>
        <p:spPr>
          <a:xfrm>
            <a:off x="2153264" y="34454"/>
            <a:ext cx="20264284" cy="1015659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r>
              <a:rPr lang="pt-BR" sz="6000" b="1" dirty="0">
                <a:latin typeface="+mj-lt"/>
              </a:rPr>
              <a:t>LICENCIAMENTO DE FONTES RENOVÁVEIS DE ENERGIA </a:t>
            </a:r>
          </a:p>
        </p:txBody>
      </p:sp>
      <p:pic>
        <p:nvPicPr>
          <p:cNvPr id="12" name="Picture 2" descr="Resultado de imagem para piauí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1109" y="10852337"/>
            <a:ext cx="2569906" cy="275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EB9D62B4-C9B3-4BAE-A6E6-F2E59BE305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6122051"/>
              </p:ext>
            </p:extLst>
          </p:nvPr>
        </p:nvGraphicFramePr>
        <p:xfrm>
          <a:off x="1274492" y="4823178"/>
          <a:ext cx="20961541" cy="7406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1750242129"/>
                    </a:ext>
                  </a:extLst>
                </a:gridCol>
                <a:gridCol w="6281530">
                  <a:extLst>
                    <a:ext uri="{9D8B030D-6E8A-4147-A177-3AD203B41FA5}">
                      <a16:colId xmlns:a16="http://schemas.microsoft.com/office/drawing/2014/main" val="328932528"/>
                    </a:ext>
                  </a:extLst>
                </a:gridCol>
                <a:gridCol w="10108011">
                  <a:extLst>
                    <a:ext uri="{9D8B030D-6E8A-4147-A177-3AD203B41FA5}">
                      <a16:colId xmlns:a16="http://schemas.microsoft.com/office/drawing/2014/main" val="31942837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UF </a:t>
                      </a: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Base Legal </a:t>
                      </a: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Critérios </a:t>
                      </a: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0824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Alagoas (AL) </a:t>
                      </a: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Lei nº 6.787/2006 </a:t>
                      </a: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Potência (kW)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Médio = de 601 a 2.000 kW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Grande = Acima de 2.000 </a:t>
                      </a:r>
                      <a:r>
                        <a:rPr lang="pt-BR" sz="36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Kw</a:t>
                      </a: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9476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Bahia (BA) </a:t>
                      </a: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Decreto nº 15.682/2014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Decreto Nº 16.963/2016 </a:t>
                      </a: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Estudo = RAS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Número de Aerogeradores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*Sujeito a reclassificação, para a classe 6, com exigência de EIA/RIMA, conforme Resolução CONAMA 462/2014. </a:t>
                      </a: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9604222"/>
                  </a:ext>
                </a:extLst>
              </a:tr>
            </a:tbl>
          </a:graphicData>
        </a:graphic>
      </p:graphicFrame>
      <p:sp>
        <p:nvSpPr>
          <p:cNvPr id="13" name="Retângulo 12">
            <a:extLst>
              <a:ext uri="{FF2B5EF4-FFF2-40B4-BE49-F238E27FC236}">
                <a16:creationId xmlns:a16="http://schemas.microsoft.com/office/drawing/2014/main" id="{BF9E30EA-0C3D-432F-AE15-8EBEC5DB0216}"/>
              </a:ext>
            </a:extLst>
          </p:cNvPr>
          <p:cNvSpPr/>
          <p:nvPr/>
        </p:nvSpPr>
        <p:spPr>
          <a:xfrm>
            <a:off x="9056329" y="3750867"/>
            <a:ext cx="4569885" cy="830993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pPr algn="just"/>
            <a:r>
              <a:rPr lang="pt-BR" sz="4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Energia Eólica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6F3DE5D-CE6E-4874-9C13-988359B3F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3453" y="1002233"/>
            <a:ext cx="2178167" cy="217816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6FFF612-FC65-41E2-9DD6-AC408FBBD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44" y="1156410"/>
            <a:ext cx="2308320" cy="230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0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DDDB273-9C33-419F-A893-A670D62A10FA}"/>
              </a:ext>
            </a:extLst>
          </p:cNvPr>
          <p:cNvSpPr/>
          <p:nvPr/>
        </p:nvSpPr>
        <p:spPr>
          <a:xfrm>
            <a:off x="2499001" y="835906"/>
            <a:ext cx="20264284" cy="1015659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r>
              <a:rPr lang="pt-BR" sz="6000" b="1" dirty="0">
                <a:latin typeface="+mj-lt"/>
              </a:rPr>
              <a:t>LICENCIAMENTO DE FONTES RENOVÁVEIS DE ENERGIA </a:t>
            </a:r>
          </a:p>
        </p:txBody>
      </p:sp>
      <p:pic>
        <p:nvPicPr>
          <p:cNvPr id="12" name="Picture 2" descr="Resultado de imagem para piauí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1109" y="10852337"/>
            <a:ext cx="2569906" cy="275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EB9D62B4-C9B3-4BAE-A6E6-F2E59BE305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244780"/>
              </p:ext>
            </p:extLst>
          </p:nvPr>
        </p:nvGraphicFramePr>
        <p:xfrm>
          <a:off x="1434783" y="2434970"/>
          <a:ext cx="20961541" cy="658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1750242129"/>
                    </a:ext>
                  </a:extLst>
                </a:gridCol>
                <a:gridCol w="6281530">
                  <a:extLst>
                    <a:ext uri="{9D8B030D-6E8A-4147-A177-3AD203B41FA5}">
                      <a16:colId xmlns:a16="http://schemas.microsoft.com/office/drawing/2014/main" val="328932528"/>
                    </a:ext>
                  </a:extLst>
                </a:gridCol>
                <a:gridCol w="10108011">
                  <a:extLst>
                    <a:ext uri="{9D8B030D-6E8A-4147-A177-3AD203B41FA5}">
                      <a16:colId xmlns:a16="http://schemas.microsoft.com/office/drawing/2014/main" val="31942837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UF </a:t>
                      </a: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Base Legal </a:t>
                      </a: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Critérios </a:t>
                      </a: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0824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alibri"/>
                        </a:rPr>
                        <a:t>Ceará (CE) </a:t>
                      </a: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alibri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alibri"/>
                        </a:rPr>
                        <a:t>COEMA nº 04/2012 </a:t>
                      </a: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alibri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alibri"/>
                        </a:rPr>
                        <a:t>Médio Potencial Poluidor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alibri"/>
                        </a:rPr>
                        <a:t>Estudo = RAS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alibri"/>
                        </a:rPr>
                        <a:t>Segundo a Resolução COEMA Nº 10/2015, as classes são: Pequeno, Médio, Grande e Excepcional. </a:t>
                      </a: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alibri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9476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Maranhão (MA)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Portaria SEMA nº 74/2013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Estudo = EIA/Rima ou RAS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Porte: até 15 MW Pequeno; de 15 a 50 MW Médio; Acima de 50 MW Grande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9604222"/>
                  </a:ext>
                </a:extLst>
              </a:tr>
            </a:tbl>
          </a:graphicData>
        </a:graphic>
      </p:graphicFrame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C032FF65-949E-4C48-8B24-B37A05BF37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121232"/>
              </p:ext>
            </p:extLst>
          </p:nvPr>
        </p:nvGraphicFramePr>
        <p:xfrm>
          <a:off x="1434782" y="8978429"/>
          <a:ext cx="20961541" cy="3291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667237541"/>
                    </a:ext>
                  </a:extLst>
                </a:gridCol>
                <a:gridCol w="6281530">
                  <a:extLst>
                    <a:ext uri="{9D8B030D-6E8A-4147-A177-3AD203B41FA5}">
                      <a16:colId xmlns:a16="http://schemas.microsoft.com/office/drawing/2014/main" val="147340044"/>
                    </a:ext>
                  </a:extLst>
                </a:gridCol>
                <a:gridCol w="10108011">
                  <a:extLst>
                    <a:ext uri="{9D8B030D-6E8A-4147-A177-3AD203B41FA5}">
                      <a16:colId xmlns:a16="http://schemas.microsoft.com/office/drawing/2014/main" val="2392929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Paraíba (PB)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Deliberação COPAM N° 3.245/2003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Deliberação COPAM nº 3.267/2004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Potencial Pequeno – Legislação Federal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9097420"/>
                  </a:ext>
                </a:extLst>
              </a:tr>
            </a:tbl>
          </a:graphicData>
        </a:graphic>
      </p:graphicFrame>
      <p:pic>
        <p:nvPicPr>
          <p:cNvPr id="6" name="Imagem 5">
            <a:extLst>
              <a:ext uri="{FF2B5EF4-FFF2-40B4-BE49-F238E27FC236}">
                <a16:creationId xmlns:a16="http://schemas.microsoft.com/office/drawing/2014/main" id="{7D210672-244F-48BF-B4D2-6D68A76481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319" y="508366"/>
            <a:ext cx="1535297" cy="153529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19734CE-FF54-4D95-BC66-37F8C9BE73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3" y="107736"/>
            <a:ext cx="1935928" cy="193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71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DDDB273-9C33-419F-A893-A670D62A10FA}"/>
              </a:ext>
            </a:extLst>
          </p:cNvPr>
          <p:cNvSpPr/>
          <p:nvPr/>
        </p:nvSpPr>
        <p:spPr>
          <a:xfrm>
            <a:off x="2501892" y="861719"/>
            <a:ext cx="20264284" cy="1015659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r>
              <a:rPr lang="pt-BR" sz="6000" b="1" dirty="0">
                <a:latin typeface="+mj-lt"/>
              </a:rPr>
              <a:t>LICENCIAMENTO DE FONTES RENOVÁVEIS DE ENERGIA </a:t>
            </a:r>
          </a:p>
        </p:txBody>
      </p:sp>
      <p:pic>
        <p:nvPicPr>
          <p:cNvPr id="12" name="Picture 2" descr="Resultado de imagem para piauí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1109" y="10852337"/>
            <a:ext cx="2569906" cy="275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EB9D62B4-C9B3-4BAE-A6E6-F2E59BE305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488754"/>
              </p:ext>
            </p:extLst>
          </p:nvPr>
        </p:nvGraphicFramePr>
        <p:xfrm>
          <a:off x="1243397" y="1929607"/>
          <a:ext cx="20961541" cy="7406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1750242129"/>
                    </a:ext>
                  </a:extLst>
                </a:gridCol>
                <a:gridCol w="6281530">
                  <a:extLst>
                    <a:ext uri="{9D8B030D-6E8A-4147-A177-3AD203B41FA5}">
                      <a16:colId xmlns:a16="http://schemas.microsoft.com/office/drawing/2014/main" val="328932528"/>
                    </a:ext>
                  </a:extLst>
                </a:gridCol>
                <a:gridCol w="10108011">
                  <a:extLst>
                    <a:ext uri="{9D8B030D-6E8A-4147-A177-3AD203B41FA5}">
                      <a16:colId xmlns:a16="http://schemas.microsoft.com/office/drawing/2014/main" val="31942837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UF </a:t>
                      </a: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Base Legal </a:t>
                      </a: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Critérios </a:t>
                      </a: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0824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Pernambuco (PE)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Lei Estadual nº 14.549/2011.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Lei Estadual nº 14.249/2010.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Até 45 MW Pequeno/Médio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Acima de 45 MW/Grande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9476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Piauí (PI)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Resolução CONSEMA nº 010/2009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</a:rPr>
                        <a:t>Potencial Impacto Ambiental/Degradador/Poluidor Ar: P Água: P Solo: M Geral: M</a:t>
                      </a:r>
                    </a:p>
                    <a:p>
                      <a:pPr algn="just"/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</a:rPr>
                        <a:t>Porte:</a:t>
                      </a:r>
                    </a:p>
                    <a:p>
                      <a:pPr algn="just"/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</a:rPr>
                        <a:t>Área útil ≤ 10 ha ou Capacidade Instalada ≤ 10MW : Pequeno -  RAS</a:t>
                      </a:r>
                    </a:p>
                    <a:p>
                      <a:pPr algn="just"/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</a:rPr>
                        <a:t>10 &lt; Área útil ≤ 30 ha e 10 e Capacidade Instalada ≤  30 MW: Médio - PCA</a:t>
                      </a:r>
                    </a:p>
                    <a:p>
                      <a:pPr algn="just"/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</a:rPr>
                        <a:t>Área útil &gt; 30 ha ou Capacidade Instalada &gt; 30MW : Grande - EIA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9604222"/>
                  </a:ext>
                </a:extLst>
              </a:tr>
            </a:tbl>
          </a:graphicData>
        </a:graphic>
      </p:graphicFrame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C032FF65-949E-4C48-8B24-B37A05BF37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198411"/>
              </p:ext>
            </p:extLst>
          </p:nvPr>
        </p:nvGraphicFramePr>
        <p:xfrm>
          <a:off x="1243396" y="9310843"/>
          <a:ext cx="20961541" cy="411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667237541"/>
                    </a:ext>
                  </a:extLst>
                </a:gridCol>
                <a:gridCol w="6281530">
                  <a:extLst>
                    <a:ext uri="{9D8B030D-6E8A-4147-A177-3AD203B41FA5}">
                      <a16:colId xmlns:a16="http://schemas.microsoft.com/office/drawing/2014/main" val="147340044"/>
                    </a:ext>
                  </a:extLst>
                </a:gridCol>
                <a:gridCol w="10108011">
                  <a:extLst>
                    <a:ext uri="{9D8B030D-6E8A-4147-A177-3AD203B41FA5}">
                      <a16:colId xmlns:a16="http://schemas.microsoft.com/office/drawing/2014/main" val="2392929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Santa Catarina (SC)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Resolução CONSEMA nº 14/2012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Instrução Normativa 44/2008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Resolução CONSEMA n°. 03/2008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EIA/Rima - Produção médio (10MW&lt;P30MW) e grande porte.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EAS - Produção de energia eólica de pequeno (P&lt;=10MW) porte.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9097420"/>
                  </a:ext>
                </a:extLst>
              </a:tr>
            </a:tbl>
          </a:graphicData>
        </a:graphic>
      </p:graphicFrame>
      <p:pic>
        <p:nvPicPr>
          <p:cNvPr id="6" name="Imagem 5">
            <a:extLst>
              <a:ext uri="{FF2B5EF4-FFF2-40B4-BE49-F238E27FC236}">
                <a16:creationId xmlns:a16="http://schemas.microsoft.com/office/drawing/2014/main" id="{0F7198D9-3244-4C2A-969C-FEC18870C8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2968" y="391946"/>
            <a:ext cx="1651717" cy="165171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8DC98E8-F822-427E-8595-A45BC00BE0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3" y="107736"/>
            <a:ext cx="1769642" cy="176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85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DDDB273-9C33-419F-A893-A670D62A10FA}"/>
              </a:ext>
            </a:extLst>
          </p:cNvPr>
          <p:cNvSpPr/>
          <p:nvPr/>
        </p:nvSpPr>
        <p:spPr>
          <a:xfrm>
            <a:off x="2501892" y="861719"/>
            <a:ext cx="20264284" cy="1015659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r>
              <a:rPr lang="pt-BR" sz="6000" b="1" dirty="0">
                <a:latin typeface="+mj-lt"/>
              </a:rPr>
              <a:t>LICENCIAMENTO DE FONTES RENOVÁVEIS DE ENERGIA </a:t>
            </a:r>
          </a:p>
        </p:txBody>
      </p:sp>
      <p:pic>
        <p:nvPicPr>
          <p:cNvPr id="12" name="Picture 2" descr="Resultado de imagem para piauí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1109" y="10852337"/>
            <a:ext cx="2569906" cy="275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EB9D62B4-C9B3-4BAE-A6E6-F2E59BE305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621860"/>
              </p:ext>
            </p:extLst>
          </p:nvPr>
        </p:nvGraphicFramePr>
        <p:xfrm>
          <a:off x="1243397" y="2785713"/>
          <a:ext cx="20961541" cy="8229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1750242129"/>
                    </a:ext>
                  </a:extLst>
                </a:gridCol>
                <a:gridCol w="6281530">
                  <a:extLst>
                    <a:ext uri="{9D8B030D-6E8A-4147-A177-3AD203B41FA5}">
                      <a16:colId xmlns:a16="http://schemas.microsoft.com/office/drawing/2014/main" val="328932528"/>
                    </a:ext>
                  </a:extLst>
                </a:gridCol>
                <a:gridCol w="10108011">
                  <a:extLst>
                    <a:ext uri="{9D8B030D-6E8A-4147-A177-3AD203B41FA5}">
                      <a16:colId xmlns:a16="http://schemas.microsoft.com/office/drawing/2014/main" val="31942837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UF </a:t>
                      </a: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Base Legal </a:t>
                      </a: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Critérios </a:t>
                      </a: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0824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Rio de Janeiro (RJ)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Resolução INEA nº 31/2011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Potencial Médio e sem critérios específicos – Legislação Federal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9476900"/>
                  </a:ext>
                </a:extLst>
              </a:tr>
              <a:tr h="14171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Rio Grande do Norte (RN)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Resolução do CONEMA 04/2011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Instrução Normativa IDEMA nº 1/2013 e Resolução CONEMA Nº 02/2014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Pequeno Potencial Poluidor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Estudo = RAS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Art. 1º, EIA/RIMA nos processos referentes a empreendimentos de grande ou excepcional porte, de geração de energia elétrica na modalidade eólica que ocupem Áreas de Preservação Permanente – </a:t>
                      </a:r>
                      <a:r>
                        <a:rPr lang="pt-BR" sz="36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APPs</a:t>
                      </a: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9604222"/>
                  </a:ext>
                </a:extLst>
              </a:tr>
            </a:tbl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7C836763-58E9-454C-9951-EA30C8070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319" y="508366"/>
            <a:ext cx="1535297" cy="153529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CF9F1A1-0DCC-41E8-8AD4-39778D2055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3" y="107736"/>
            <a:ext cx="1935928" cy="193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997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DDDB273-9C33-419F-A893-A670D62A10FA}"/>
              </a:ext>
            </a:extLst>
          </p:cNvPr>
          <p:cNvSpPr/>
          <p:nvPr/>
        </p:nvSpPr>
        <p:spPr>
          <a:xfrm>
            <a:off x="2501892" y="861719"/>
            <a:ext cx="20264284" cy="1015659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r>
              <a:rPr lang="pt-BR" sz="6000" b="1" dirty="0">
                <a:latin typeface="+mj-lt"/>
              </a:rPr>
              <a:t>LICENCIAMENTO DE FONTES RENOVÁVEIS DE ENERGIA </a:t>
            </a:r>
          </a:p>
        </p:txBody>
      </p:sp>
      <p:pic>
        <p:nvPicPr>
          <p:cNvPr id="12" name="Picture 2" descr="Resultado de imagem para piauí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1109" y="10852337"/>
            <a:ext cx="2569906" cy="275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EB9D62B4-C9B3-4BAE-A6E6-F2E59BE305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402984"/>
              </p:ext>
            </p:extLst>
          </p:nvPr>
        </p:nvGraphicFramePr>
        <p:xfrm>
          <a:off x="1243397" y="1984917"/>
          <a:ext cx="20961541" cy="9875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1750242129"/>
                    </a:ext>
                  </a:extLst>
                </a:gridCol>
                <a:gridCol w="6281530">
                  <a:extLst>
                    <a:ext uri="{9D8B030D-6E8A-4147-A177-3AD203B41FA5}">
                      <a16:colId xmlns:a16="http://schemas.microsoft.com/office/drawing/2014/main" val="328932528"/>
                    </a:ext>
                  </a:extLst>
                </a:gridCol>
                <a:gridCol w="10108011">
                  <a:extLst>
                    <a:ext uri="{9D8B030D-6E8A-4147-A177-3AD203B41FA5}">
                      <a16:colId xmlns:a16="http://schemas.microsoft.com/office/drawing/2014/main" val="3194283717"/>
                    </a:ext>
                  </a:extLst>
                </a:gridCol>
              </a:tblGrid>
              <a:tr h="7969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UF </a:t>
                      </a: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Base Legal </a:t>
                      </a: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Critérios </a:t>
                      </a: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0824773"/>
                  </a:ext>
                </a:extLst>
              </a:tr>
              <a:tr h="868450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Rio Grande do Sul (RS)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Portaria FEPAM n.º 61/2015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Portaria FEPAM n.º  121/2014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Portaria FEPAM n.º 118/2014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Portaria FEPAM n.º 61/2015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Porte pequeno e médio (potência menor do que 100 MW) Estudo = RAS ou EIA/Rima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RAS - áreas de muito baixa e baixa sensibilidade ambiental;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Porte do empreendimento: grande a excepcional (acima de 100 MW), - EIA/RIMA;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Localização nas dez regiões com potencial eólico no Atlas Eólico do Estado do RS; EIA/RIMA conforme a Resolução CONAMA 462/2014; §3.º para os empreendimentos áreas de alta e média sensibilidade ambiental,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9476900"/>
                  </a:ext>
                </a:extLst>
              </a:tr>
            </a:tbl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25954C6A-8680-42C2-A8AE-7C66F19782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319" y="508366"/>
            <a:ext cx="1310933" cy="131093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3BF5DCF-BB26-4F54-B9CC-AA192DE5ED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3" y="107736"/>
            <a:ext cx="1653017" cy="165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83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DDDB273-9C33-419F-A893-A670D62A10FA}"/>
              </a:ext>
            </a:extLst>
          </p:cNvPr>
          <p:cNvSpPr/>
          <p:nvPr/>
        </p:nvSpPr>
        <p:spPr>
          <a:xfrm>
            <a:off x="2059858" y="542283"/>
            <a:ext cx="20264284" cy="1015659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r>
              <a:rPr lang="pt-BR" sz="6000" b="1" dirty="0">
                <a:latin typeface="+mj-lt"/>
              </a:rPr>
              <a:t>LICENCIAMENTO DE FONTES RENOVÁVEIS DE ENERGIA </a:t>
            </a:r>
          </a:p>
        </p:txBody>
      </p:sp>
      <p:pic>
        <p:nvPicPr>
          <p:cNvPr id="12" name="Picture 2" descr="Resultado de imagem para piauí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1109" y="10852337"/>
            <a:ext cx="2569906" cy="275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EB9D62B4-C9B3-4BAE-A6E6-F2E59BE305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138530"/>
              </p:ext>
            </p:extLst>
          </p:nvPr>
        </p:nvGraphicFramePr>
        <p:xfrm>
          <a:off x="1532909" y="2766865"/>
          <a:ext cx="20961541" cy="49323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1750242129"/>
                    </a:ext>
                  </a:extLst>
                </a:gridCol>
                <a:gridCol w="6281530">
                  <a:extLst>
                    <a:ext uri="{9D8B030D-6E8A-4147-A177-3AD203B41FA5}">
                      <a16:colId xmlns:a16="http://schemas.microsoft.com/office/drawing/2014/main" val="328932528"/>
                    </a:ext>
                  </a:extLst>
                </a:gridCol>
                <a:gridCol w="10108011">
                  <a:extLst>
                    <a:ext uri="{9D8B030D-6E8A-4147-A177-3AD203B41FA5}">
                      <a16:colId xmlns:a16="http://schemas.microsoft.com/office/drawing/2014/main" val="31942837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UF </a:t>
                      </a: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Base Legal </a:t>
                      </a: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Critérios </a:t>
                      </a: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0824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Bahia (BA)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Decreto Nº 16.963/2016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Área total da Usina Solar instalada (ha)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Pequeno &gt; = 1 &lt; 50 Médio &gt; = 50 &lt; 200 Grande &gt; = 200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9476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Ceará (CE)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Resolução COEMA n.º004/2012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Segundo a Resolução COEMA Nº 10 2015, as classes são: Pequeno, Médio, Grande e Excepcional.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Médio Potencial Poluidor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Estudo = RAS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9604222"/>
                  </a:ext>
                </a:extLst>
              </a:tr>
            </a:tbl>
          </a:graphicData>
        </a:graphic>
      </p:graphicFrame>
      <p:sp>
        <p:nvSpPr>
          <p:cNvPr id="13" name="Retângulo 12">
            <a:extLst>
              <a:ext uri="{FF2B5EF4-FFF2-40B4-BE49-F238E27FC236}">
                <a16:creationId xmlns:a16="http://schemas.microsoft.com/office/drawing/2014/main" id="{BF9E30EA-0C3D-432F-AE15-8EBEC5DB0216}"/>
              </a:ext>
            </a:extLst>
          </p:cNvPr>
          <p:cNvSpPr/>
          <p:nvPr/>
        </p:nvSpPr>
        <p:spPr>
          <a:xfrm>
            <a:off x="9093877" y="1559263"/>
            <a:ext cx="4569885" cy="830993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pPr algn="just"/>
            <a:r>
              <a:rPr lang="pt-BR" sz="4800" b="1" dirty="0">
                <a:solidFill>
                  <a:srgbClr val="00B050"/>
                </a:solidFill>
                <a:latin typeface="+mj-lt"/>
              </a:rPr>
              <a:t>Energia Solar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77C6C5A1-216C-4187-A34A-DF41B54FC0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18670"/>
              </p:ext>
            </p:extLst>
          </p:nvPr>
        </p:nvGraphicFramePr>
        <p:xfrm>
          <a:off x="1532908" y="7599049"/>
          <a:ext cx="20961541" cy="17611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1750242129"/>
                    </a:ext>
                  </a:extLst>
                </a:gridCol>
                <a:gridCol w="6281530">
                  <a:extLst>
                    <a:ext uri="{9D8B030D-6E8A-4147-A177-3AD203B41FA5}">
                      <a16:colId xmlns:a16="http://schemas.microsoft.com/office/drawing/2014/main" val="328932528"/>
                    </a:ext>
                  </a:extLst>
                </a:gridCol>
                <a:gridCol w="10108011">
                  <a:extLst>
                    <a:ext uri="{9D8B030D-6E8A-4147-A177-3AD203B41FA5}">
                      <a16:colId xmlns:a16="http://schemas.microsoft.com/office/drawing/2014/main" val="31942837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600" b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Maranhão (MA)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600" b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Portaria SEMA nº 74/2013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Estudo = EIA/Rima ou RAS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Porte: até 15 MW Pequeno; de 15 a 50 MW Médio; Acima de 50 MW Grande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0824773"/>
                  </a:ext>
                </a:extLst>
              </a:tr>
            </a:tbl>
          </a:graphicData>
        </a:graphic>
      </p:graphicFrame>
      <p:pic>
        <p:nvPicPr>
          <p:cNvPr id="10" name="Imagem 9">
            <a:extLst>
              <a:ext uri="{FF2B5EF4-FFF2-40B4-BE49-F238E27FC236}">
                <a16:creationId xmlns:a16="http://schemas.microsoft.com/office/drawing/2014/main" id="{415E3D54-CBE9-45F9-BC46-2B1BDA78E4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4142" y="548446"/>
            <a:ext cx="1781942" cy="178194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F3FE717-77CF-4B53-AB22-75CFB28BD2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82" y="232422"/>
            <a:ext cx="1781943" cy="178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93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m relacionada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-37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424"/>
            <a:ext cx="24384000" cy="1370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4D6A08F7-3526-41D7-9165-5E96FD693ED6}"/>
              </a:ext>
            </a:extLst>
          </p:cNvPr>
          <p:cNvSpPr/>
          <p:nvPr/>
        </p:nvSpPr>
        <p:spPr>
          <a:xfrm>
            <a:off x="1809344" y="4868810"/>
            <a:ext cx="16420288" cy="2062099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pPr marL="685785" indent="-685785">
              <a:buFont typeface="Arial" panose="020B0604020202020204" pitchFamily="34" charset="0"/>
              <a:buChar char="•"/>
            </a:pPr>
            <a:endParaRPr lang="pt-BR" sz="4800" dirty="0">
              <a:solidFill>
                <a:schemeClr val="accent1">
                  <a:lumMod val="75000"/>
                </a:schemeClr>
              </a:solidFill>
              <a:latin typeface="Impact" panose="020B0806030902050204" pitchFamily="34" charset="0"/>
            </a:endParaRPr>
          </a:p>
          <a:p>
            <a:pPr marL="685785" indent="-685785" algn="just">
              <a:buFont typeface="Arial" panose="020B0604020202020204" pitchFamily="34" charset="0"/>
              <a:buChar char="•"/>
            </a:pPr>
            <a:endParaRPr lang="pt-BR" sz="4000" dirty="0">
              <a:solidFill>
                <a:schemeClr val="accent1">
                  <a:lumMod val="75000"/>
                </a:schemeClr>
              </a:solidFill>
              <a:latin typeface="Impact" panose="020B0806030902050204" pitchFamily="34" charset="0"/>
            </a:endParaRPr>
          </a:p>
          <a:p>
            <a:pPr marL="685785" indent="-685785" algn="just">
              <a:buFont typeface="Arial" panose="020B0604020202020204" pitchFamily="34" charset="0"/>
              <a:buChar char="•"/>
            </a:pPr>
            <a:endParaRPr lang="pt-BR" sz="4000" dirty="0">
              <a:solidFill>
                <a:schemeClr val="accent1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0461093-2181-4D6A-84D6-D7C5F813BBD4}"/>
              </a:ext>
            </a:extLst>
          </p:cNvPr>
          <p:cNvSpPr/>
          <p:nvPr/>
        </p:nvSpPr>
        <p:spPr>
          <a:xfrm>
            <a:off x="2409217" y="12229818"/>
            <a:ext cx="21420307" cy="830993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endParaRPr lang="pt-BR" sz="4800" dirty="0">
              <a:solidFill>
                <a:schemeClr val="accent1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DADDD54-0560-4D3A-8719-FC315332D6D3}"/>
              </a:ext>
            </a:extLst>
          </p:cNvPr>
          <p:cNvSpPr/>
          <p:nvPr/>
        </p:nvSpPr>
        <p:spPr>
          <a:xfrm>
            <a:off x="1351416" y="12187725"/>
            <a:ext cx="20489693" cy="830993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pPr algn="l"/>
            <a:r>
              <a:rPr lang="pt-BR" sz="2400" dirty="0">
                <a:solidFill>
                  <a:srgbClr val="002060"/>
                </a:solidFill>
                <a:latin typeface="Impact" panose="020B0806030902050204" pitchFamily="34" charset="0"/>
              </a:rPr>
              <a:t>*Licenciamento ambiental e governança territorial: registros e contribuições do seminário internacional/Organizadores Marco Aurélio Costa, Letícia </a:t>
            </a:r>
            <a:r>
              <a:rPr lang="pt-BR" sz="2400" dirty="0" err="1">
                <a:solidFill>
                  <a:srgbClr val="002060"/>
                </a:solidFill>
                <a:latin typeface="Impact" panose="020B0806030902050204" pitchFamily="34" charset="0"/>
              </a:rPr>
              <a:t>Beccalli</a:t>
            </a:r>
            <a:r>
              <a:rPr lang="pt-BR" sz="2400" dirty="0">
                <a:solidFill>
                  <a:srgbClr val="002060"/>
                </a:solidFill>
                <a:latin typeface="Impact" panose="020B0806030902050204" pitchFamily="34" charset="0"/>
              </a:rPr>
              <a:t> Klug, Sandra Silva </a:t>
            </a:r>
            <a:r>
              <a:rPr lang="pt-BR" sz="2400" dirty="0" err="1">
                <a:solidFill>
                  <a:srgbClr val="002060"/>
                </a:solidFill>
                <a:latin typeface="Impact" panose="020B0806030902050204" pitchFamily="34" charset="0"/>
              </a:rPr>
              <a:t>Paulsen</a:t>
            </a:r>
            <a:r>
              <a:rPr lang="pt-BR" sz="2400" dirty="0">
                <a:solidFill>
                  <a:srgbClr val="002060"/>
                </a:solidFill>
                <a:latin typeface="Impact" panose="020B0806030902050204" pitchFamily="34" charset="0"/>
              </a:rPr>
              <a:t> - Rio de Janeiro: Ipea, 2017. 246 p.: il.: </a:t>
            </a:r>
            <a:r>
              <a:rPr lang="pt-BR" sz="2400" dirty="0" err="1">
                <a:solidFill>
                  <a:srgbClr val="002060"/>
                </a:solidFill>
                <a:latin typeface="Impact" panose="020B0806030902050204" pitchFamily="34" charset="0"/>
              </a:rPr>
              <a:t>gráfs</a:t>
            </a:r>
            <a:r>
              <a:rPr lang="pt-BR" sz="2400" dirty="0">
                <a:solidFill>
                  <a:srgbClr val="002060"/>
                </a:solidFill>
                <a:latin typeface="Impact" panose="020B0806030902050204" pitchFamily="34" charset="0"/>
              </a:rPr>
              <a:t>.; </a:t>
            </a:r>
            <a:r>
              <a:rPr lang="pt-BR" sz="2400" dirty="0" err="1">
                <a:solidFill>
                  <a:srgbClr val="002060"/>
                </a:solidFill>
                <a:latin typeface="Impact" panose="020B0806030902050204" pitchFamily="34" charset="0"/>
              </a:rPr>
              <a:t>maps</a:t>
            </a:r>
            <a:r>
              <a:rPr lang="pt-BR" sz="2400" dirty="0">
                <a:solidFill>
                  <a:srgbClr val="002060"/>
                </a:solidFill>
                <a:latin typeface="Impact" panose="020B0806030902050204" pitchFamily="34" charset="0"/>
              </a:rPr>
              <a:t>. color.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CC2BE41-D5D3-4254-B486-8CD5789F868B}"/>
              </a:ext>
            </a:extLst>
          </p:cNvPr>
          <p:cNvSpPr/>
          <p:nvPr/>
        </p:nvSpPr>
        <p:spPr>
          <a:xfrm>
            <a:off x="4251565" y="36849"/>
            <a:ext cx="14040465" cy="1569656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r>
              <a:rPr lang="pt-BR" sz="9600" b="1" dirty="0">
                <a:solidFill>
                  <a:schemeClr val="tx1"/>
                </a:solidFill>
                <a:latin typeface="+mj-lt"/>
              </a:rPr>
              <a:t>REFLEXÕES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DDDB273-9C33-419F-A893-A670D62A10FA}"/>
              </a:ext>
            </a:extLst>
          </p:cNvPr>
          <p:cNvSpPr/>
          <p:nvPr/>
        </p:nvSpPr>
        <p:spPr>
          <a:xfrm>
            <a:off x="175726" y="1829538"/>
            <a:ext cx="19557615" cy="6001639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pPr marL="685785" indent="-685785" algn="just">
              <a:buFont typeface="Arial" panose="020B0604020202020204" pitchFamily="34" charset="0"/>
              <a:buChar char="•"/>
            </a:pPr>
            <a:r>
              <a:rPr lang="pt-BR" sz="4800" b="1" dirty="0">
                <a:solidFill>
                  <a:schemeClr val="tx1"/>
                </a:solidFill>
                <a:latin typeface="+mj-lt"/>
              </a:rPr>
              <a:t>O desenvolvimento econômico e social do País depende da realização de investimentos produtivos e em infraestrutura;</a:t>
            </a:r>
          </a:p>
          <a:p>
            <a:pPr marL="685785" indent="-685785" algn="just">
              <a:buFont typeface="Arial" panose="020B0604020202020204" pitchFamily="34" charset="0"/>
              <a:buChar char="•"/>
            </a:pPr>
            <a:endParaRPr lang="pt-BR" sz="4800" b="1" dirty="0">
              <a:solidFill>
                <a:schemeClr val="tx1"/>
              </a:solidFill>
              <a:latin typeface="+mj-lt"/>
            </a:endParaRPr>
          </a:p>
          <a:p>
            <a:pPr marL="685785" indent="-685785" algn="just">
              <a:buFont typeface="Arial" panose="020B0604020202020204" pitchFamily="34" charset="0"/>
              <a:buChar char="•"/>
            </a:pPr>
            <a:r>
              <a:rPr lang="pt-BR" sz="4800" b="1" dirty="0">
                <a:solidFill>
                  <a:schemeClr val="tx1"/>
                </a:solidFill>
                <a:latin typeface="+mj-lt"/>
              </a:rPr>
              <a:t>Investimentos produtivos e em infraestrutura acontecem em um espaço geográfico inserido num determinado meio ambiente e envolvido por relações que conformam uma dinâmica territorial particular, que será afetada pelos empreendimentos;</a:t>
            </a:r>
          </a:p>
          <a:p>
            <a:pPr marL="685785" indent="-685785" algn="just">
              <a:buFont typeface="Arial" panose="020B0604020202020204" pitchFamily="34" charset="0"/>
              <a:buChar char="•"/>
            </a:pPr>
            <a:endParaRPr lang="pt-BR" sz="4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5C80AA0-D969-4264-BE19-DB46E0BFFF41}"/>
              </a:ext>
            </a:extLst>
          </p:cNvPr>
          <p:cNvSpPr/>
          <p:nvPr/>
        </p:nvSpPr>
        <p:spPr>
          <a:xfrm>
            <a:off x="1958504" y="4837809"/>
            <a:ext cx="21459216" cy="754049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pPr marL="685785" indent="-685785" algn="just">
              <a:buFont typeface="Arial" panose="020B0604020202020204" pitchFamily="34" charset="0"/>
              <a:buChar char="•"/>
            </a:pPr>
            <a:endParaRPr lang="pt-BR" sz="4300" dirty="0">
              <a:solidFill>
                <a:schemeClr val="accent1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08361AA-A74B-4FE1-84F7-5A6A25448ABA}"/>
              </a:ext>
            </a:extLst>
          </p:cNvPr>
          <p:cNvSpPr/>
          <p:nvPr/>
        </p:nvSpPr>
        <p:spPr>
          <a:xfrm>
            <a:off x="1984444" y="8150208"/>
            <a:ext cx="21449491" cy="754049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pPr marL="685785" indent="-685785" algn="just">
              <a:buFont typeface="Arial" panose="020B0604020202020204" pitchFamily="34" charset="0"/>
              <a:buChar char="•"/>
            </a:pPr>
            <a:endParaRPr lang="pt-BR" sz="4300" dirty="0">
              <a:solidFill>
                <a:schemeClr val="accent1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12" name="Picture 2" descr="Resultado de imagem para piauí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1109" y="10852337"/>
            <a:ext cx="2569906" cy="275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32DC946-AD35-4521-97B2-77093261C5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12411" y="36849"/>
            <a:ext cx="4440954" cy="6089952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69F6B4EB-2C31-4E52-B330-85AB732C9417}"/>
              </a:ext>
            </a:extLst>
          </p:cNvPr>
          <p:cNvSpPr/>
          <p:nvPr/>
        </p:nvSpPr>
        <p:spPr>
          <a:xfrm>
            <a:off x="191129" y="7315832"/>
            <a:ext cx="2341976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4800" b="1" dirty="0"/>
              <a:t>Em face dos impactos sobre o meio ambiente, tanto os aspectos associados ao inventário, à caracterização e ao planejamento quanto as questões ligadas à forma como esses impactos serão recebidos e geridos no seu território de influência são decisivos para que os empreendimentos cumpram seus propósitos e colaborem com o desenvolvimento do país.</a:t>
            </a:r>
          </a:p>
        </p:txBody>
      </p:sp>
    </p:spTree>
    <p:extLst>
      <p:ext uri="{BB962C8B-B14F-4D97-AF65-F5344CB8AC3E}">
        <p14:creationId xmlns:p14="http://schemas.microsoft.com/office/powerpoint/2010/main" val="1299517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DDDB273-9C33-419F-A893-A670D62A10FA}"/>
              </a:ext>
            </a:extLst>
          </p:cNvPr>
          <p:cNvSpPr/>
          <p:nvPr/>
        </p:nvSpPr>
        <p:spPr>
          <a:xfrm>
            <a:off x="2059858" y="542283"/>
            <a:ext cx="20264284" cy="1015659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r>
              <a:rPr lang="pt-BR" sz="6000" b="1" dirty="0">
                <a:latin typeface="+mj-lt"/>
              </a:rPr>
              <a:t>LICENCIAMENTO DE FONTES RENOVÁVEIS DE ENERGIA </a:t>
            </a:r>
          </a:p>
        </p:txBody>
      </p:sp>
      <p:pic>
        <p:nvPicPr>
          <p:cNvPr id="12" name="Picture 2" descr="Resultado de imagem para piauí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1109" y="10852337"/>
            <a:ext cx="2569906" cy="275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EB9D62B4-C9B3-4BAE-A6E6-F2E59BE305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1483207"/>
              </p:ext>
            </p:extLst>
          </p:nvPr>
        </p:nvGraphicFramePr>
        <p:xfrm>
          <a:off x="1711229" y="2390256"/>
          <a:ext cx="20961541" cy="90417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1750242129"/>
                    </a:ext>
                  </a:extLst>
                </a:gridCol>
                <a:gridCol w="6281530">
                  <a:extLst>
                    <a:ext uri="{9D8B030D-6E8A-4147-A177-3AD203B41FA5}">
                      <a16:colId xmlns:a16="http://schemas.microsoft.com/office/drawing/2014/main" val="328932528"/>
                    </a:ext>
                  </a:extLst>
                </a:gridCol>
                <a:gridCol w="10108011">
                  <a:extLst>
                    <a:ext uri="{9D8B030D-6E8A-4147-A177-3AD203B41FA5}">
                      <a16:colId xmlns:a16="http://schemas.microsoft.com/office/drawing/2014/main" val="31942837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UF </a:t>
                      </a: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Base Legal </a:t>
                      </a: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Critérios </a:t>
                      </a: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0824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Minas Gerais (MG)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Deliberação Normativa COPAM nº 176/12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Classe 3; IV – Grande Porte e Pequeno Potencial Poluidor.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Estudos = RCA e PCA.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Deliberação Normativa COPAM nº 202/2015 inclui a geração de energia solar fotovoltaica na listagem “E” da DN COPAM 74/04, com potência acima de 10MW terão um aumento da sua classe (EIA/Rima e PCA) quando: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Wingdings" panose="05000000000000000000" pitchFamily="2" charset="2"/>
                        </a:rPr>
                        <a:t>§ </a:t>
                      </a: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Localizados em área com necessidade de supressão de maciço florestal;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Wingdings" panose="05000000000000000000" pitchFamily="2" charset="2"/>
                        </a:rPr>
                        <a:t>§ </a:t>
                      </a: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Intervenção em área cavidades naturais subterrâneas e/ou;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Wingdings" panose="05000000000000000000" pitchFamily="2" charset="2"/>
                        </a:rPr>
                        <a:t>§ </a:t>
                      </a: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Impacto a espécies de fauna ou flora ameaçadas de extinção. 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9476900"/>
                  </a:ext>
                </a:extLst>
              </a:tr>
            </a:tbl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50061809-4EF6-444F-87ED-7D8FEB8EDB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4142" y="548446"/>
            <a:ext cx="1781942" cy="178194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377650F-F7B0-47A1-A7AB-A3A2BB070F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82" y="232422"/>
            <a:ext cx="1781943" cy="178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3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DDDB273-9C33-419F-A893-A670D62A10FA}"/>
              </a:ext>
            </a:extLst>
          </p:cNvPr>
          <p:cNvSpPr/>
          <p:nvPr/>
        </p:nvSpPr>
        <p:spPr>
          <a:xfrm>
            <a:off x="2059858" y="542283"/>
            <a:ext cx="20264284" cy="1015659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r>
              <a:rPr lang="pt-BR" sz="6000" b="1" dirty="0">
                <a:latin typeface="+mj-lt"/>
              </a:rPr>
              <a:t>LICENCIAMENTO DE FONTES RENOVÁVEIS DE ENERGIA </a:t>
            </a:r>
          </a:p>
        </p:txBody>
      </p:sp>
      <p:pic>
        <p:nvPicPr>
          <p:cNvPr id="12" name="Picture 2" descr="Resultado de imagem para piauí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1109" y="10852337"/>
            <a:ext cx="2569906" cy="275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EB9D62B4-C9B3-4BAE-A6E6-F2E59BE305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012091"/>
              </p:ext>
            </p:extLst>
          </p:nvPr>
        </p:nvGraphicFramePr>
        <p:xfrm>
          <a:off x="1711226" y="1822655"/>
          <a:ext cx="20961541" cy="25841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1750242129"/>
                    </a:ext>
                  </a:extLst>
                </a:gridCol>
                <a:gridCol w="6281530">
                  <a:extLst>
                    <a:ext uri="{9D8B030D-6E8A-4147-A177-3AD203B41FA5}">
                      <a16:colId xmlns:a16="http://schemas.microsoft.com/office/drawing/2014/main" val="328932528"/>
                    </a:ext>
                  </a:extLst>
                </a:gridCol>
                <a:gridCol w="10108011">
                  <a:extLst>
                    <a:ext uri="{9D8B030D-6E8A-4147-A177-3AD203B41FA5}">
                      <a16:colId xmlns:a16="http://schemas.microsoft.com/office/drawing/2014/main" val="31942837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UF </a:t>
                      </a: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Base Legal </a:t>
                      </a: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Critérios </a:t>
                      </a: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0824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600" b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Paraná (PR)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600" b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Portaria IAP nº 19/2017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Acima de 10 MW = EIA/RIMA De 5 MW a 10 MW = RAS Até 5 MW = Autorização Ambiental ou Dispensa - Memorial descritivo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9476900"/>
                  </a:ext>
                </a:extLst>
              </a:tr>
            </a:tbl>
          </a:graphicData>
        </a:graphic>
      </p:graphicFrame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3533C9F8-FB9F-4B9D-AA24-FD2F58573A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333820"/>
              </p:ext>
            </p:extLst>
          </p:nvPr>
        </p:nvGraphicFramePr>
        <p:xfrm>
          <a:off x="1711228" y="4380753"/>
          <a:ext cx="20961541" cy="41094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1750242129"/>
                    </a:ext>
                  </a:extLst>
                </a:gridCol>
                <a:gridCol w="6281530">
                  <a:extLst>
                    <a:ext uri="{9D8B030D-6E8A-4147-A177-3AD203B41FA5}">
                      <a16:colId xmlns:a16="http://schemas.microsoft.com/office/drawing/2014/main" val="328932528"/>
                    </a:ext>
                  </a:extLst>
                </a:gridCol>
                <a:gridCol w="10108011">
                  <a:extLst>
                    <a:ext uri="{9D8B030D-6E8A-4147-A177-3AD203B41FA5}">
                      <a16:colId xmlns:a16="http://schemas.microsoft.com/office/drawing/2014/main" val="31942837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600" b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Piauí (PI)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600" b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Resolução Consema nº 010/2009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600" b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Sem critérios específicos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0824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Santa Catarina (SC)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Resolução CONSEMA nº 14/2012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Baixo e Médio Porte.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Estudos = RAP; EAS.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Porte: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1&lt; P &lt;= 10 : Pequeno (RAP)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&lt; P &lt; 30 : médio a grande (EAS)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9476900"/>
                  </a:ext>
                </a:extLst>
              </a:tr>
            </a:tbl>
          </a:graphicData>
        </a:graphic>
      </p:graphicFrame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2BEED58E-9CA1-4E1D-8179-577B7887A4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117284"/>
              </p:ext>
            </p:extLst>
          </p:nvPr>
        </p:nvGraphicFramePr>
        <p:xfrm>
          <a:off x="1711228" y="8444070"/>
          <a:ext cx="20961541" cy="41094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525332148"/>
                    </a:ext>
                  </a:extLst>
                </a:gridCol>
                <a:gridCol w="6281530">
                  <a:extLst>
                    <a:ext uri="{9D8B030D-6E8A-4147-A177-3AD203B41FA5}">
                      <a16:colId xmlns:a16="http://schemas.microsoft.com/office/drawing/2014/main" val="64469681"/>
                    </a:ext>
                  </a:extLst>
                </a:gridCol>
                <a:gridCol w="10108011">
                  <a:extLst>
                    <a:ext uri="{9D8B030D-6E8A-4147-A177-3AD203B41FA5}">
                      <a16:colId xmlns:a16="http://schemas.microsoft.com/office/drawing/2014/main" val="26012276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Rio Grande do Norte (RN)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Resolução do CONEMA 04/2011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Instrução Normativa IDEMA nº 1/2013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Resolução CONEMA Nº 02/2014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Pequeno Potencial Poluidor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Estudo = RAS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Art. 1º, obrigatoriedade de EIA/RIMA nos processos referentes a empreendimentos enquadrados como de grande ou excepcional porte, nos termos da Resolução do CONEMA 04/2011, que ocupem Áreas de Preservação Permanente – </a:t>
                      </a:r>
                      <a:r>
                        <a:rPr lang="pt-BR" sz="36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APPs</a:t>
                      </a: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3133479"/>
                  </a:ext>
                </a:extLst>
              </a:tr>
            </a:tbl>
          </a:graphicData>
        </a:graphic>
      </p:graphicFrame>
      <p:pic>
        <p:nvPicPr>
          <p:cNvPr id="7" name="Imagem 6">
            <a:extLst>
              <a:ext uri="{FF2B5EF4-FFF2-40B4-BE49-F238E27FC236}">
                <a16:creationId xmlns:a16="http://schemas.microsoft.com/office/drawing/2014/main" id="{479FADBF-7F51-4B51-9116-1F5A9E5CB9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4142" y="548446"/>
            <a:ext cx="1781942" cy="178194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A09DF6E-A6D4-402D-B833-FE2A64466C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82" y="232422"/>
            <a:ext cx="1590233" cy="159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912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DDDB273-9C33-419F-A893-A670D62A10FA}"/>
              </a:ext>
            </a:extLst>
          </p:cNvPr>
          <p:cNvSpPr/>
          <p:nvPr/>
        </p:nvSpPr>
        <p:spPr>
          <a:xfrm>
            <a:off x="1971749" y="724513"/>
            <a:ext cx="20264284" cy="1015659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r>
              <a:rPr lang="pt-BR" sz="6000" b="1" dirty="0">
                <a:latin typeface="+mj-lt"/>
              </a:rPr>
              <a:t>LICENCIAMENTO DE FONTES RENOVÁVEIS DE ENERGIA </a:t>
            </a:r>
          </a:p>
        </p:txBody>
      </p:sp>
      <p:pic>
        <p:nvPicPr>
          <p:cNvPr id="12" name="Picture 2" descr="Resultado de imagem para piauí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1109" y="10852337"/>
            <a:ext cx="2569906" cy="275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EB9D62B4-C9B3-4BAE-A6E6-F2E59BE305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6048410"/>
              </p:ext>
            </p:extLst>
          </p:nvPr>
        </p:nvGraphicFramePr>
        <p:xfrm>
          <a:off x="1362601" y="2135467"/>
          <a:ext cx="20961541" cy="658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1750242129"/>
                    </a:ext>
                  </a:extLst>
                </a:gridCol>
                <a:gridCol w="6281530">
                  <a:extLst>
                    <a:ext uri="{9D8B030D-6E8A-4147-A177-3AD203B41FA5}">
                      <a16:colId xmlns:a16="http://schemas.microsoft.com/office/drawing/2014/main" val="328932528"/>
                    </a:ext>
                  </a:extLst>
                </a:gridCol>
                <a:gridCol w="10108011">
                  <a:extLst>
                    <a:ext uri="{9D8B030D-6E8A-4147-A177-3AD203B41FA5}">
                      <a16:colId xmlns:a16="http://schemas.microsoft.com/office/drawing/2014/main" val="31942837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UF </a:t>
                      </a: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Base Legal </a:t>
                      </a: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Critérios </a:t>
                      </a: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0824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alibri"/>
                        </a:rPr>
                        <a:t>Ceará (CE) </a:t>
                      </a: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alibri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alibri"/>
                        </a:rPr>
                        <a:t>COEMA nº 04/2012 </a:t>
                      </a: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alibri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alibri"/>
                        </a:rPr>
                        <a:t>Médio Potencial Poluidor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alibri"/>
                        </a:rPr>
                        <a:t>Estudo = RAS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alibri"/>
                        </a:rPr>
                        <a:t>Segundo a Resolução COEMA Nº 10/2015, as classes são: Pequeno, Médio, Grande e Excepcional. </a:t>
                      </a: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alibri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9476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Maranhão (MA)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Portaria SEMA nº 74/2013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Estudo = EIA/Rima ou RAS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Porte: até 15 MW Pequeno; de 15 a 50 MW Médio; Acima de 50 MW Grande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9604222"/>
                  </a:ext>
                </a:extLst>
              </a:tr>
            </a:tbl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E7C52525-B203-4399-B751-911BFFAC6B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4142" y="548446"/>
            <a:ext cx="1781942" cy="178194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AC734E2-DB7A-4799-9799-139A06773C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82" y="232422"/>
            <a:ext cx="1781943" cy="1781943"/>
          </a:xfrm>
          <a:prstGeom prst="rect">
            <a:avLst/>
          </a:prstGeom>
        </p:spPr>
      </p:pic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5F793266-51B7-4C79-8A1A-F903DB195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950712"/>
              </p:ext>
            </p:extLst>
          </p:nvPr>
        </p:nvGraphicFramePr>
        <p:xfrm>
          <a:off x="1362601" y="8708261"/>
          <a:ext cx="20961541" cy="420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417716060"/>
                    </a:ext>
                  </a:extLst>
                </a:gridCol>
                <a:gridCol w="6281530">
                  <a:extLst>
                    <a:ext uri="{9D8B030D-6E8A-4147-A177-3AD203B41FA5}">
                      <a16:colId xmlns:a16="http://schemas.microsoft.com/office/drawing/2014/main" val="2139149268"/>
                    </a:ext>
                  </a:extLst>
                </a:gridCol>
                <a:gridCol w="10108011">
                  <a:extLst>
                    <a:ext uri="{9D8B030D-6E8A-4147-A177-3AD203B41FA5}">
                      <a16:colId xmlns:a16="http://schemas.microsoft.com/office/drawing/2014/main" val="40597421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São Paulo (SP)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Resolução SMA Nº 74</a:t>
                      </a:r>
                    </a:p>
                    <a:p>
                      <a:pPr marL="0" marR="0" lvl="0" indent="0" algn="just" defTabSz="2177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Poderá ser aplicado procedimento de </a:t>
                      </a:r>
                      <a:r>
                        <a:rPr lang="pt-BR" sz="2800" b="1" kern="1200" dirty="0">
                          <a:solidFill>
                            <a:srgbClr val="7030A0"/>
                          </a:solidFill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licenciamento ambiental mais restritivo</a:t>
                      </a:r>
                      <a:r>
                        <a:rPr lang="pt-BR" sz="2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 quando se previr supressão de vegetação nativa primária ou secundária em estágio médio ou avançado de regeneração, ou ainda: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 90 MW – RAP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 </a:t>
                      </a:r>
                      <a:r>
                        <a:rPr lang="pt-BR" sz="3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5 MW  </a:t>
                      </a:r>
                      <a:r>
                        <a:rPr lang="pt-BR" sz="3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&lt;= </a:t>
                      </a:r>
                      <a:r>
                        <a:rPr lang="pt-BR" sz="3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90 MW – EAS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3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5 MW 5 MW e micro e </a:t>
                      </a:r>
                      <a:r>
                        <a:rPr lang="pt-BR" sz="3600" b="1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minigeração</a:t>
                      </a:r>
                      <a:r>
                        <a:rPr lang="pt-BR" sz="3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de energia elétrica distribuída - ASV ou para instalação em áreas de proteção de manancial, se necessária.</a:t>
                      </a:r>
                      <a:endParaRPr lang="pt-B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1118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925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DDDB273-9C33-419F-A893-A670D62A10FA}"/>
              </a:ext>
            </a:extLst>
          </p:cNvPr>
          <p:cNvSpPr/>
          <p:nvPr/>
        </p:nvSpPr>
        <p:spPr>
          <a:xfrm>
            <a:off x="1971749" y="724513"/>
            <a:ext cx="20264284" cy="1938988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r>
              <a:rPr lang="pt-BR" sz="6000" dirty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</a:rPr>
              <a:t>Desafios para melhoria de processos</a:t>
            </a:r>
          </a:p>
          <a:p>
            <a:r>
              <a:rPr lang="pt-BR" sz="6000" b="1" dirty="0">
                <a:latin typeface="+mj-lt"/>
              </a:rPr>
              <a:t> </a:t>
            </a:r>
          </a:p>
        </p:txBody>
      </p:sp>
      <p:pic>
        <p:nvPicPr>
          <p:cNvPr id="12" name="Picture 2" descr="Resultado de imagem para piauí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1109" y="10852337"/>
            <a:ext cx="2569906" cy="275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7C52525-B203-4399-B751-911BFFAC6B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4142" y="548446"/>
            <a:ext cx="1781942" cy="178194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AC734E2-DB7A-4799-9799-139A06773C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82" y="232422"/>
            <a:ext cx="1781943" cy="178194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F7E8A9B-35B9-4785-BED4-35DC91ADF704}"/>
              </a:ext>
            </a:extLst>
          </p:cNvPr>
          <p:cNvSpPr/>
          <p:nvPr/>
        </p:nvSpPr>
        <p:spPr>
          <a:xfrm>
            <a:off x="1538271" y="2741168"/>
            <a:ext cx="21587791" cy="8879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4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Os dados da tabela mostram que embora haja coerência entre alguns critérios de enquadramento a nível federal e estadual, não há homogeneidade quanto ao enquadramento dos empreendimentos eólicos na esfera estadual. Para a definição do tipo de Licenciamento e porte dos empreendimentos, são levados em consideração como critérios, o número de aerogeradores, potência, criticidade ambiental e ocorrência em áreas de preservação permanente.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4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Além disso, constatou-se que grande parte da legislação ainda não está condicionada à legislação federal (Resolução CONAMA nº 462/14).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32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46980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20"/>
            <a:ext cx="24384000" cy="1379552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95" y="389485"/>
            <a:ext cx="1751270" cy="1216794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06308" y="504396"/>
            <a:ext cx="1047244" cy="102518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7215293" y="2166116"/>
            <a:ext cx="105157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200" dirty="0"/>
              <a:t> </a:t>
            </a:r>
            <a:endParaRPr lang="pt-BR" sz="5600" dirty="0">
              <a:latin typeface="Arial Black" panose="020B0A040201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029" y="6561928"/>
            <a:ext cx="22209941" cy="356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30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81000" y="171629"/>
            <a:ext cx="221808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>
                <a:solidFill>
                  <a:schemeClr val="bg1"/>
                </a:solidFill>
              </a:rPr>
              <a:t>PARAMETRO: ÁREA DO EMPREENDIMENTO</a:t>
            </a:r>
          </a:p>
          <a:p>
            <a:r>
              <a:rPr lang="pt-BR" sz="8000" b="1" dirty="0"/>
              <a:t>                                      </a:t>
            </a:r>
            <a:r>
              <a:rPr lang="pt-BR" sz="5600" b="1" dirty="0">
                <a:solidFill>
                  <a:schemeClr val="bg1"/>
                </a:solidFill>
              </a:rPr>
              <a:t>VIAS DE ACESSOS INTERNAS</a:t>
            </a:r>
          </a:p>
        </p:txBody>
      </p:sp>
      <p:cxnSp>
        <p:nvCxnSpPr>
          <p:cNvPr id="5" name="Conector de seta reta 4"/>
          <p:cNvCxnSpPr/>
          <p:nvPr/>
        </p:nvCxnSpPr>
        <p:spPr>
          <a:xfrm>
            <a:off x="11959536" y="2590800"/>
            <a:ext cx="4372664" cy="69088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/>
          <p:cNvCxnSpPr/>
          <p:nvPr/>
        </p:nvCxnSpPr>
        <p:spPr>
          <a:xfrm>
            <a:off x="11908183" y="2590800"/>
            <a:ext cx="2747618" cy="70104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 flipH="1">
            <a:off x="6007929" y="2590800"/>
            <a:ext cx="6071982" cy="907036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>
            <a:off x="11959536" y="2818507"/>
            <a:ext cx="613464" cy="436969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>
            <a:off x="11908183" y="2590800"/>
            <a:ext cx="419654" cy="655982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 flipH="1">
            <a:off x="10871200" y="2540000"/>
            <a:ext cx="1159564" cy="63246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 flipH="1">
            <a:off x="8153403" y="2867372"/>
            <a:ext cx="3877362" cy="80480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/>
          <p:nvPr/>
        </p:nvCxnSpPr>
        <p:spPr>
          <a:xfrm flipH="1">
            <a:off x="5791201" y="2639666"/>
            <a:ext cx="6350002" cy="711062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 flipH="1">
            <a:off x="5410203" y="2590800"/>
            <a:ext cx="6620562" cy="57150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/>
          <p:nvPr/>
        </p:nvCxnSpPr>
        <p:spPr>
          <a:xfrm flipH="1">
            <a:off x="5283203" y="2590800"/>
            <a:ext cx="6747562" cy="450988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/>
          <p:cNvCxnSpPr/>
          <p:nvPr/>
        </p:nvCxnSpPr>
        <p:spPr>
          <a:xfrm flipH="1">
            <a:off x="10871203" y="2590800"/>
            <a:ext cx="1159562" cy="963226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orma livre 26"/>
          <p:cNvSpPr/>
          <p:nvPr/>
        </p:nvSpPr>
        <p:spPr>
          <a:xfrm>
            <a:off x="1193800" y="5816600"/>
            <a:ext cx="16256000" cy="6908800"/>
          </a:xfrm>
          <a:custGeom>
            <a:avLst/>
            <a:gdLst>
              <a:gd name="connsiteX0" fmla="*/ 2044700 w 8128000"/>
              <a:gd name="connsiteY0" fmla="*/ 292100 h 3454400"/>
              <a:gd name="connsiteX1" fmla="*/ 2032000 w 8128000"/>
              <a:gd name="connsiteY1" fmla="*/ 63500 h 3454400"/>
              <a:gd name="connsiteX2" fmla="*/ 1981200 w 8128000"/>
              <a:gd name="connsiteY2" fmla="*/ 50800 h 3454400"/>
              <a:gd name="connsiteX3" fmla="*/ 1816100 w 8128000"/>
              <a:gd name="connsiteY3" fmla="*/ 63500 h 3454400"/>
              <a:gd name="connsiteX4" fmla="*/ 1778000 w 8128000"/>
              <a:gd name="connsiteY4" fmla="*/ 76200 h 3454400"/>
              <a:gd name="connsiteX5" fmla="*/ 1727200 w 8128000"/>
              <a:gd name="connsiteY5" fmla="*/ 88900 h 3454400"/>
              <a:gd name="connsiteX6" fmla="*/ 1638300 w 8128000"/>
              <a:gd name="connsiteY6" fmla="*/ 127000 h 3454400"/>
              <a:gd name="connsiteX7" fmla="*/ 1600200 w 8128000"/>
              <a:gd name="connsiteY7" fmla="*/ 152400 h 3454400"/>
              <a:gd name="connsiteX8" fmla="*/ 1562100 w 8128000"/>
              <a:gd name="connsiteY8" fmla="*/ 165100 h 3454400"/>
              <a:gd name="connsiteX9" fmla="*/ 1511300 w 8128000"/>
              <a:gd name="connsiteY9" fmla="*/ 241300 h 3454400"/>
              <a:gd name="connsiteX10" fmla="*/ 1435100 w 8128000"/>
              <a:gd name="connsiteY10" fmla="*/ 330200 h 3454400"/>
              <a:gd name="connsiteX11" fmla="*/ 1397000 w 8128000"/>
              <a:gd name="connsiteY11" fmla="*/ 368300 h 3454400"/>
              <a:gd name="connsiteX12" fmla="*/ 1346200 w 8128000"/>
              <a:gd name="connsiteY12" fmla="*/ 444500 h 3454400"/>
              <a:gd name="connsiteX13" fmla="*/ 1308100 w 8128000"/>
              <a:gd name="connsiteY13" fmla="*/ 482600 h 3454400"/>
              <a:gd name="connsiteX14" fmla="*/ 1181100 w 8128000"/>
              <a:gd name="connsiteY14" fmla="*/ 635000 h 3454400"/>
              <a:gd name="connsiteX15" fmla="*/ 1143000 w 8128000"/>
              <a:gd name="connsiteY15" fmla="*/ 673100 h 3454400"/>
              <a:gd name="connsiteX16" fmla="*/ 1066800 w 8128000"/>
              <a:gd name="connsiteY16" fmla="*/ 723900 h 3454400"/>
              <a:gd name="connsiteX17" fmla="*/ 1028700 w 8128000"/>
              <a:gd name="connsiteY17" fmla="*/ 736600 h 3454400"/>
              <a:gd name="connsiteX18" fmla="*/ 939800 w 8128000"/>
              <a:gd name="connsiteY18" fmla="*/ 774700 h 3454400"/>
              <a:gd name="connsiteX19" fmla="*/ 863600 w 8128000"/>
              <a:gd name="connsiteY19" fmla="*/ 825500 h 3454400"/>
              <a:gd name="connsiteX20" fmla="*/ 736600 w 8128000"/>
              <a:gd name="connsiteY20" fmla="*/ 901700 h 3454400"/>
              <a:gd name="connsiteX21" fmla="*/ 698500 w 8128000"/>
              <a:gd name="connsiteY21" fmla="*/ 939800 h 3454400"/>
              <a:gd name="connsiteX22" fmla="*/ 622300 w 8128000"/>
              <a:gd name="connsiteY22" fmla="*/ 1066800 h 3454400"/>
              <a:gd name="connsiteX23" fmla="*/ 596900 w 8128000"/>
              <a:gd name="connsiteY23" fmla="*/ 1104900 h 3454400"/>
              <a:gd name="connsiteX24" fmla="*/ 584200 w 8128000"/>
              <a:gd name="connsiteY24" fmla="*/ 1155700 h 3454400"/>
              <a:gd name="connsiteX25" fmla="*/ 558800 w 8128000"/>
              <a:gd name="connsiteY25" fmla="*/ 1206500 h 3454400"/>
              <a:gd name="connsiteX26" fmla="*/ 533400 w 8128000"/>
              <a:gd name="connsiteY26" fmla="*/ 1308100 h 3454400"/>
              <a:gd name="connsiteX27" fmla="*/ 495300 w 8128000"/>
              <a:gd name="connsiteY27" fmla="*/ 1333500 h 3454400"/>
              <a:gd name="connsiteX28" fmla="*/ 469900 w 8128000"/>
              <a:gd name="connsiteY28" fmla="*/ 1371600 h 3454400"/>
              <a:gd name="connsiteX29" fmla="*/ 393700 w 8128000"/>
              <a:gd name="connsiteY29" fmla="*/ 1409700 h 3454400"/>
              <a:gd name="connsiteX30" fmla="*/ 355600 w 8128000"/>
              <a:gd name="connsiteY30" fmla="*/ 1435100 h 3454400"/>
              <a:gd name="connsiteX31" fmla="*/ 317500 w 8128000"/>
              <a:gd name="connsiteY31" fmla="*/ 1447800 h 3454400"/>
              <a:gd name="connsiteX32" fmla="*/ 266700 w 8128000"/>
              <a:gd name="connsiteY32" fmla="*/ 1473200 h 3454400"/>
              <a:gd name="connsiteX33" fmla="*/ 228600 w 8128000"/>
              <a:gd name="connsiteY33" fmla="*/ 1485900 h 3454400"/>
              <a:gd name="connsiteX34" fmla="*/ 152400 w 8128000"/>
              <a:gd name="connsiteY34" fmla="*/ 1536700 h 3454400"/>
              <a:gd name="connsiteX35" fmla="*/ 63500 w 8128000"/>
              <a:gd name="connsiteY35" fmla="*/ 1587500 h 3454400"/>
              <a:gd name="connsiteX36" fmla="*/ 12700 w 8128000"/>
              <a:gd name="connsiteY36" fmla="*/ 1676400 h 3454400"/>
              <a:gd name="connsiteX37" fmla="*/ 0 w 8128000"/>
              <a:gd name="connsiteY37" fmla="*/ 1739900 h 3454400"/>
              <a:gd name="connsiteX38" fmla="*/ 12700 w 8128000"/>
              <a:gd name="connsiteY38" fmla="*/ 2082800 h 3454400"/>
              <a:gd name="connsiteX39" fmla="*/ 63500 w 8128000"/>
              <a:gd name="connsiteY39" fmla="*/ 2159000 h 3454400"/>
              <a:gd name="connsiteX40" fmla="*/ 101600 w 8128000"/>
              <a:gd name="connsiteY40" fmla="*/ 2184400 h 3454400"/>
              <a:gd name="connsiteX41" fmla="*/ 152400 w 8128000"/>
              <a:gd name="connsiteY41" fmla="*/ 2209800 h 3454400"/>
              <a:gd name="connsiteX42" fmla="*/ 203200 w 8128000"/>
              <a:gd name="connsiteY42" fmla="*/ 2222500 h 3454400"/>
              <a:gd name="connsiteX43" fmla="*/ 241300 w 8128000"/>
              <a:gd name="connsiteY43" fmla="*/ 2235200 h 3454400"/>
              <a:gd name="connsiteX44" fmla="*/ 342900 w 8128000"/>
              <a:gd name="connsiteY44" fmla="*/ 2260600 h 3454400"/>
              <a:gd name="connsiteX45" fmla="*/ 508000 w 8128000"/>
              <a:gd name="connsiteY45" fmla="*/ 2247900 h 3454400"/>
              <a:gd name="connsiteX46" fmla="*/ 546100 w 8128000"/>
              <a:gd name="connsiteY46" fmla="*/ 2209800 h 3454400"/>
              <a:gd name="connsiteX47" fmla="*/ 584200 w 8128000"/>
              <a:gd name="connsiteY47" fmla="*/ 2184400 h 3454400"/>
              <a:gd name="connsiteX48" fmla="*/ 647700 w 8128000"/>
              <a:gd name="connsiteY48" fmla="*/ 2108200 h 3454400"/>
              <a:gd name="connsiteX49" fmla="*/ 673100 w 8128000"/>
              <a:gd name="connsiteY49" fmla="*/ 2070100 h 3454400"/>
              <a:gd name="connsiteX50" fmla="*/ 749300 w 8128000"/>
              <a:gd name="connsiteY50" fmla="*/ 2032000 h 3454400"/>
              <a:gd name="connsiteX51" fmla="*/ 850900 w 8128000"/>
              <a:gd name="connsiteY51" fmla="*/ 2044700 h 3454400"/>
              <a:gd name="connsiteX52" fmla="*/ 952500 w 8128000"/>
              <a:gd name="connsiteY52" fmla="*/ 2159000 h 3454400"/>
              <a:gd name="connsiteX53" fmla="*/ 977900 w 8128000"/>
              <a:gd name="connsiteY53" fmla="*/ 2298700 h 3454400"/>
              <a:gd name="connsiteX54" fmla="*/ 1003300 w 8128000"/>
              <a:gd name="connsiteY54" fmla="*/ 2400300 h 3454400"/>
              <a:gd name="connsiteX55" fmla="*/ 1079500 w 8128000"/>
              <a:gd name="connsiteY55" fmla="*/ 2438400 h 3454400"/>
              <a:gd name="connsiteX56" fmla="*/ 1117600 w 8128000"/>
              <a:gd name="connsiteY56" fmla="*/ 2489200 h 3454400"/>
              <a:gd name="connsiteX57" fmla="*/ 1143000 w 8128000"/>
              <a:gd name="connsiteY57" fmla="*/ 2527300 h 3454400"/>
              <a:gd name="connsiteX58" fmla="*/ 1193800 w 8128000"/>
              <a:gd name="connsiteY58" fmla="*/ 2781300 h 3454400"/>
              <a:gd name="connsiteX59" fmla="*/ 1231900 w 8128000"/>
              <a:gd name="connsiteY59" fmla="*/ 2819400 h 3454400"/>
              <a:gd name="connsiteX60" fmla="*/ 1270000 w 8128000"/>
              <a:gd name="connsiteY60" fmla="*/ 2844800 h 3454400"/>
              <a:gd name="connsiteX61" fmla="*/ 1358900 w 8128000"/>
              <a:gd name="connsiteY61" fmla="*/ 2895600 h 3454400"/>
              <a:gd name="connsiteX62" fmla="*/ 1409700 w 8128000"/>
              <a:gd name="connsiteY62" fmla="*/ 2933700 h 3454400"/>
              <a:gd name="connsiteX63" fmla="*/ 1447800 w 8128000"/>
              <a:gd name="connsiteY63" fmla="*/ 2946400 h 3454400"/>
              <a:gd name="connsiteX64" fmla="*/ 1473200 w 8128000"/>
              <a:gd name="connsiteY64" fmla="*/ 2984500 h 3454400"/>
              <a:gd name="connsiteX65" fmla="*/ 1524000 w 8128000"/>
              <a:gd name="connsiteY65" fmla="*/ 3009900 h 3454400"/>
              <a:gd name="connsiteX66" fmla="*/ 1562100 w 8128000"/>
              <a:gd name="connsiteY66" fmla="*/ 3048000 h 3454400"/>
              <a:gd name="connsiteX67" fmla="*/ 1638300 w 8128000"/>
              <a:gd name="connsiteY67" fmla="*/ 3098800 h 3454400"/>
              <a:gd name="connsiteX68" fmla="*/ 1676400 w 8128000"/>
              <a:gd name="connsiteY68" fmla="*/ 3124200 h 3454400"/>
              <a:gd name="connsiteX69" fmla="*/ 1739900 w 8128000"/>
              <a:gd name="connsiteY69" fmla="*/ 3200400 h 3454400"/>
              <a:gd name="connsiteX70" fmla="*/ 1790700 w 8128000"/>
              <a:gd name="connsiteY70" fmla="*/ 3213100 h 3454400"/>
              <a:gd name="connsiteX71" fmla="*/ 1816100 w 8128000"/>
              <a:gd name="connsiteY71" fmla="*/ 3251200 h 3454400"/>
              <a:gd name="connsiteX72" fmla="*/ 1892300 w 8128000"/>
              <a:gd name="connsiteY72" fmla="*/ 3302000 h 3454400"/>
              <a:gd name="connsiteX73" fmla="*/ 1930400 w 8128000"/>
              <a:gd name="connsiteY73" fmla="*/ 3340100 h 3454400"/>
              <a:gd name="connsiteX74" fmla="*/ 2006600 w 8128000"/>
              <a:gd name="connsiteY74" fmla="*/ 3390900 h 3454400"/>
              <a:gd name="connsiteX75" fmla="*/ 2159000 w 8128000"/>
              <a:gd name="connsiteY75" fmla="*/ 3403600 h 3454400"/>
              <a:gd name="connsiteX76" fmla="*/ 2197100 w 8128000"/>
              <a:gd name="connsiteY76" fmla="*/ 3416300 h 3454400"/>
              <a:gd name="connsiteX77" fmla="*/ 2362200 w 8128000"/>
              <a:gd name="connsiteY77" fmla="*/ 3454400 h 3454400"/>
              <a:gd name="connsiteX78" fmla="*/ 2578100 w 8128000"/>
              <a:gd name="connsiteY78" fmla="*/ 3429000 h 3454400"/>
              <a:gd name="connsiteX79" fmla="*/ 2616200 w 8128000"/>
              <a:gd name="connsiteY79" fmla="*/ 3416300 h 3454400"/>
              <a:gd name="connsiteX80" fmla="*/ 2895600 w 8128000"/>
              <a:gd name="connsiteY80" fmla="*/ 3441700 h 3454400"/>
              <a:gd name="connsiteX81" fmla="*/ 3009900 w 8128000"/>
              <a:gd name="connsiteY81" fmla="*/ 3429000 h 3454400"/>
              <a:gd name="connsiteX82" fmla="*/ 3162300 w 8128000"/>
              <a:gd name="connsiteY82" fmla="*/ 3416300 h 3454400"/>
              <a:gd name="connsiteX83" fmla="*/ 3238500 w 8128000"/>
              <a:gd name="connsiteY83" fmla="*/ 3378200 h 3454400"/>
              <a:gd name="connsiteX84" fmla="*/ 3276600 w 8128000"/>
              <a:gd name="connsiteY84" fmla="*/ 3365500 h 3454400"/>
              <a:gd name="connsiteX85" fmla="*/ 3352800 w 8128000"/>
              <a:gd name="connsiteY85" fmla="*/ 3327400 h 3454400"/>
              <a:gd name="connsiteX86" fmla="*/ 3505200 w 8128000"/>
              <a:gd name="connsiteY86" fmla="*/ 3340100 h 3454400"/>
              <a:gd name="connsiteX87" fmla="*/ 3543300 w 8128000"/>
              <a:gd name="connsiteY87" fmla="*/ 3365500 h 3454400"/>
              <a:gd name="connsiteX88" fmla="*/ 3619500 w 8128000"/>
              <a:gd name="connsiteY88" fmla="*/ 3403600 h 3454400"/>
              <a:gd name="connsiteX89" fmla="*/ 3695700 w 8128000"/>
              <a:gd name="connsiteY89" fmla="*/ 3390900 h 3454400"/>
              <a:gd name="connsiteX90" fmla="*/ 3797300 w 8128000"/>
              <a:gd name="connsiteY90" fmla="*/ 3378200 h 3454400"/>
              <a:gd name="connsiteX91" fmla="*/ 3848100 w 8128000"/>
              <a:gd name="connsiteY91" fmla="*/ 3352800 h 3454400"/>
              <a:gd name="connsiteX92" fmla="*/ 3898900 w 8128000"/>
              <a:gd name="connsiteY92" fmla="*/ 3340100 h 3454400"/>
              <a:gd name="connsiteX93" fmla="*/ 4368800 w 8128000"/>
              <a:gd name="connsiteY93" fmla="*/ 3352800 h 3454400"/>
              <a:gd name="connsiteX94" fmla="*/ 4445000 w 8128000"/>
              <a:gd name="connsiteY94" fmla="*/ 3378200 h 3454400"/>
              <a:gd name="connsiteX95" fmla="*/ 4610100 w 8128000"/>
              <a:gd name="connsiteY95" fmla="*/ 3390900 h 3454400"/>
              <a:gd name="connsiteX96" fmla="*/ 4762500 w 8128000"/>
              <a:gd name="connsiteY96" fmla="*/ 3416300 h 3454400"/>
              <a:gd name="connsiteX97" fmla="*/ 4914900 w 8128000"/>
              <a:gd name="connsiteY97" fmla="*/ 3403600 h 3454400"/>
              <a:gd name="connsiteX98" fmla="*/ 4953000 w 8128000"/>
              <a:gd name="connsiteY98" fmla="*/ 3390900 h 3454400"/>
              <a:gd name="connsiteX99" fmla="*/ 5359400 w 8128000"/>
              <a:gd name="connsiteY99" fmla="*/ 3390900 h 3454400"/>
              <a:gd name="connsiteX100" fmla="*/ 5410200 w 8128000"/>
              <a:gd name="connsiteY100" fmla="*/ 3403600 h 3454400"/>
              <a:gd name="connsiteX101" fmla="*/ 5486400 w 8128000"/>
              <a:gd name="connsiteY101" fmla="*/ 3441700 h 3454400"/>
              <a:gd name="connsiteX102" fmla="*/ 5575300 w 8128000"/>
              <a:gd name="connsiteY102" fmla="*/ 3454400 h 3454400"/>
              <a:gd name="connsiteX103" fmla="*/ 5981700 w 8128000"/>
              <a:gd name="connsiteY103" fmla="*/ 3441700 h 3454400"/>
              <a:gd name="connsiteX104" fmla="*/ 6019800 w 8128000"/>
              <a:gd name="connsiteY104" fmla="*/ 3416300 h 3454400"/>
              <a:gd name="connsiteX105" fmla="*/ 6108700 w 8128000"/>
              <a:gd name="connsiteY105" fmla="*/ 3403600 h 3454400"/>
              <a:gd name="connsiteX106" fmla="*/ 6375400 w 8128000"/>
              <a:gd name="connsiteY106" fmla="*/ 3390900 h 3454400"/>
              <a:gd name="connsiteX107" fmla="*/ 6464300 w 8128000"/>
              <a:gd name="connsiteY107" fmla="*/ 3302000 h 3454400"/>
              <a:gd name="connsiteX108" fmla="*/ 6527800 w 8128000"/>
              <a:gd name="connsiteY108" fmla="*/ 3200400 h 3454400"/>
              <a:gd name="connsiteX109" fmla="*/ 6527800 w 8128000"/>
              <a:gd name="connsiteY109" fmla="*/ 3048000 h 3454400"/>
              <a:gd name="connsiteX110" fmla="*/ 6477000 w 8128000"/>
              <a:gd name="connsiteY110" fmla="*/ 2971800 h 3454400"/>
              <a:gd name="connsiteX111" fmla="*/ 6438900 w 8128000"/>
              <a:gd name="connsiteY111" fmla="*/ 2959100 h 3454400"/>
              <a:gd name="connsiteX112" fmla="*/ 6350000 w 8128000"/>
              <a:gd name="connsiteY112" fmla="*/ 2870200 h 3454400"/>
              <a:gd name="connsiteX113" fmla="*/ 6261100 w 8128000"/>
              <a:gd name="connsiteY113" fmla="*/ 2743200 h 3454400"/>
              <a:gd name="connsiteX114" fmla="*/ 6248400 w 8128000"/>
              <a:gd name="connsiteY114" fmla="*/ 2705100 h 3454400"/>
              <a:gd name="connsiteX115" fmla="*/ 6197600 w 8128000"/>
              <a:gd name="connsiteY115" fmla="*/ 2603500 h 3454400"/>
              <a:gd name="connsiteX116" fmla="*/ 6210300 w 8128000"/>
              <a:gd name="connsiteY116" fmla="*/ 2540000 h 3454400"/>
              <a:gd name="connsiteX117" fmla="*/ 6299200 w 8128000"/>
              <a:gd name="connsiteY117" fmla="*/ 2476500 h 3454400"/>
              <a:gd name="connsiteX118" fmla="*/ 6350000 w 8128000"/>
              <a:gd name="connsiteY118" fmla="*/ 2463800 h 3454400"/>
              <a:gd name="connsiteX119" fmla="*/ 6527800 w 8128000"/>
              <a:gd name="connsiteY119" fmla="*/ 2438400 h 3454400"/>
              <a:gd name="connsiteX120" fmla="*/ 7048500 w 8128000"/>
              <a:gd name="connsiteY120" fmla="*/ 2425700 h 3454400"/>
              <a:gd name="connsiteX121" fmla="*/ 7251700 w 8128000"/>
              <a:gd name="connsiteY121" fmla="*/ 2400300 h 3454400"/>
              <a:gd name="connsiteX122" fmla="*/ 7327900 w 8128000"/>
              <a:gd name="connsiteY122" fmla="*/ 2387600 h 3454400"/>
              <a:gd name="connsiteX123" fmla="*/ 7416800 w 8128000"/>
              <a:gd name="connsiteY123" fmla="*/ 2349500 h 3454400"/>
              <a:gd name="connsiteX124" fmla="*/ 7467600 w 8128000"/>
              <a:gd name="connsiteY124" fmla="*/ 2336800 h 3454400"/>
              <a:gd name="connsiteX125" fmla="*/ 7556500 w 8128000"/>
              <a:gd name="connsiteY125" fmla="*/ 2286000 h 3454400"/>
              <a:gd name="connsiteX126" fmla="*/ 7645400 w 8128000"/>
              <a:gd name="connsiteY126" fmla="*/ 2247900 h 3454400"/>
              <a:gd name="connsiteX127" fmla="*/ 7747000 w 8128000"/>
              <a:gd name="connsiteY127" fmla="*/ 2197100 h 3454400"/>
              <a:gd name="connsiteX128" fmla="*/ 7785100 w 8128000"/>
              <a:gd name="connsiteY128" fmla="*/ 2159000 h 3454400"/>
              <a:gd name="connsiteX129" fmla="*/ 7861300 w 8128000"/>
              <a:gd name="connsiteY129" fmla="*/ 2108200 h 3454400"/>
              <a:gd name="connsiteX130" fmla="*/ 7899400 w 8128000"/>
              <a:gd name="connsiteY130" fmla="*/ 2082800 h 3454400"/>
              <a:gd name="connsiteX131" fmla="*/ 7937500 w 8128000"/>
              <a:gd name="connsiteY131" fmla="*/ 2044700 h 3454400"/>
              <a:gd name="connsiteX132" fmla="*/ 7988300 w 8128000"/>
              <a:gd name="connsiteY132" fmla="*/ 2006600 h 3454400"/>
              <a:gd name="connsiteX133" fmla="*/ 8064500 w 8128000"/>
              <a:gd name="connsiteY133" fmla="*/ 1866900 h 3454400"/>
              <a:gd name="connsiteX134" fmla="*/ 8115300 w 8128000"/>
              <a:gd name="connsiteY134" fmla="*/ 1778000 h 3454400"/>
              <a:gd name="connsiteX135" fmla="*/ 8128000 w 8128000"/>
              <a:gd name="connsiteY135" fmla="*/ 1739900 h 3454400"/>
              <a:gd name="connsiteX136" fmla="*/ 8115300 w 8128000"/>
              <a:gd name="connsiteY136" fmla="*/ 1701800 h 3454400"/>
              <a:gd name="connsiteX137" fmla="*/ 8013700 w 8128000"/>
              <a:gd name="connsiteY137" fmla="*/ 1676400 h 3454400"/>
              <a:gd name="connsiteX138" fmla="*/ 7823200 w 8128000"/>
              <a:gd name="connsiteY138" fmla="*/ 1689100 h 3454400"/>
              <a:gd name="connsiteX139" fmla="*/ 7645400 w 8128000"/>
              <a:gd name="connsiteY139" fmla="*/ 1714500 h 3454400"/>
              <a:gd name="connsiteX140" fmla="*/ 7607300 w 8128000"/>
              <a:gd name="connsiteY140" fmla="*/ 1689100 h 3454400"/>
              <a:gd name="connsiteX141" fmla="*/ 7543800 w 8128000"/>
              <a:gd name="connsiteY141" fmla="*/ 1536700 h 3454400"/>
              <a:gd name="connsiteX142" fmla="*/ 7518400 w 8128000"/>
              <a:gd name="connsiteY142" fmla="*/ 1485900 h 3454400"/>
              <a:gd name="connsiteX143" fmla="*/ 7493000 w 8128000"/>
              <a:gd name="connsiteY143" fmla="*/ 1320800 h 3454400"/>
              <a:gd name="connsiteX144" fmla="*/ 7480300 w 8128000"/>
              <a:gd name="connsiteY144" fmla="*/ 1282700 h 3454400"/>
              <a:gd name="connsiteX145" fmla="*/ 7467600 w 8128000"/>
              <a:gd name="connsiteY145" fmla="*/ 1143000 h 3454400"/>
              <a:gd name="connsiteX146" fmla="*/ 7429500 w 8128000"/>
              <a:gd name="connsiteY146" fmla="*/ 1130300 h 3454400"/>
              <a:gd name="connsiteX147" fmla="*/ 7391400 w 8128000"/>
              <a:gd name="connsiteY147" fmla="*/ 1092200 h 3454400"/>
              <a:gd name="connsiteX148" fmla="*/ 7277100 w 8128000"/>
              <a:gd name="connsiteY148" fmla="*/ 990600 h 3454400"/>
              <a:gd name="connsiteX149" fmla="*/ 7162800 w 8128000"/>
              <a:gd name="connsiteY149" fmla="*/ 825500 h 3454400"/>
              <a:gd name="connsiteX150" fmla="*/ 7137400 w 8128000"/>
              <a:gd name="connsiteY150" fmla="*/ 774700 h 3454400"/>
              <a:gd name="connsiteX151" fmla="*/ 7086600 w 8128000"/>
              <a:gd name="connsiteY151" fmla="*/ 698500 h 3454400"/>
              <a:gd name="connsiteX152" fmla="*/ 7035800 w 8128000"/>
              <a:gd name="connsiteY152" fmla="*/ 596900 h 3454400"/>
              <a:gd name="connsiteX153" fmla="*/ 7023100 w 8128000"/>
              <a:gd name="connsiteY153" fmla="*/ 546100 h 3454400"/>
              <a:gd name="connsiteX154" fmla="*/ 6997700 w 8128000"/>
              <a:gd name="connsiteY154" fmla="*/ 469900 h 3454400"/>
              <a:gd name="connsiteX155" fmla="*/ 6972300 w 8128000"/>
              <a:gd name="connsiteY155" fmla="*/ 406400 h 3454400"/>
              <a:gd name="connsiteX156" fmla="*/ 6959600 w 8128000"/>
              <a:gd name="connsiteY156" fmla="*/ 342900 h 3454400"/>
              <a:gd name="connsiteX157" fmla="*/ 6883400 w 8128000"/>
              <a:gd name="connsiteY157" fmla="*/ 241300 h 3454400"/>
              <a:gd name="connsiteX158" fmla="*/ 6819900 w 8128000"/>
              <a:gd name="connsiteY158" fmla="*/ 165100 h 3454400"/>
              <a:gd name="connsiteX159" fmla="*/ 6718300 w 8128000"/>
              <a:gd name="connsiteY159" fmla="*/ 114300 h 3454400"/>
              <a:gd name="connsiteX160" fmla="*/ 6616700 w 8128000"/>
              <a:gd name="connsiteY160" fmla="*/ 88900 h 3454400"/>
              <a:gd name="connsiteX161" fmla="*/ 6413500 w 8128000"/>
              <a:gd name="connsiteY161" fmla="*/ 101600 h 3454400"/>
              <a:gd name="connsiteX162" fmla="*/ 6299200 w 8128000"/>
              <a:gd name="connsiteY162" fmla="*/ 165100 h 3454400"/>
              <a:gd name="connsiteX163" fmla="*/ 6261100 w 8128000"/>
              <a:gd name="connsiteY163" fmla="*/ 177800 h 3454400"/>
              <a:gd name="connsiteX164" fmla="*/ 6172200 w 8128000"/>
              <a:gd name="connsiteY164" fmla="*/ 228600 h 3454400"/>
              <a:gd name="connsiteX165" fmla="*/ 6121400 w 8128000"/>
              <a:gd name="connsiteY165" fmla="*/ 241300 h 3454400"/>
              <a:gd name="connsiteX166" fmla="*/ 6032500 w 8128000"/>
              <a:gd name="connsiteY166" fmla="*/ 266700 h 3454400"/>
              <a:gd name="connsiteX167" fmla="*/ 5829300 w 8128000"/>
              <a:gd name="connsiteY167" fmla="*/ 279400 h 3454400"/>
              <a:gd name="connsiteX168" fmla="*/ 5740400 w 8128000"/>
              <a:gd name="connsiteY168" fmla="*/ 355600 h 3454400"/>
              <a:gd name="connsiteX169" fmla="*/ 5689600 w 8128000"/>
              <a:gd name="connsiteY169" fmla="*/ 393700 h 3454400"/>
              <a:gd name="connsiteX170" fmla="*/ 5600700 w 8128000"/>
              <a:gd name="connsiteY170" fmla="*/ 520700 h 3454400"/>
              <a:gd name="connsiteX171" fmla="*/ 5562600 w 8128000"/>
              <a:gd name="connsiteY171" fmla="*/ 546100 h 3454400"/>
              <a:gd name="connsiteX172" fmla="*/ 5499100 w 8128000"/>
              <a:gd name="connsiteY172" fmla="*/ 622300 h 3454400"/>
              <a:gd name="connsiteX173" fmla="*/ 5448300 w 8128000"/>
              <a:gd name="connsiteY173" fmla="*/ 673100 h 3454400"/>
              <a:gd name="connsiteX174" fmla="*/ 5359400 w 8128000"/>
              <a:gd name="connsiteY174" fmla="*/ 736600 h 3454400"/>
              <a:gd name="connsiteX175" fmla="*/ 5245100 w 8128000"/>
              <a:gd name="connsiteY175" fmla="*/ 812800 h 3454400"/>
              <a:gd name="connsiteX176" fmla="*/ 5207000 w 8128000"/>
              <a:gd name="connsiteY176" fmla="*/ 838200 h 3454400"/>
              <a:gd name="connsiteX177" fmla="*/ 5130800 w 8128000"/>
              <a:gd name="connsiteY177" fmla="*/ 850900 h 3454400"/>
              <a:gd name="connsiteX178" fmla="*/ 5092700 w 8128000"/>
              <a:gd name="connsiteY178" fmla="*/ 863600 h 3454400"/>
              <a:gd name="connsiteX179" fmla="*/ 4889500 w 8128000"/>
              <a:gd name="connsiteY179" fmla="*/ 850900 h 3454400"/>
              <a:gd name="connsiteX180" fmla="*/ 4851400 w 8128000"/>
              <a:gd name="connsiteY180" fmla="*/ 838200 h 3454400"/>
              <a:gd name="connsiteX181" fmla="*/ 4762500 w 8128000"/>
              <a:gd name="connsiteY181" fmla="*/ 812800 h 3454400"/>
              <a:gd name="connsiteX182" fmla="*/ 4673600 w 8128000"/>
              <a:gd name="connsiteY182" fmla="*/ 762000 h 3454400"/>
              <a:gd name="connsiteX183" fmla="*/ 4635500 w 8128000"/>
              <a:gd name="connsiteY183" fmla="*/ 723900 h 3454400"/>
              <a:gd name="connsiteX184" fmla="*/ 4559300 w 8128000"/>
              <a:gd name="connsiteY184" fmla="*/ 685800 h 3454400"/>
              <a:gd name="connsiteX185" fmla="*/ 4445000 w 8128000"/>
              <a:gd name="connsiteY185" fmla="*/ 584200 h 3454400"/>
              <a:gd name="connsiteX186" fmla="*/ 4356100 w 8128000"/>
              <a:gd name="connsiteY186" fmla="*/ 571500 h 3454400"/>
              <a:gd name="connsiteX187" fmla="*/ 4305300 w 8128000"/>
              <a:gd name="connsiteY187" fmla="*/ 558800 h 3454400"/>
              <a:gd name="connsiteX188" fmla="*/ 4267200 w 8128000"/>
              <a:gd name="connsiteY188" fmla="*/ 533400 h 3454400"/>
              <a:gd name="connsiteX189" fmla="*/ 3975100 w 8128000"/>
              <a:gd name="connsiteY189" fmla="*/ 546100 h 3454400"/>
              <a:gd name="connsiteX190" fmla="*/ 3924300 w 8128000"/>
              <a:gd name="connsiteY190" fmla="*/ 571500 h 3454400"/>
              <a:gd name="connsiteX191" fmla="*/ 3848100 w 8128000"/>
              <a:gd name="connsiteY191" fmla="*/ 622300 h 3454400"/>
              <a:gd name="connsiteX192" fmla="*/ 3771900 w 8128000"/>
              <a:gd name="connsiteY192" fmla="*/ 647700 h 3454400"/>
              <a:gd name="connsiteX193" fmla="*/ 3721100 w 8128000"/>
              <a:gd name="connsiteY193" fmla="*/ 685800 h 3454400"/>
              <a:gd name="connsiteX194" fmla="*/ 3683000 w 8128000"/>
              <a:gd name="connsiteY194" fmla="*/ 711200 h 3454400"/>
              <a:gd name="connsiteX195" fmla="*/ 3657600 w 8128000"/>
              <a:gd name="connsiteY195" fmla="*/ 749300 h 3454400"/>
              <a:gd name="connsiteX196" fmla="*/ 3543300 w 8128000"/>
              <a:gd name="connsiteY196" fmla="*/ 876300 h 3454400"/>
              <a:gd name="connsiteX197" fmla="*/ 3416300 w 8128000"/>
              <a:gd name="connsiteY197" fmla="*/ 1003300 h 3454400"/>
              <a:gd name="connsiteX198" fmla="*/ 3251200 w 8128000"/>
              <a:gd name="connsiteY198" fmla="*/ 1041400 h 3454400"/>
              <a:gd name="connsiteX199" fmla="*/ 3162300 w 8128000"/>
              <a:gd name="connsiteY199" fmla="*/ 1066800 h 3454400"/>
              <a:gd name="connsiteX200" fmla="*/ 2921000 w 8128000"/>
              <a:gd name="connsiteY200" fmla="*/ 1117600 h 3454400"/>
              <a:gd name="connsiteX201" fmla="*/ 2870200 w 8128000"/>
              <a:gd name="connsiteY201" fmla="*/ 1130300 h 3454400"/>
              <a:gd name="connsiteX202" fmla="*/ 2806700 w 8128000"/>
              <a:gd name="connsiteY202" fmla="*/ 1219200 h 3454400"/>
              <a:gd name="connsiteX203" fmla="*/ 2743200 w 8128000"/>
              <a:gd name="connsiteY203" fmla="*/ 1320800 h 3454400"/>
              <a:gd name="connsiteX204" fmla="*/ 2717800 w 8128000"/>
              <a:gd name="connsiteY204" fmla="*/ 1397000 h 3454400"/>
              <a:gd name="connsiteX205" fmla="*/ 2654300 w 8128000"/>
              <a:gd name="connsiteY205" fmla="*/ 1511300 h 3454400"/>
              <a:gd name="connsiteX206" fmla="*/ 2540000 w 8128000"/>
              <a:gd name="connsiteY206" fmla="*/ 1435100 h 3454400"/>
              <a:gd name="connsiteX207" fmla="*/ 2463800 w 8128000"/>
              <a:gd name="connsiteY207" fmla="*/ 1358900 h 3454400"/>
              <a:gd name="connsiteX208" fmla="*/ 2413000 w 8128000"/>
              <a:gd name="connsiteY208" fmla="*/ 1231900 h 3454400"/>
              <a:gd name="connsiteX209" fmla="*/ 2400300 w 8128000"/>
              <a:gd name="connsiteY209" fmla="*/ 1193800 h 3454400"/>
              <a:gd name="connsiteX210" fmla="*/ 2336800 w 8128000"/>
              <a:gd name="connsiteY210" fmla="*/ 1092200 h 3454400"/>
              <a:gd name="connsiteX211" fmla="*/ 2286000 w 8128000"/>
              <a:gd name="connsiteY211" fmla="*/ 1003300 h 3454400"/>
              <a:gd name="connsiteX212" fmla="*/ 2222500 w 8128000"/>
              <a:gd name="connsiteY212" fmla="*/ 977900 h 3454400"/>
              <a:gd name="connsiteX213" fmla="*/ 2184400 w 8128000"/>
              <a:gd name="connsiteY213" fmla="*/ 939800 h 3454400"/>
              <a:gd name="connsiteX214" fmla="*/ 2146300 w 8128000"/>
              <a:gd name="connsiteY214" fmla="*/ 914400 h 3454400"/>
              <a:gd name="connsiteX215" fmla="*/ 2133600 w 8128000"/>
              <a:gd name="connsiteY215" fmla="*/ 876300 h 3454400"/>
              <a:gd name="connsiteX216" fmla="*/ 2108200 w 8128000"/>
              <a:gd name="connsiteY216" fmla="*/ 825500 h 3454400"/>
              <a:gd name="connsiteX217" fmla="*/ 2108200 w 8128000"/>
              <a:gd name="connsiteY217" fmla="*/ 177800 h 3454400"/>
              <a:gd name="connsiteX218" fmla="*/ 2019300 w 8128000"/>
              <a:gd name="connsiteY218" fmla="*/ 63500 h 3454400"/>
              <a:gd name="connsiteX219" fmla="*/ 1981200 w 8128000"/>
              <a:gd name="connsiteY219" fmla="*/ 38100 h 3454400"/>
              <a:gd name="connsiteX220" fmla="*/ 1905000 w 8128000"/>
              <a:gd name="connsiteY220" fmla="*/ 12700 h 3454400"/>
              <a:gd name="connsiteX221" fmla="*/ 1866900 w 8128000"/>
              <a:gd name="connsiteY221" fmla="*/ 0 h 3454400"/>
              <a:gd name="connsiteX222" fmla="*/ 1701800 w 8128000"/>
              <a:gd name="connsiteY222" fmla="*/ 12700 h 3454400"/>
              <a:gd name="connsiteX223" fmla="*/ 1625600 w 8128000"/>
              <a:gd name="connsiteY223" fmla="*/ 63500 h 3454400"/>
              <a:gd name="connsiteX224" fmla="*/ 1600200 w 8128000"/>
              <a:gd name="connsiteY224" fmla="*/ 76200 h 345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</a:cxnLst>
            <a:rect l="l" t="t" r="r" b="b"/>
            <a:pathLst>
              <a:path w="8128000" h="3454400">
                <a:moveTo>
                  <a:pt x="2044700" y="292100"/>
                </a:moveTo>
                <a:cubicBezTo>
                  <a:pt x="2040467" y="215900"/>
                  <a:pt x="2051422" y="137305"/>
                  <a:pt x="2032000" y="63500"/>
                </a:cubicBezTo>
                <a:cubicBezTo>
                  <a:pt x="2027558" y="46620"/>
                  <a:pt x="1998654" y="50800"/>
                  <a:pt x="1981200" y="50800"/>
                </a:cubicBezTo>
                <a:cubicBezTo>
                  <a:pt x="1926004" y="50800"/>
                  <a:pt x="1871133" y="59267"/>
                  <a:pt x="1816100" y="63500"/>
                </a:cubicBezTo>
                <a:cubicBezTo>
                  <a:pt x="1803400" y="67733"/>
                  <a:pt x="1790872" y="72522"/>
                  <a:pt x="1778000" y="76200"/>
                </a:cubicBezTo>
                <a:cubicBezTo>
                  <a:pt x="1761217" y="80995"/>
                  <a:pt x="1743243" y="82024"/>
                  <a:pt x="1727200" y="88900"/>
                </a:cubicBezTo>
                <a:cubicBezTo>
                  <a:pt x="1604413" y="141523"/>
                  <a:pt x="1784143" y="90539"/>
                  <a:pt x="1638300" y="127000"/>
                </a:cubicBezTo>
                <a:cubicBezTo>
                  <a:pt x="1625600" y="135467"/>
                  <a:pt x="1613852" y="145574"/>
                  <a:pt x="1600200" y="152400"/>
                </a:cubicBezTo>
                <a:cubicBezTo>
                  <a:pt x="1588226" y="158387"/>
                  <a:pt x="1571566" y="155634"/>
                  <a:pt x="1562100" y="165100"/>
                </a:cubicBezTo>
                <a:cubicBezTo>
                  <a:pt x="1540514" y="186686"/>
                  <a:pt x="1532886" y="219714"/>
                  <a:pt x="1511300" y="241300"/>
                </a:cubicBezTo>
                <a:cubicBezTo>
                  <a:pt x="1416760" y="335840"/>
                  <a:pt x="1532853" y="216155"/>
                  <a:pt x="1435100" y="330200"/>
                </a:cubicBezTo>
                <a:cubicBezTo>
                  <a:pt x="1423411" y="343837"/>
                  <a:pt x="1408027" y="354123"/>
                  <a:pt x="1397000" y="368300"/>
                </a:cubicBezTo>
                <a:cubicBezTo>
                  <a:pt x="1378258" y="392397"/>
                  <a:pt x="1367786" y="422914"/>
                  <a:pt x="1346200" y="444500"/>
                </a:cubicBezTo>
                <a:cubicBezTo>
                  <a:pt x="1333500" y="457200"/>
                  <a:pt x="1319127" y="468423"/>
                  <a:pt x="1308100" y="482600"/>
                </a:cubicBezTo>
                <a:cubicBezTo>
                  <a:pt x="1184331" y="641732"/>
                  <a:pt x="1341303" y="474797"/>
                  <a:pt x="1181100" y="635000"/>
                </a:cubicBezTo>
                <a:cubicBezTo>
                  <a:pt x="1168400" y="647700"/>
                  <a:pt x="1157944" y="663137"/>
                  <a:pt x="1143000" y="673100"/>
                </a:cubicBezTo>
                <a:cubicBezTo>
                  <a:pt x="1117600" y="690033"/>
                  <a:pt x="1095760" y="714247"/>
                  <a:pt x="1066800" y="723900"/>
                </a:cubicBezTo>
                <a:cubicBezTo>
                  <a:pt x="1054100" y="728133"/>
                  <a:pt x="1040674" y="730613"/>
                  <a:pt x="1028700" y="736600"/>
                </a:cubicBezTo>
                <a:cubicBezTo>
                  <a:pt x="940995" y="780453"/>
                  <a:pt x="1045526" y="748269"/>
                  <a:pt x="939800" y="774700"/>
                </a:cubicBezTo>
                <a:cubicBezTo>
                  <a:pt x="914400" y="791633"/>
                  <a:pt x="890904" y="811848"/>
                  <a:pt x="863600" y="825500"/>
                </a:cubicBezTo>
                <a:cubicBezTo>
                  <a:pt x="823513" y="845543"/>
                  <a:pt x="767251" y="871049"/>
                  <a:pt x="736600" y="901700"/>
                </a:cubicBezTo>
                <a:cubicBezTo>
                  <a:pt x="723900" y="914400"/>
                  <a:pt x="709527" y="925623"/>
                  <a:pt x="698500" y="939800"/>
                </a:cubicBezTo>
                <a:cubicBezTo>
                  <a:pt x="631585" y="1025834"/>
                  <a:pt x="664834" y="992366"/>
                  <a:pt x="622300" y="1066800"/>
                </a:cubicBezTo>
                <a:cubicBezTo>
                  <a:pt x="614727" y="1080052"/>
                  <a:pt x="605367" y="1092200"/>
                  <a:pt x="596900" y="1104900"/>
                </a:cubicBezTo>
                <a:cubicBezTo>
                  <a:pt x="592667" y="1121833"/>
                  <a:pt x="590329" y="1139357"/>
                  <a:pt x="584200" y="1155700"/>
                </a:cubicBezTo>
                <a:cubicBezTo>
                  <a:pt x="577553" y="1173427"/>
                  <a:pt x="564787" y="1188539"/>
                  <a:pt x="558800" y="1206500"/>
                </a:cubicBezTo>
                <a:cubicBezTo>
                  <a:pt x="557445" y="1210566"/>
                  <a:pt x="544262" y="1294522"/>
                  <a:pt x="533400" y="1308100"/>
                </a:cubicBezTo>
                <a:cubicBezTo>
                  <a:pt x="523865" y="1320019"/>
                  <a:pt x="508000" y="1325033"/>
                  <a:pt x="495300" y="1333500"/>
                </a:cubicBezTo>
                <a:cubicBezTo>
                  <a:pt x="486833" y="1346200"/>
                  <a:pt x="480693" y="1360807"/>
                  <a:pt x="469900" y="1371600"/>
                </a:cubicBezTo>
                <a:cubicBezTo>
                  <a:pt x="433504" y="1407996"/>
                  <a:pt x="435017" y="1389042"/>
                  <a:pt x="393700" y="1409700"/>
                </a:cubicBezTo>
                <a:cubicBezTo>
                  <a:pt x="380048" y="1416526"/>
                  <a:pt x="369252" y="1428274"/>
                  <a:pt x="355600" y="1435100"/>
                </a:cubicBezTo>
                <a:cubicBezTo>
                  <a:pt x="343626" y="1441087"/>
                  <a:pt x="329805" y="1442527"/>
                  <a:pt x="317500" y="1447800"/>
                </a:cubicBezTo>
                <a:cubicBezTo>
                  <a:pt x="300099" y="1455258"/>
                  <a:pt x="284101" y="1465742"/>
                  <a:pt x="266700" y="1473200"/>
                </a:cubicBezTo>
                <a:cubicBezTo>
                  <a:pt x="254395" y="1478473"/>
                  <a:pt x="240302" y="1479399"/>
                  <a:pt x="228600" y="1485900"/>
                </a:cubicBezTo>
                <a:cubicBezTo>
                  <a:pt x="201915" y="1500725"/>
                  <a:pt x="179704" y="1523048"/>
                  <a:pt x="152400" y="1536700"/>
                </a:cubicBezTo>
                <a:cubicBezTo>
                  <a:pt x="87948" y="1568926"/>
                  <a:pt x="117352" y="1551598"/>
                  <a:pt x="63500" y="1587500"/>
                </a:cubicBezTo>
                <a:cubicBezTo>
                  <a:pt x="44919" y="1615371"/>
                  <a:pt x="23442" y="1644174"/>
                  <a:pt x="12700" y="1676400"/>
                </a:cubicBezTo>
                <a:cubicBezTo>
                  <a:pt x="5874" y="1696878"/>
                  <a:pt x="4233" y="1718733"/>
                  <a:pt x="0" y="1739900"/>
                </a:cubicBezTo>
                <a:cubicBezTo>
                  <a:pt x="4233" y="1854200"/>
                  <a:pt x="5092" y="1968675"/>
                  <a:pt x="12700" y="2082800"/>
                </a:cubicBezTo>
                <a:cubicBezTo>
                  <a:pt x="15094" y="2118708"/>
                  <a:pt x="37381" y="2137234"/>
                  <a:pt x="63500" y="2159000"/>
                </a:cubicBezTo>
                <a:cubicBezTo>
                  <a:pt x="75226" y="2168771"/>
                  <a:pt x="88348" y="2176827"/>
                  <a:pt x="101600" y="2184400"/>
                </a:cubicBezTo>
                <a:cubicBezTo>
                  <a:pt x="118038" y="2193793"/>
                  <a:pt x="134673" y="2203153"/>
                  <a:pt x="152400" y="2209800"/>
                </a:cubicBezTo>
                <a:cubicBezTo>
                  <a:pt x="168743" y="2215929"/>
                  <a:pt x="186417" y="2217705"/>
                  <a:pt x="203200" y="2222500"/>
                </a:cubicBezTo>
                <a:cubicBezTo>
                  <a:pt x="216072" y="2226178"/>
                  <a:pt x="228313" y="2231953"/>
                  <a:pt x="241300" y="2235200"/>
                </a:cubicBezTo>
                <a:lnTo>
                  <a:pt x="342900" y="2260600"/>
                </a:lnTo>
                <a:cubicBezTo>
                  <a:pt x="397933" y="2256367"/>
                  <a:pt x="454452" y="2261287"/>
                  <a:pt x="508000" y="2247900"/>
                </a:cubicBezTo>
                <a:cubicBezTo>
                  <a:pt x="525424" y="2243544"/>
                  <a:pt x="532302" y="2221298"/>
                  <a:pt x="546100" y="2209800"/>
                </a:cubicBezTo>
                <a:cubicBezTo>
                  <a:pt x="557826" y="2200029"/>
                  <a:pt x="571500" y="2192867"/>
                  <a:pt x="584200" y="2184400"/>
                </a:cubicBezTo>
                <a:cubicBezTo>
                  <a:pt x="647263" y="2089805"/>
                  <a:pt x="566212" y="2205986"/>
                  <a:pt x="647700" y="2108200"/>
                </a:cubicBezTo>
                <a:cubicBezTo>
                  <a:pt x="657471" y="2096474"/>
                  <a:pt x="662307" y="2080893"/>
                  <a:pt x="673100" y="2070100"/>
                </a:cubicBezTo>
                <a:cubicBezTo>
                  <a:pt x="697719" y="2045481"/>
                  <a:pt x="718312" y="2042329"/>
                  <a:pt x="749300" y="2032000"/>
                </a:cubicBezTo>
                <a:cubicBezTo>
                  <a:pt x="783167" y="2036233"/>
                  <a:pt x="820373" y="2029436"/>
                  <a:pt x="850900" y="2044700"/>
                </a:cubicBezTo>
                <a:cubicBezTo>
                  <a:pt x="894396" y="2066448"/>
                  <a:pt x="925657" y="2118736"/>
                  <a:pt x="952500" y="2159000"/>
                </a:cubicBezTo>
                <a:cubicBezTo>
                  <a:pt x="990149" y="2309598"/>
                  <a:pt x="932395" y="2071173"/>
                  <a:pt x="977900" y="2298700"/>
                </a:cubicBezTo>
                <a:cubicBezTo>
                  <a:pt x="984746" y="2332931"/>
                  <a:pt x="974254" y="2380936"/>
                  <a:pt x="1003300" y="2400300"/>
                </a:cubicBezTo>
                <a:cubicBezTo>
                  <a:pt x="1052539" y="2433126"/>
                  <a:pt x="1026920" y="2420873"/>
                  <a:pt x="1079500" y="2438400"/>
                </a:cubicBezTo>
                <a:cubicBezTo>
                  <a:pt x="1092200" y="2455333"/>
                  <a:pt x="1105297" y="2471976"/>
                  <a:pt x="1117600" y="2489200"/>
                </a:cubicBezTo>
                <a:cubicBezTo>
                  <a:pt x="1126472" y="2501620"/>
                  <a:pt x="1139856" y="2512364"/>
                  <a:pt x="1143000" y="2527300"/>
                </a:cubicBezTo>
                <a:cubicBezTo>
                  <a:pt x="1161552" y="2615423"/>
                  <a:pt x="1140424" y="2706573"/>
                  <a:pt x="1193800" y="2781300"/>
                </a:cubicBezTo>
                <a:cubicBezTo>
                  <a:pt x="1204239" y="2795915"/>
                  <a:pt x="1218102" y="2807902"/>
                  <a:pt x="1231900" y="2819400"/>
                </a:cubicBezTo>
                <a:cubicBezTo>
                  <a:pt x="1243626" y="2829171"/>
                  <a:pt x="1258274" y="2835029"/>
                  <a:pt x="1270000" y="2844800"/>
                </a:cubicBezTo>
                <a:cubicBezTo>
                  <a:pt x="1334854" y="2898845"/>
                  <a:pt x="1276670" y="2875042"/>
                  <a:pt x="1358900" y="2895600"/>
                </a:cubicBezTo>
                <a:cubicBezTo>
                  <a:pt x="1375833" y="2908300"/>
                  <a:pt x="1391322" y="2923198"/>
                  <a:pt x="1409700" y="2933700"/>
                </a:cubicBezTo>
                <a:cubicBezTo>
                  <a:pt x="1421323" y="2940342"/>
                  <a:pt x="1437347" y="2938037"/>
                  <a:pt x="1447800" y="2946400"/>
                </a:cubicBezTo>
                <a:cubicBezTo>
                  <a:pt x="1459719" y="2955935"/>
                  <a:pt x="1461474" y="2974729"/>
                  <a:pt x="1473200" y="2984500"/>
                </a:cubicBezTo>
                <a:cubicBezTo>
                  <a:pt x="1487744" y="2996620"/>
                  <a:pt x="1508594" y="2998896"/>
                  <a:pt x="1524000" y="3009900"/>
                </a:cubicBezTo>
                <a:cubicBezTo>
                  <a:pt x="1538615" y="3020339"/>
                  <a:pt x="1547923" y="3036973"/>
                  <a:pt x="1562100" y="3048000"/>
                </a:cubicBezTo>
                <a:cubicBezTo>
                  <a:pt x="1586197" y="3066742"/>
                  <a:pt x="1612900" y="3081867"/>
                  <a:pt x="1638300" y="3098800"/>
                </a:cubicBezTo>
                <a:lnTo>
                  <a:pt x="1676400" y="3124200"/>
                </a:lnTo>
                <a:cubicBezTo>
                  <a:pt x="1692585" y="3148478"/>
                  <a:pt x="1713573" y="3185356"/>
                  <a:pt x="1739900" y="3200400"/>
                </a:cubicBezTo>
                <a:cubicBezTo>
                  <a:pt x="1755055" y="3209060"/>
                  <a:pt x="1773767" y="3208867"/>
                  <a:pt x="1790700" y="3213100"/>
                </a:cubicBezTo>
                <a:cubicBezTo>
                  <a:pt x="1799167" y="3225800"/>
                  <a:pt x="1804613" y="3241149"/>
                  <a:pt x="1816100" y="3251200"/>
                </a:cubicBezTo>
                <a:cubicBezTo>
                  <a:pt x="1839074" y="3271302"/>
                  <a:pt x="1870714" y="3280414"/>
                  <a:pt x="1892300" y="3302000"/>
                </a:cubicBezTo>
                <a:cubicBezTo>
                  <a:pt x="1905000" y="3314700"/>
                  <a:pt x="1916223" y="3329073"/>
                  <a:pt x="1930400" y="3340100"/>
                </a:cubicBezTo>
                <a:cubicBezTo>
                  <a:pt x="1954497" y="3358842"/>
                  <a:pt x="1976178" y="3388365"/>
                  <a:pt x="2006600" y="3390900"/>
                </a:cubicBezTo>
                <a:lnTo>
                  <a:pt x="2159000" y="3403600"/>
                </a:lnTo>
                <a:cubicBezTo>
                  <a:pt x="2171700" y="3407833"/>
                  <a:pt x="2184185" y="3412778"/>
                  <a:pt x="2197100" y="3416300"/>
                </a:cubicBezTo>
                <a:cubicBezTo>
                  <a:pt x="2281347" y="3439277"/>
                  <a:pt x="2288148" y="3439590"/>
                  <a:pt x="2362200" y="3454400"/>
                </a:cubicBezTo>
                <a:cubicBezTo>
                  <a:pt x="2433571" y="3447912"/>
                  <a:pt x="2507529" y="3444682"/>
                  <a:pt x="2578100" y="3429000"/>
                </a:cubicBezTo>
                <a:cubicBezTo>
                  <a:pt x="2591168" y="3426096"/>
                  <a:pt x="2603500" y="3420533"/>
                  <a:pt x="2616200" y="3416300"/>
                </a:cubicBezTo>
                <a:cubicBezTo>
                  <a:pt x="2707224" y="3427678"/>
                  <a:pt x="2804810" y="3441700"/>
                  <a:pt x="2895600" y="3441700"/>
                </a:cubicBezTo>
                <a:cubicBezTo>
                  <a:pt x="2933934" y="3441700"/>
                  <a:pt x="2971738" y="3432634"/>
                  <a:pt x="3009900" y="3429000"/>
                </a:cubicBezTo>
                <a:cubicBezTo>
                  <a:pt x="3060646" y="3424167"/>
                  <a:pt x="3111500" y="3420533"/>
                  <a:pt x="3162300" y="3416300"/>
                </a:cubicBezTo>
                <a:cubicBezTo>
                  <a:pt x="3258065" y="3384378"/>
                  <a:pt x="3140023" y="3427439"/>
                  <a:pt x="3238500" y="3378200"/>
                </a:cubicBezTo>
                <a:cubicBezTo>
                  <a:pt x="3250474" y="3372213"/>
                  <a:pt x="3264626" y="3371487"/>
                  <a:pt x="3276600" y="3365500"/>
                </a:cubicBezTo>
                <a:cubicBezTo>
                  <a:pt x="3375077" y="3316261"/>
                  <a:pt x="3257035" y="3359322"/>
                  <a:pt x="3352800" y="3327400"/>
                </a:cubicBezTo>
                <a:cubicBezTo>
                  <a:pt x="3403600" y="3331633"/>
                  <a:pt x="3455214" y="3330103"/>
                  <a:pt x="3505200" y="3340100"/>
                </a:cubicBezTo>
                <a:cubicBezTo>
                  <a:pt x="3520167" y="3343093"/>
                  <a:pt x="3529648" y="3358674"/>
                  <a:pt x="3543300" y="3365500"/>
                </a:cubicBezTo>
                <a:cubicBezTo>
                  <a:pt x="3648460" y="3418080"/>
                  <a:pt x="3510311" y="3330807"/>
                  <a:pt x="3619500" y="3403600"/>
                </a:cubicBezTo>
                <a:cubicBezTo>
                  <a:pt x="3644900" y="3399367"/>
                  <a:pt x="3670208" y="3394542"/>
                  <a:pt x="3695700" y="3390900"/>
                </a:cubicBezTo>
                <a:cubicBezTo>
                  <a:pt x="3729487" y="3386073"/>
                  <a:pt x="3764189" y="3386478"/>
                  <a:pt x="3797300" y="3378200"/>
                </a:cubicBezTo>
                <a:cubicBezTo>
                  <a:pt x="3815667" y="3373608"/>
                  <a:pt x="3830373" y="3359447"/>
                  <a:pt x="3848100" y="3352800"/>
                </a:cubicBezTo>
                <a:cubicBezTo>
                  <a:pt x="3864443" y="3346671"/>
                  <a:pt x="3881967" y="3344333"/>
                  <a:pt x="3898900" y="3340100"/>
                </a:cubicBezTo>
                <a:cubicBezTo>
                  <a:pt x="4055533" y="3344333"/>
                  <a:pt x="4212489" y="3341895"/>
                  <a:pt x="4368800" y="3352800"/>
                </a:cubicBezTo>
                <a:cubicBezTo>
                  <a:pt x="4395509" y="3354663"/>
                  <a:pt x="4418305" y="3376147"/>
                  <a:pt x="4445000" y="3378200"/>
                </a:cubicBezTo>
                <a:lnTo>
                  <a:pt x="4610100" y="3390900"/>
                </a:lnTo>
                <a:cubicBezTo>
                  <a:pt x="4646156" y="3398111"/>
                  <a:pt x="4730995" y="3416300"/>
                  <a:pt x="4762500" y="3416300"/>
                </a:cubicBezTo>
                <a:cubicBezTo>
                  <a:pt x="4813476" y="3416300"/>
                  <a:pt x="4864100" y="3407833"/>
                  <a:pt x="4914900" y="3403600"/>
                </a:cubicBezTo>
                <a:cubicBezTo>
                  <a:pt x="4927600" y="3399367"/>
                  <a:pt x="4940128" y="3394578"/>
                  <a:pt x="4953000" y="3390900"/>
                </a:cubicBezTo>
                <a:cubicBezTo>
                  <a:pt x="5100438" y="3348775"/>
                  <a:pt x="5111593" y="3382050"/>
                  <a:pt x="5359400" y="3390900"/>
                </a:cubicBezTo>
                <a:cubicBezTo>
                  <a:pt x="5376333" y="3395133"/>
                  <a:pt x="5393994" y="3397118"/>
                  <a:pt x="5410200" y="3403600"/>
                </a:cubicBezTo>
                <a:cubicBezTo>
                  <a:pt x="5436567" y="3414147"/>
                  <a:pt x="5459258" y="3433349"/>
                  <a:pt x="5486400" y="3441700"/>
                </a:cubicBezTo>
                <a:cubicBezTo>
                  <a:pt x="5515010" y="3450503"/>
                  <a:pt x="5545667" y="3450167"/>
                  <a:pt x="5575300" y="3454400"/>
                </a:cubicBezTo>
                <a:cubicBezTo>
                  <a:pt x="5710767" y="3450167"/>
                  <a:pt x="5846662" y="3453275"/>
                  <a:pt x="5981700" y="3441700"/>
                </a:cubicBezTo>
                <a:cubicBezTo>
                  <a:pt x="5996908" y="3440396"/>
                  <a:pt x="6005180" y="3420686"/>
                  <a:pt x="6019800" y="3416300"/>
                </a:cubicBezTo>
                <a:cubicBezTo>
                  <a:pt x="6048472" y="3407698"/>
                  <a:pt x="6078842" y="3405733"/>
                  <a:pt x="6108700" y="3403600"/>
                </a:cubicBezTo>
                <a:cubicBezTo>
                  <a:pt x="6197475" y="3397259"/>
                  <a:pt x="6286500" y="3395133"/>
                  <a:pt x="6375400" y="3390900"/>
                </a:cubicBezTo>
                <a:cubicBezTo>
                  <a:pt x="6405033" y="3361267"/>
                  <a:pt x="6445558" y="3339484"/>
                  <a:pt x="6464300" y="3302000"/>
                </a:cubicBezTo>
                <a:cubicBezTo>
                  <a:pt x="6499166" y="3232268"/>
                  <a:pt x="6478341" y="3266346"/>
                  <a:pt x="6527800" y="3200400"/>
                </a:cubicBezTo>
                <a:cubicBezTo>
                  <a:pt x="6547671" y="3140787"/>
                  <a:pt x="6556157" y="3133070"/>
                  <a:pt x="6527800" y="3048000"/>
                </a:cubicBezTo>
                <a:cubicBezTo>
                  <a:pt x="6518147" y="3019040"/>
                  <a:pt x="6505960" y="2981453"/>
                  <a:pt x="6477000" y="2971800"/>
                </a:cubicBezTo>
                <a:lnTo>
                  <a:pt x="6438900" y="2959100"/>
                </a:lnTo>
                <a:cubicBezTo>
                  <a:pt x="6381477" y="2872965"/>
                  <a:pt x="6455586" y="2975786"/>
                  <a:pt x="6350000" y="2870200"/>
                </a:cubicBezTo>
                <a:cubicBezTo>
                  <a:pt x="6335510" y="2855710"/>
                  <a:pt x="6263175" y="2749424"/>
                  <a:pt x="6261100" y="2743200"/>
                </a:cubicBezTo>
                <a:cubicBezTo>
                  <a:pt x="6256867" y="2730500"/>
                  <a:pt x="6254387" y="2717074"/>
                  <a:pt x="6248400" y="2705100"/>
                </a:cubicBezTo>
                <a:cubicBezTo>
                  <a:pt x="6188417" y="2585133"/>
                  <a:pt x="6226239" y="2689416"/>
                  <a:pt x="6197600" y="2603500"/>
                </a:cubicBezTo>
                <a:cubicBezTo>
                  <a:pt x="6201833" y="2582333"/>
                  <a:pt x="6200647" y="2559307"/>
                  <a:pt x="6210300" y="2540000"/>
                </a:cubicBezTo>
                <a:cubicBezTo>
                  <a:pt x="6225223" y="2510154"/>
                  <a:pt x="6270877" y="2487121"/>
                  <a:pt x="6299200" y="2476500"/>
                </a:cubicBezTo>
                <a:cubicBezTo>
                  <a:pt x="6315543" y="2470371"/>
                  <a:pt x="6333217" y="2468595"/>
                  <a:pt x="6350000" y="2463800"/>
                </a:cubicBezTo>
                <a:cubicBezTo>
                  <a:pt x="6439047" y="2438358"/>
                  <a:pt x="6351759" y="2445171"/>
                  <a:pt x="6527800" y="2438400"/>
                </a:cubicBezTo>
                <a:cubicBezTo>
                  <a:pt x="6701290" y="2431727"/>
                  <a:pt x="6874933" y="2429933"/>
                  <a:pt x="7048500" y="2425700"/>
                </a:cubicBezTo>
                <a:cubicBezTo>
                  <a:pt x="7150779" y="2414336"/>
                  <a:pt x="7157469" y="2414797"/>
                  <a:pt x="7251700" y="2400300"/>
                </a:cubicBezTo>
                <a:cubicBezTo>
                  <a:pt x="7277151" y="2396384"/>
                  <a:pt x="7302763" y="2393186"/>
                  <a:pt x="7327900" y="2387600"/>
                </a:cubicBezTo>
                <a:cubicBezTo>
                  <a:pt x="7379506" y="2376132"/>
                  <a:pt x="7360325" y="2370678"/>
                  <a:pt x="7416800" y="2349500"/>
                </a:cubicBezTo>
                <a:cubicBezTo>
                  <a:pt x="7433143" y="2343371"/>
                  <a:pt x="7450667" y="2341033"/>
                  <a:pt x="7467600" y="2336800"/>
                </a:cubicBezTo>
                <a:cubicBezTo>
                  <a:pt x="7505864" y="2311291"/>
                  <a:pt x="7511384" y="2305336"/>
                  <a:pt x="7556500" y="2286000"/>
                </a:cubicBezTo>
                <a:cubicBezTo>
                  <a:pt x="7611495" y="2262431"/>
                  <a:pt x="7584134" y="2286191"/>
                  <a:pt x="7645400" y="2247900"/>
                </a:cubicBezTo>
                <a:cubicBezTo>
                  <a:pt x="7731751" y="2193930"/>
                  <a:pt x="7657864" y="2219384"/>
                  <a:pt x="7747000" y="2197100"/>
                </a:cubicBezTo>
                <a:cubicBezTo>
                  <a:pt x="7759700" y="2184400"/>
                  <a:pt x="7770923" y="2170027"/>
                  <a:pt x="7785100" y="2159000"/>
                </a:cubicBezTo>
                <a:cubicBezTo>
                  <a:pt x="7809197" y="2140258"/>
                  <a:pt x="7835900" y="2125133"/>
                  <a:pt x="7861300" y="2108200"/>
                </a:cubicBezTo>
                <a:cubicBezTo>
                  <a:pt x="7874000" y="2099733"/>
                  <a:pt x="7888607" y="2093593"/>
                  <a:pt x="7899400" y="2082800"/>
                </a:cubicBezTo>
                <a:cubicBezTo>
                  <a:pt x="7912100" y="2070100"/>
                  <a:pt x="7923863" y="2056389"/>
                  <a:pt x="7937500" y="2044700"/>
                </a:cubicBezTo>
                <a:cubicBezTo>
                  <a:pt x="7953571" y="2030925"/>
                  <a:pt x="7973333" y="2021567"/>
                  <a:pt x="7988300" y="2006600"/>
                </a:cubicBezTo>
                <a:cubicBezTo>
                  <a:pt x="8011530" y="1983370"/>
                  <a:pt x="8064360" y="1867110"/>
                  <a:pt x="8064500" y="1866900"/>
                </a:cubicBezTo>
                <a:cubicBezTo>
                  <a:pt x="8090009" y="1828636"/>
                  <a:pt x="8095964" y="1823116"/>
                  <a:pt x="8115300" y="1778000"/>
                </a:cubicBezTo>
                <a:cubicBezTo>
                  <a:pt x="8120573" y="1765695"/>
                  <a:pt x="8123767" y="1752600"/>
                  <a:pt x="8128000" y="1739900"/>
                </a:cubicBezTo>
                <a:cubicBezTo>
                  <a:pt x="8123767" y="1727200"/>
                  <a:pt x="8127002" y="1708301"/>
                  <a:pt x="8115300" y="1701800"/>
                </a:cubicBezTo>
                <a:cubicBezTo>
                  <a:pt x="8084784" y="1684847"/>
                  <a:pt x="8013700" y="1676400"/>
                  <a:pt x="8013700" y="1676400"/>
                </a:cubicBezTo>
                <a:lnTo>
                  <a:pt x="7823200" y="1689100"/>
                </a:lnTo>
                <a:cubicBezTo>
                  <a:pt x="7678515" y="1700230"/>
                  <a:pt x="7725469" y="1687810"/>
                  <a:pt x="7645400" y="1714500"/>
                </a:cubicBezTo>
                <a:cubicBezTo>
                  <a:pt x="7632700" y="1706033"/>
                  <a:pt x="7618093" y="1699893"/>
                  <a:pt x="7607300" y="1689100"/>
                </a:cubicBezTo>
                <a:cubicBezTo>
                  <a:pt x="7567147" y="1648947"/>
                  <a:pt x="7566930" y="1582960"/>
                  <a:pt x="7543800" y="1536700"/>
                </a:cubicBezTo>
                <a:lnTo>
                  <a:pt x="7518400" y="1485900"/>
                </a:lnTo>
                <a:cubicBezTo>
                  <a:pt x="7510689" y="1424208"/>
                  <a:pt x="7507545" y="1378980"/>
                  <a:pt x="7493000" y="1320800"/>
                </a:cubicBezTo>
                <a:cubicBezTo>
                  <a:pt x="7489753" y="1307813"/>
                  <a:pt x="7484533" y="1295400"/>
                  <a:pt x="7480300" y="1282700"/>
                </a:cubicBezTo>
                <a:cubicBezTo>
                  <a:pt x="7476067" y="1236133"/>
                  <a:pt x="7482386" y="1187359"/>
                  <a:pt x="7467600" y="1143000"/>
                </a:cubicBezTo>
                <a:cubicBezTo>
                  <a:pt x="7463367" y="1130300"/>
                  <a:pt x="7440639" y="1137726"/>
                  <a:pt x="7429500" y="1130300"/>
                </a:cubicBezTo>
                <a:cubicBezTo>
                  <a:pt x="7414556" y="1120337"/>
                  <a:pt x="7404917" y="1104027"/>
                  <a:pt x="7391400" y="1092200"/>
                </a:cubicBezTo>
                <a:cubicBezTo>
                  <a:pt x="7328423" y="1037095"/>
                  <a:pt x="7330085" y="1051154"/>
                  <a:pt x="7277100" y="990600"/>
                </a:cubicBezTo>
                <a:cubicBezTo>
                  <a:pt x="7249811" y="959412"/>
                  <a:pt x="7167918" y="835736"/>
                  <a:pt x="7162800" y="825500"/>
                </a:cubicBezTo>
                <a:cubicBezTo>
                  <a:pt x="7154333" y="808567"/>
                  <a:pt x="7147140" y="790934"/>
                  <a:pt x="7137400" y="774700"/>
                </a:cubicBezTo>
                <a:cubicBezTo>
                  <a:pt x="7121694" y="748523"/>
                  <a:pt x="7103533" y="723900"/>
                  <a:pt x="7086600" y="698500"/>
                </a:cubicBezTo>
                <a:cubicBezTo>
                  <a:pt x="7052794" y="495663"/>
                  <a:pt x="7106349" y="702723"/>
                  <a:pt x="7035800" y="596900"/>
                </a:cubicBezTo>
                <a:cubicBezTo>
                  <a:pt x="7026118" y="582377"/>
                  <a:pt x="7028116" y="562818"/>
                  <a:pt x="7023100" y="546100"/>
                </a:cubicBezTo>
                <a:cubicBezTo>
                  <a:pt x="7015407" y="520455"/>
                  <a:pt x="7007644" y="494759"/>
                  <a:pt x="6997700" y="469900"/>
                </a:cubicBezTo>
                <a:cubicBezTo>
                  <a:pt x="6989233" y="448733"/>
                  <a:pt x="6978851" y="428236"/>
                  <a:pt x="6972300" y="406400"/>
                </a:cubicBezTo>
                <a:cubicBezTo>
                  <a:pt x="6966097" y="385725"/>
                  <a:pt x="6967179" y="363111"/>
                  <a:pt x="6959600" y="342900"/>
                </a:cubicBezTo>
                <a:cubicBezTo>
                  <a:pt x="6952422" y="323759"/>
                  <a:pt x="6884672" y="242996"/>
                  <a:pt x="6883400" y="241300"/>
                </a:cubicBezTo>
                <a:cubicBezTo>
                  <a:pt x="6861260" y="211780"/>
                  <a:pt x="6853234" y="186313"/>
                  <a:pt x="6819900" y="165100"/>
                </a:cubicBezTo>
                <a:cubicBezTo>
                  <a:pt x="6787956" y="144772"/>
                  <a:pt x="6755429" y="121726"/>
                  <a:pt x="6718300" y="114300"/>
                </a:cubicBezTo>
                <a:cubicBezTo>
                  <a:pt x="6641673" y="98975"/>
                  <a:pt x="6675278" y="108426"/>
                  <a:pt x="6616700" y="88900"/>
                </a:cubicBezTo>
                <a:cubicBezTo>
                  <a:pt x="6548967" y="93133"/>
                  <a:pt x="6480993" y="94496"/>
                  <a:pt x="6413500" y="101600"/>
                </a:cubicBezTo>
                <a:cubicBezTo>
                  <a:pt x="6357522" y="107492"/>
                  <a:pt x="6361266" y="144411"/>
                  <a:pt x="6299200" y="165100"/>
                </a:cubicBezTo>
                <a:cubicBezTo>
                  <a:pt x="6286500" y="169333"/>
                  <a:pt x="6273074" y="171813"/>
                  <a:pt x="6261100" y="177800"/>
                </a:cubicBezTo>
                <a:cubicBezTo>
                  <a:pt x="6187407" y="214646"/>
                  <a:pt x="6261261" y="195202"/>
                  <a:pt x="6172200" y="228600"/>
                </a:cubicBezTo>
                <a:cubicBezTo>
                  <a:pt x="6155857" y="234729"/>
                  <a:pt x="6138183" y="236505"/>
                  <a:pt x="6121400" y="241300"/>
                </a:cubicBezTo>
                <a:cubicBezTo>
                  <a:pt x="6092241" y="249631"/>
                  <a:pt x="6063040" y="263646"/>
                  <a:pt x="6032500" y="266700"/>
                </a:cubicBezTo>
                <a:cubicBezTo>
                  <a:pt x="5964971" y="273453"/>
                  <a:pt x="5897033" y="275167"/>
                  <a:pt x="5829300" y="279400"/>
                </a:cubicBezTo>
                <a:cubicBezTo>
                  <a:pt x="5680745" y="390816"/>
                  <a:pt x="5864223" y="249466"/>
                  <a:pt x="5740400" y="355600"/>
                </a:cubicBezTo>
                <a:cubicBezTo>
                  <a:pt x="5724329" y="369375"/>
                  <a:pt x="5703662" y="377880"/>
                  <a:pt x="5689600" y="393700"/>
                </a:cubicBezTo>
                <a:cubicBezTo>
                  <a:pt x="5656408" y="431041"/>
                  <a:pt x="5636766" y="484634"/>
                  <a:pt x="5600700" y="520700"/>
                </a:cubicBezTo>
                <a:cubicBezTo>
                  <a:pt x="5589907" y="531493"/>
                  <a:pt x="5575300" y="537633"/>
                  <a:pt x="5562600" y="546100"/>
                </a:cubicBezTo>
                <a:cubicBezTo>
                  <a:pt x="5540918" y="611146"/>
                  <a:pt x="5564228" y="565313"/>
                  <a:pt x="5499100" y="622300"/>
                </a:cubicBezTo>
                <a:cubicBezTo>
                  <a:pt x="5481078" y="638069"/>
                  <a:pt x="5466322" y="657331"/>
                  <a:pt x="5448300" y="673100"/>
                </a:cubicBezTo>
                <a:cubicBezTo>
                  <a:pt x="5411406" y="705382"/>
                  <a:pt x="5396278" y="710258"/>
                  <a:pt x="5359400" y="736600"/>
                </a:cubicBezTo>
                <a:cubicBezTo>
                  <a:pt x="5241029" y="821150"/>
                  <a:pt x="5382521" y="726912"/>
                  <a:pt x="5245100" y="812800"/>
                </a:cubicBezTo>
                <a:cubicBezTo>
                  <a:pt x="5232157" y="820890"/>
                  <a:pt x="5221480" y="833373"/>
                  <a:pt x="5207000" y="838200"/>
                </a:cubicBezTo>
                <a:cubicBezTo>
                  <a:pt x="5182571" y="846343"/>
                  <a:pt x="5155937" y="845314"/>
                  <a:pt x="5130800" y="850900"/>
                </a:cubicBezTo>
                <a:cubicBezTo>
                  <a:pt x="5117732" y="853804"/>
                  <a:pt x="5105400" y="859367"/>
                  <a:pt x="5092700" y="863600"/>
                </a:cubicBezTo>
                <a:cubicBezTo>
                  <a:pt x="5024967" y="859367"/>
                  <a:pt x="4956993" y="858004"/>
                  <a:pt x="4889500" y="850900"/>
                </a:cubicBezTo>
                <a:cubicBezTo>
                  <a:pt x="4876187" y="849499"/>
                  <a:pt x="4864222" y="842047"/>
                  <a:pt x="4851400" y="838200"/>
                </a:cubicBezTo>
                <a:cubicBezTo>
                  <a:pt x="4821881" y="829344"/>
                  <a:pt x="4792133" y="821267"/>
                  <a:pt x="4762500" y="812800"/>
                </a:cubicBezTo>
                <a:cubicBezTo>
                  <a:pt x="4659406" y="709706"/>
                  <a:pt x="4792992" y="830224"/>
                  <a:pt x="4673600" y="762000"/>
                </a:cubicBezTo>
                <a:cubicBezTo>
                  <a:pt x="4658006" y="753089"/>
                  <a:pt x="4649298" y="735398"/>
                  <a:pt x="4635500" y="723900"/>
                </a:cubicBezTo>
                <a:cubicBezTo>
                  <a:pt x="4602674" y="696545"/>
                  <a:pt x="4597485" y="698528"/>
                  <a:pt x="4559300" y="685800"/>
                </a:cubicBezTo>
                <a:cubicBezTo>
                  <a:pt x="4556118" y="682618"/>
                  <a:pt x="4477375" y="593913"/>
                  <a:pt x="4445000" y="584200"/>
                </a:cubicBezTo>
                <a:cubicBezTo>
                  <a:pt x="4416328" y="575598"/>
                  <a:pt x="4385551" y="576855"/>
                  <a:pt x="4356100" y="571500"/>
                </a:cubicBezTo>
                <a:cubicBezTo>
                  <a:pt x="4338927" y="568378"/>
                  <a:pt x="4322233" y="563033"/>
                  <a:pt x="4305300" y="558800"/>
                </a:cubicBezTo>
                <a:cubicBezTo>
                  <a:pt x="4292600" y="550333"/>
                  <a:pt x="4281680" y="538227"/>
                  <a:pt x="4267200" y="533400"/>
                </a:cubicBezTo>
                <a:cubicBezTo>
                  <a:pt x="4174099" y="502366"/>
                  <a:pt x="4062993" y="535760"/>
                  <a:pt x="3975100" y="546100"/>
                </a:cubicBezTo>
                <a:cubicBezTo>
                  <a:pt x="3958167" y="554567"/>
                  <a:pt x="3940534" y="561760"/>
                  <a:pt x="3924300" y="571500"/>
                </a:cubicBezTo>
                <a:cubicBezTo>
                  <a:pt x="3898123" y="587206"/>
                  <a:pt x="3877060" y="612647"/>
                  <a:pt x="3848100" y="622300"/>
                </a:cubicBezTo>
                <a:lnTo>
                  <a:pt x="3771900" y="647700"/>
                </a:lnTo>
                <a:cubicBezTo>
                  <a:pt x="3754967" y="660400"/>
                  <a:pt x="3738324" y="673497"/>
                  <a:pt x="3721100" y="685800"/>
                </a:cubicBezTo>
                <a:cubicBezTo>
                  <a:pt x="3708680" y="694672"/>
                  <a:pt x="3693793" y="700407"/>
                  <a:pt x="3683000" y="711200"/>
                </a:cubicBezTo>
                <a:cubicBezTo>
                  <a:pt x="3672207" y="721993"/>
                  <a:pt x="3667741" y="737892"/>
                  <a:pt x="3657600" y="749300"/>
                </a:cubicBezTo>
                <a:cubicBezTo>
                  <a:pt x="3560653" y="858365"/>
                  <a:pt x="3606358" y="786217"/>
                  <a:pt x="3543300" y="876300"/>
                </a:cubicBezTo>
                <a:cubicBezTo>
                  <a:pt x="3510221" y="923556"/>
                  <a:pt x="3483246" y="989911"/>
                  <a:pt x="3416300" y="1003300"/>
                </a:cubicBezTo>
                <a:cubicBezTo>
                  <a:pt x="3337512" y="1019058"/>
                  <a:pt x="3343106" y="1016892"/>
                  <a:pt x="3251200" y="1041400"/>
                </a:cubicBezTo>
                <a:cubicBezTo>
                  <a:pt x="3221421" y="1049341"/>
                  <a:pt x="3192330" y="1059870"/>
                  <a:pt x="3162300" y="1066800"/>
                </a:cubicBezTo>
                <a:cubicBezTo>
                  <a:pt x="3082208" y="1085283"/>
                  <a:pt x="3000742" y="1097664"/>
                  <a:pt x="2921000" y="1117600"/>
                </a:cubicBezTo>
                <a:lnTo>
                  <a:pt x="2870200" y="1130300"/>
                </a:lnTo>
                <a:cubicBezTo>
                  <a:pt x="2861571" y="1141805"/>
                  <a:pt x="2815985" y="1200629"/>
                  <a:pt x="2806700" y="1219200"/>
                </a:cubicBezTo>
                <a:cubicBezTo>
                  <a:pt x="2758594" y="1315411"/>
                  <a:pt x="2810053" y="1253947"/>
                  <a:pt x="2743200" y="1320800"/>
                </a:cubicBezTo>
                <a:cubicBezTo>
                  <a:pt x="2734733" y="1346200"/>
                  <a:pt x="2728098" y="1372286"/>
                  <a:pt x="2717800" y="1397000"/>
                </a:cubicBezTo>
                <a:cubicBezTo>
                  <a:pt x="2692841" y="1456901"/>
                  <a:pt x="2684720" y="1465669"/>
                  <a:pt x="2654300" y="1511300"/>
                </a:cubicBezTo>
                <a:cubicBezTo>
                  <a:pt x="2555688" y="1491578"/>
                  <a:pt x="2614999" y="1517599"/>
                  <a:pt x="2540000" y="1435100"/>
                </a:cubicBezTo>
                <a:cubicBezTo>
                  <a:pt x="2515837" y="1408521"/>
                  <a:pt x="2463800" y="1358900"/>
                  <a:pt x="2463800" y="1358900"/>
                </a:cubicBezTo>
                <a:cubicBezTo>
                  <a:pt x="2405986" y="1185458"/>
                  <a:pt x="2469061" y="1362708"/>
                  <a:pt x="2413000" y="1231900"/>
                </a:cubicBezTo>
                <a:cubicBezTo>
                  <a:pt x="2407727" y="1219595"/>
                  <a:pt x="2406287" y="1205774"/>
                  <a:pt x="2400300" y="1193800"/>
                </a:cubicBezTo>
                <a:cubicBezTo>
                  <a:pt x="2352397" y="1097994"/>
                  <a:pt x="2377098" y="1162722"/>
                  <a:pt x="2336800" y="1092200"/>
                </a:cubicBezTo>
                <a:cubicBezTo>
                  <a:pt x="2330577" y="1081310"/>
                  <a:pt x="2300937" y="1013969"/>
                  <a:pt x="2286000" y="1003300"/>
                </a:cubicBezTo>
                <a:cubicBezTo>
                  <a:pt x="2267449" y="990049"/>
                  <a:pt x="2243667" y="986367"/>
                  <a:pt x="2222500" y="977900"/>
                </a:cubicBezTo>
                <a:cubicBezTo>
                  <a:pt x="2209800" y="965200"/>
                  <a:pt x="2198198" y="951298"/>
                  <a:pt x="2184400" y="939800"/>
                </a:cubicBezTo>
                <a:cubicBezTo>
                  <a:pt x="2172674" y="930029"/>
                  <a:pt x="2155835" y="926319"/>
                  <a:pt x="2146300" y="914400"/>
                </a:cubicBezTo>
                <a:cubicBezTo>
                  <a:pt x="2137937" y="903947"/>
                  <a:pt x="2138873" y="888605"/>
                  <a:pt x="2133600" y="876300"/>
                </a:cubicBezTo>
                <a:cubicBezTo>
                  <a:pt x="2126142" y="858899"/>
                  <a:pt x="2116667" y="842433"/>
                  <a:pt x="2108200" y="825500"/>
                </a:cubicBezTo>
                <a:cubicBezTo>
                  <a:pt x="2118130" y="527589"/>
                  <a:pt x="2130961" y="450929"/>
                  <a:pt x="2108200" y="177800"/>
                </a:cubicBezTo>
                <a:cubicBezTo>
                  <a:pt x="2104186" y="129628"/>
                  <a:pt x="2051180" y="84753"/>
                  <a:pt x="2019300" y="63500"/>
                </a:cubicBezTo>
                <a:cubicBezTo>
                  <a:pt x="2006600" y="55033"/>
                  <a:pt x="1995148" y="44299"/>
                  <a:pt x="1981200" y="38100"/>
                </a:cubicBezTo>
                <a:cubicBezTo>
                  <a:pt x="1956734" y="27226"/>
                  <a:pt x="1930400" y="21167"/>
                  <a:pt x="1905000" y="12700"/>
                </a:cubicBezTo>
                <a:lnTo>
                  <a:pt x="1866900" y="0"/>
                </a:lnTo>
                <a:cubicBezTo>
                  <a:pt x="1811867" y="4233"/>
                  <a:pt x="1755179" y="-1347"/>
                  <a:pt x="1701800" y="12700"/>
                </a:cubicBezTo>
                <a:cubicBezTo>
                  <a:pt x="1672278" y="20469"/>
                  <a:pt x="1652904" y="49848"/>
                  <a:pt x="1625600" y="63500"/>
                </a:cubicBezTo>
                <a:lnTo>
                  <a:pt x="1600200" y="76200"/>
                </a:ln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20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4B27C8C-F4B3-4045-988F-0B7A2CBB5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1415" y="12540104"/>
            <a:ext cx="18978700" cy="100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86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24384000" cy="1375557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3462" y="5589431"/>
            <a:ext cx="123376" cy="313274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9955" y="5818269"/>
            <a:ext cx="91438" cy="2903902"/>
          </a:xfrm>
          <a:prstGeom prst="rect">
            <a:avLst/>
          </a:prstGeom>
        </p:spPr>
      </p:pic>
      <p:cxnSp>
        <p:nvCxnSpPr>
          <p:cNvPr id="8" name="Conector de seta reta 7"/>
          <p:cNvCxnSpPr/>
          <p:nvPr/>
        </p:nvCxnSpPr>
        <p:spPr>
          <a:xfrm>
            <a:off x="13119954" y="7686261"/>
            <a:ext cx="5327072" cy="106018"/>
          </a:xfrm>
          <a:prstGeom prst="straightConnector1">
            <a:avLst/>
          </a:prstGeom>
          <a:ln w="28575">
            <a:solidFill>
              <a:srgbClr val="FFFF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4736419" y="8110330"/>
            <a:ext cx="29949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600" b="1" dirty="0">
                <a:solidFill>
                  <a:srgbClr val="FFFF00"/>
                </a:solidFill>
              </a:rPr>
              <a:t>&gt;100m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3497807" y="3508940"/>
            <a:ext cx="6109066" cy="156966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tx1"/>
                </a:solidFill>
              </a:rPr>
              <a:t>BORDA DA CHAPADA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3641424" y="8947212"/>
            <a:ext cx="51154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400" b="1" dirty="0">
                <a:solidFill>
                  <a:srgbClr val="00B050"/>
                </a:solidFill>
              </a:rPr>
              <a:t>APP</a:t>
            </a:r>
          </a:p>
        </p:txBody>
      </p:sp>
      <p:sp>
        <p:nvSpPr>
          <p:cNvPr id="16" name="Seta para baixo 15"/>
          <p:cNvSpPr/>
          <p:nvPr/>
        </p:nvSpPr>
        <p:spPr>
          <a:xfrm>
            <a:off x="15221240" y="5078600"/>
            <a:ext cx="2025348" cy="2129464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200"/>
          </a:p>
        </p:txBody>
      </p:sp>
      <p:sp>
        <p:nvSpPr>
          <p:cNvPr id="17" name="CaixaDeTexto 16"/>
          <p:cNvSpPr txBox="1"/>
          <p:nvPr/>
        </p:nvSpPr>
        <p:spPr>
          <a:xfrm>
            <a:off x="323032" y="315959"/>
            <a:ext cx="1928384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5600" b="1" dirty="0">
                <a:solidFill>
                  <a:schemeClr val="tx1"/>
                </a:solidFill>
              </a:rPr>
              <a:t>Abertura de vias de acessos (TERRAPLENAGEM)</a:t>
            </a:r>
            <a:r>
              <a:rPr lang="pt-BR" sz="6200" dirty="0">
                <a:solidFill>
                  <a:schemeClr val="tx1"/>
                </a:solidFill>
              </a:rPr>
              <a:t>      Supressão vegetal </a:t>
            </a:r>
          </a:p>
          <a:p>
            <a:pPr algn="just"/>
            <a:r>
              <a:rPr lang="pt-BR" sz="6200" dirty="0">
                <a:solidFill>
                  <a:schemeClr val="tx1"/>
                </a:solidFill>
              </a:rPr>
              <a:t>Monitoramento/Resgate (fauna-arqueologia)</a:t>
            </a:r>
          </a:p>
          <a:p>
            <a:r>
              <a:rPr lang="pt-BR" sz="6200" dirty="0">
                <a:solidFill>
                  <a:schemeClr val="bg1"/>
                </a:solidFill>
              </a:rPr>
              <a:t>    </a:t>
            </a:r>
          </a:p>
        </p:txBody>
      </p:sp>
      <p:cxnSp>
        <p:nvCxnSpPr>
          <p:cNvPr id="24" name="Conector de seta reta 23"/>
          <p:cNvCxnSpPr/>
          <p:nvPr/>
        </p:nvCxnSpPr>
        <p:spPr>
          <a:xfrm>
            <a:off x="9109256" y="2209801"/>
            <a:ext cx="2077676" cy="651237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27"/>
          <p:cNvSpPr txBox="1"/>
          <p:nvPr/>
        </p:nvSpPr>
        <p:spPr>
          <a:xfrm>
            <a:off x="3727740" y="12339116"/>
            <a:ext cx="20678735" cy="769441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</a:rPr>
              <a:t>IMPACTOS NO MEIO FISICO DECORRENTES DE OBRAS DE ENGENHARIA</a:t>
            </a:r>
          </a:p>
        </p:txBody>
      </p:sp>
    </p:spTree>
    <p:extLst>
      <p:ext uri="{BB962C8B-B14F-4D97-AF65-F5344CB8AC3E}">
        <p14:creationId xmlns:p14="http://schemas.microsoft.com/office/powerpoint/2010/main" val="10056253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60122"/>
            <a:ext cx="24384000" cy="13716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49498" y="382361"/>
            <a:ext cx="2199711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600" b="1" dirty="0"/>
              <a:t>RECOMENDAÇÕES/SEMAR</a:t>
            </a:r>
            <a:r>
              <a:rPr lang="pt-BR" sz="5600" dirty="0"/>
              <a:t>:</a:t>
            </a:r>
          </a:p>
          <a:p>
            <a:pPr algn="just"/>
            <a:r>
              <a:rPr lang="pt-BR" sz="4800" b="1" dirty="0"/>
              <a:t>*PROTEÇÃO DO TALUDE COM IMPLANTAÇÃO DE DRENAGEM/DISSPADOR    DE ENERGIA  E USO DE  BIOMANTA</a:t>
            </a:r>
          </a:p>
          <a:p>
            <a:pPr algn="just"/>
            <a:r>
              <a:rPr lang="pt-BR" sz="4800" b="1" dirty="0"/>
              <a:t>*RETIRADA DOS BLOCOS PARA EVITAR ESCORREGAMENTOS</a:t>
            </a:r>
          </a:p>
          <a:p>
            <a:endParaRPr lang="pt-BR" sz="5600" dirty="0"/>
          </a:p>
        </p:txBody>
      </p:sp>
      <p:sp>
        <p:nvSpPr>
          <p:cNvPr id="4" name="Seta para baixo 3"/>
          <p:cNvSpPr/>
          <p:nvPr/>
        </p:nvSpPr>
        <p:spPr>
          <a:xfrm rot="5400000">
            <a:off x="16737455" y="6866534"/>
            <a:ext cx="1414774" cy="3806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200"/>
          </a:p>
        </p:txBody>
      </p:sp>
      <p:sp>
        <p:nvSpPr>
          <p:cNvPr id="5" name="Seta para a esquerda 4"/>
          <p:cNvSpPr/>
          <p:nvPr/>
        </p:nvSpPr>
        <p:spPr>
          <a:xfrm>
            <a:off x="13883425" y="11400949"/>
            <a:ext cx="8663190" cy="13651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200"/>
          </a:p>
        </p:txBody>
      </p:sp>
      <p:sp>
        <p:nvSpPr>
          <p:cNvPr id="7" name="CaixaDeTexto 6"/>
          <p:cNvSpPr txBox="1"/>
          <p:nvPr/>
        </p:nvSpPr>
        <p:spPr>
          <a:xfrm>
            <a:off x="15950892" y="8446396"/>
            <a:ext cx="298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DRENAGEM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4222133" y="11791142"/>
            <a:ext cx="9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BLOCOS DISPOSTOS NA SAIA DO ATERRO</a:t>
            </a:r>
          </a:p>
        </p:txBody>
      </p:sp>
      <p:sp>
        <p:nvSpPr>
          <p:cNvPr id="10" name="Seta para a direita 9"/>
          <p:cNvSpPr/>
          <p:nvPr/>
        </p:nvSpPr>
        <p:spPr>
          <a:xfrm>
            <a:off x="2912820" y="10829250"/>
            <a:ext cx="6100194" cy="1891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2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2063741" y="11407041"/>
            <a:ext cx="6982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APLICAÇÃO DE BIOMANTA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23263" y="7399954"/>
            <a:ext cx="564094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200" b="1" dirty="0">
                <a:solidFill>
                  <a:schemeClr val="bg1"/>
                </a:solidFill>
              </a:rPr>
              <a:t>CHAPADA DO ARARIPE</a:t>
            </a:r>
          </a:p>
        </p:txBody>
      </p:sp>
    </p:spTree>
    <p:extLst>
      <p:ext uri="{BB962C8B-B14F-4D97-AF65-F5344CB8AC3E}">
        <p14:creationId xmlns:p14="http://schemas.microsoft.com/office/powerpoint/2010/main" val="293835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7" grpId="0"/>
      <p:bldP spid="8" grpId="0"/>
      <p:bldP spid="10" grpId="0" animBg="1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3561455" y="865065"/>
            <a:ext cx="8989454" cy="36317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6200" dirty="0"/>
              <a:t> </a:t>
            </a:r>
            <a:r>
              <a:rPr lang="pt-BR" sz="5600" dirty="0">
                <a:solidFill>
                  <a:schemeClr val="tx1"/>
                </a:solidFill>
              </a:rPr>
              <a:t>CONCLUSÃO DA DRENAGEM </a:t>
            </a:r>
          </a:p>
          <a:p>
            <a:r>
              <a:rPr lang="pt-BR" sz="5600" dirty="0">
                <a:solidFill>
                  <a:schemeClr val="tx1"/>
                </a:solidFill>
              </a:rPr>
              <a:t>DISSIPADOR DE ENERGIA</a:t>
            </a:r>
          </a:p>
        </p:txBody>
      </p:sp>
      <p:cxnSp>
        <p:nvCxnSpPr>
          <p:cNvPr id="8" name="Conector de seta reta 7"/>
          <p:cNvCxnSpPr/>
          <p:nvPr/>
        </p:nvCxnSpPr>
        <p:spPr>
          <a:xfrm flipH="1">
            <a:off x="10071278" y="2962140"/>
            <a:ext cx="6928836" cy="58212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321974" y="1819171"/>
            <a:ext cx="10148552" cy="267765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5600" dirty="0">
                <a:solidFill>
                  <a:schemeClr val="tx1"/>
                </a:solidFill>
              </a:rPr>
              <a:t>CONCLUSÃO DA PROTEÇAO DO TALUDE COM USO DE BIOMANTA</a:t>
            </a:r>
          </a:p>
        </p:txBody>
      </p:sp>
      <p:cxnSp>
        <p:nvCxnSpPr>
          <p:cNvPr id="16" name="Conector de seta reta 15"/>
          <p:cNvCxnSpPr>
            <a:stCxn id="11" idx="2"/>
          </p:cNvCxnSpPr>
          <p:nvPr/>
        </p:nvCxnSpPr>
        <p:spPr>
          <a:xfrm>
            <a:off x="5396250" y="4496827"/>
            <a:ext cx="2794715" cy="26638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>
            <a:stCxn id="11" idx="2"/>
          </p:cNvCxnSpPr>
          <p:nvPr/>
        </p:nvCxnSpPr>
        <p:spPr>
          <a:xfrm>
            <a:off x="5396250" y="4496827"/>
            <a:ext cx="3000776" cy="55744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5932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62" y="9913176"/>
            <a:ext cx="19533276" cy="282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28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4D6A08F7-3526-41D7-9165-5E96FD693ED6}"/>
              </a:ext>
            </a:extLst>
          </p:cNvPr>
          <p:cNvSpPr/>
          <p:nvPr/>
        </p:nvSpPr>
        <p:spPr>
          <a:xfrm>
            <a:off x="1809344" y="4868810"/>
            <a:ext cx="16420288" cy="2062099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pPr marL="685785" indent="-685785">
              <a:buFont typeface="Arial" panose="020B0604020202020204" pitchFamily="34" charset="0"/>
              <a:buChar char="•"/>
            </a:pPr>
            <a:endParaRPr lang="pt-BR" sz="4800" dirty="0">
              <a:solidFill>
                <a:schemeClr val="accent1">
                  <a:lumMod val="75000"/>
                </a:schemeClr>
              </a:solidFill>
              <a:latin typeface="Impact" panose="020B0806030902050204" pitchFamily="34" charset="0"/>
            </a:endParaRPr>
          </a:p>
          <a:p>
            <a:pPr marL="685785" indent="-685785" algn="just">
              <a:buFont typeface="Arial" panose="020B0604020202020204" pitchFamily="34" charset="0"/>
              <a:buChar char="•"/>
            </a:pPr>
            <a:endParaRPr lang="pt-BR" sz="4000" dirty="0">
              <a:solidFill>
                <a:schemeClr val="accent1">
                  <a:lumMod val="75000"/>
                </a:schemeClr>
              </a:solidFill>
              <a:latin typeface="Impact" panose="020B0806030902050204" pitchFamily="34" charset="0"/>
            </a:endParaRPr>
          </a:p>
          <a:p>
            <a:pPr marL="685785" indent="-685785" algn="just">
              <a:buFont typeface="Arial" panose="020B0604020202020204" pitchFamily="34" charset="0"/>
              <a:buChar char="•"/>
            </a:pPr>
            <a:endParaRPr lang="pt-BR" sz="4000" dirty="0">
              <a:solidFill>
                <a:schemeClr val="accent1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0461093-2181-4D6A-84D6-D7C5F813BBD4}"/>
              </a:ext>
            </a:extLst>
          </p:cNvPr>
          <p:cNvSpPr/>
          <p:nvPr/>
        </p:nvSpPr>
        <p:spPr>
          <a:xfrm>
            <a:off x="2409217" y="12229818"/>
            <a:ext cx="21420307" cy="830993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endParaRPr lang="pt-BR" sz="4800" dirty="0">
              <a:solidFill>
                <a:schemeClr val="accent1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BC28158A-D04C-47C1-B995-C418C03E3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3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A0D1030B-B2D2-462B-BDF1-BB058E807426}"/>
              </a:ext>
            </a:extLst>
          </p:cNvPr>
          <p:cNvSpPr/>
          <p:nvPr/>
        </p:nvSpPr>
        <p:spPr>
          <a:xfrm>
            <a:off x="2831690" y="3083705"/>
            <a:ext cx="18730452" cy="6740303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pPr algn="just"/>
            <a:r>
              <a:rPr lang="pt-BR" sz="4800" b="1" dirty="0">
                <a:solidFill>
                  <a:schemeClr val="tx1"/>
                </a:solidFill>
                <a:latin typeface="+mj-lt"/>
              </a:rPr>
              <a:t>*Atividade  caracterizada como de utilidade pública;</a:t>
            </a:r>
          </a:p>
          <a:p>
            <a:pPr algn="just"/>
            <a:r>
              <a:rPr lang="pt-BR" sz="4800" b="1" dirty="0">
                <a:solidFill>
                  <a:schemeClr val="tx1"/>
                </a:solidFill>
                <a:latin typeface="+mj-lt"/>
              </a:rPr>
              <a:t>*Grande potencial de geração no território brasileiro;</a:t>
            </a:r>
          </a:p>
          <a:p>
            <a:pPr algn="just"/>
            <a:r>
              <a:rPr lang="pt-BR" sz="4800" b="1" dirty="0">
                <a:solidFill>
                  <a:schemeClr val="tx1"/>
                </a:solidFill>
                <a:latin typeface="+mj-lt"/>
              </a:rPr>
              <a:t>*Fonte inesgotável, limpa e segura;</a:t>
            </a:r>
          </a:p>
          <a:p>
            <a:pPr algn="just"/>
            <a:r>
              <a:rPr lang="pt-BR" sz="4800" b="1" dirty="0">
                <a:solidFill>
                  <a:schemeClr val="tx1"/>
                </a:solidFill>
                <a:latin typeface="+mj-lt"/>
              </a:rPr>
              <a:t>*Curto prazo de implantação;</a:t>
            </a:r>
          </a:p>
          <a:p>
            <a:pPr algn="just"/>
            <a:r>
              <a:rPr lang="pt-BR" sz="4800" b="1" dirty="0">
                <a:solidFill>
                  <a:schemeClr val="tx1"/>
                </a:solidFill>
                <a:latin typeface="+mj-lt"/>
              </a:rPr>
              <a:t>*Sustentável (alto percentual de  impactos ambientais negativos mitigáveis);</a:t>
            </a:r>
          </a:p>
          <a:p>
            <a:pPr algn="just"/>
            <a:r>
              <a:rPr lang="pt-BR" sz="4800" b="1" dirty="0">
                <a:solidFill>
                  <a:schemeClr val="tx1"/>
                </a:solidFill>
                <a:latin typeface="+mj-lt"/>
              </a:rPr>
              <a:t>*Grande potencial para atender ao Sistema Interligado Nacional;</a:t>
            </a:r>
          </a:p>
          <a:p>
            <a:pPr algn="just"/>
            <a:r>
              <a:rPr lang="pt-BR" sz="4800" b="1" dirty="0">
                <a:solidFill>
                  <a:schemeClr val="tx1"/>
                </a:solidFill>
                <a:latin typeface="+mj-lt"/>
              </a:rPr>
              <a:t>*Geração de novas oportunidades.</a:t>
            </a:r>
          </a:p>
          <a:p>
            <a:pPr algn="just"/>
            <a:r>
              <a:rPr lang="pt-BR" sz="4800" b="1" dirty="0">
                <a:solidFill>
                  <a:schemeClr val="tx1"/>
                </a:solidFill>
                <a:latin typeface="+mj-lt"/>
              </a:rPr>
              <a:t>*Ampliação da oferta de energia.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831690" y="471948"/>
            <a:ext cx="209978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b="1" dirty="0">
                <a:solidFill>
                  <a:schemeClr val="tx1"/>
                </a:solidFill>
                <a:latin typeface="+mj-lt"/>
              </a:rPr>
              <a:t>FATORES FAVORÁVEIS DA ENERGIA EÓLICA E FOTOVOLTAICA:</a:t>
            </a:r>
          </a:p>
        </p:txBody>
      </p:sp>
      <p:pic>
        <p:nvPicPr>
          <p:cNvPr id="7" name="Picture 2" descr="Resultado de imagem para piauí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1109" y="10852337"/>
            <a:ext cx="2569906" cy="275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109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622779"/>
            <a:ext cx="20413366" cy="15922882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3" name="CaixaDeTexto 2"/>
          <p:cNvSpPr txBox="1"/>
          <p:nvPr/>
        </p:nvSpPr>
        <p:spPr>
          <a:xfrm>
            <a:off x="6716507" y="644667"/>
            <a:ext cx="95108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400" b="1" dirty="0">
                <a:solidFill>
                  <a:schemeClr val="tx1"/>
                </a:solidFill>
              </a:rPr>
              <a:t>Supressão vegetal</a:t>
            </a:r>
          </a:p>
          <a:p>
            <a:r>
              <a:rPr lang="pt-BR" sz="6400" b="1" dirty="0">
                <a:solidFill>
                  <a:schemeClr val="tx1"/>
                </a:solidFill>
              </a:rPr>
              <a:t>Resgate de  fauna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4791" y="4066547"/>
            <a:ext cx="10816670" cy="8632022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6" name="Seta para a direita 5"/>
          <p:cNvSpPr/>
          <p:nvPr/>
        </p:nvSpPr>
        <p:spPr>
          <a:xfrm rot="2859502">
            <a:off x="13607566" y="3912567"/>
            <a:ext cx="5040544" cy="133940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20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479" y="12517879"/>
            <a:ext cx="14253684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631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069" y="-640018"/>
            <a:ext cx="20073730" cy="1585462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6142383" y="914400"/>
            <a:ext cx="111042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400" dirty="0"/>
              <a:t>Extensas vias de acessos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7145079" y="8076081"/>
            <a:ext cx="10611293" cy="403187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sz="6400" dirty="0">
                <a:solidFill>
                  <a:schemeClr val="bg1"/>
                </a:solidFill>
              </a:rPr>
              <a:t>SUPRESSÃO VEGETAL</a:t>
            </a:r>
          </a:p>
          <a:p>
            <a:r>
              <a:rPr lang="pt-BR" sz="6400" b="1" dirty="0">
                <a:solidFill>
                  <a:schemeClr val="bg1"/>
                </a:solidFill>
              </a:rPr>
              <a:t>TERRAPLENAGEM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t-BR" sz="6400" dirty="0">
                <a:solidFill>
                  <a:schemeClr val="bg1"/>
                </a:solidFill>
              </a:rPr>
              <a:t>     FAUNA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t-BR" sz="6400" dirty="0">
                <a:solidFill>
                  <a:schemeClr val="bg1"/>
                </a:solidFill>
              </a:rPr>
              <a:t>     ARQUEOLOGIA</a:t>
            </a:r>
          </a:p>
        </p:txBody>
      </p:sp>
      <p:cxnSp>
        <p:nvCxnSpPr>
          <p:cNvPr id="9" name="Conector de seta reta 8"/>
          <p:cNvCxnSpPr/>
          <p:nvPr/>
        </p:nvCxnSpPr>
        <p:spPr>
          <a:xfrm flipV="1">
            <a:off x="15595600" y="6121400"/>
            <a:ext cx="2870200" cy="20828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 flipH="1" flipV="1">
            <a:off x="5461000" y="5918200"/>
            <a:ext cx="2794000" cy="24130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0" y="12159491"/>
            <a:ext cx="14253684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363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600" y="272602"/>
            <a:ext cx="17907356" cy="1310210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606610" y="9539337"/>
            <a:ext cx="13276274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6400" dirty="0"/>
              <a:t>ABERTURA DE VIAS DE ACESSO</a:t>
            </a:r>
          </a:p>
          <a:p>
            <a:pPr marL="914400" indent="-914400">
              <a:buFont typeface="Wingdings" panose="05000000000000000000" pitchFamily="2" charset="2"/>
              <a:buChar char="v"/>
            </a:pPr>
            <a:r>
              <a:rPr lang="pt-BR" sz="6400" dirty="0"/>
              <a:t>PROSPECÇÃO ARQUEOLÓGICA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680" y="10049824"/>
            <a:ext cx="1146148" cy="17558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410" y="12586325"/>
            <a:ext cx="14253684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684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948" y="134028"/>
            <a:ext cx="18124657" cy="13593493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634529" y="10028746"/>
            <a:ext cx="18751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</a:rPr>
              <a:t>       ABERTURA DE VIAS DE ACESSO</a:t>
            </a:r>
          </a:p>
          <a:p>
            <a:pPr marL="1143000" indent="-1143000">
              <a:buFont typeface="Wingdings" panose="05000000000000000000" pitchFamily="2" charset="2"/>
              <a:buChar char="v"/>
            </a:pPr>
            <a:r>
              <a:rPr lang="pt-BR" sz="5400" dirty="0">
                <a:solidFill>
                  <a:schemeClr val="bg1"/>
                </a:solidFill>
              </a:rPr>
              <a:t>SUPRESSÃO VEGETAL/ RESGATE DE FAUNA</a:t>
            </a:r>
          </a:p>
        </p:txBody>
      </p:sp>
      <p:sp>
        <p:nvSpPr>
          <p:cNvPr id="4" name="Seta para a direita 3"/>
          <p:cNvSpPr/>
          <p:nvPr/>
        </p:nvSpPr>
        <p:spPr>
          <a:xfrm>
            <a:off x="3863663" y="10380372"/>
            <a:ext cx="1107582" cy="164849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20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507" y="12624977"/>
            <a:ext cx="14253684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8573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1" y="675119"/>
            <a:ext cx="19735798" cy="1246675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8346940" y="10608972"/>
            <a:ext cx="113334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600" b="1" dirty="0">
                <a:solidFill>
                  <a:schemeClr val="bg1"/>
                </a:solidFill>
              </a:rPr>
              <a:t>TERRAPLENGAEM</a:t>
            </a:r>
          </a:p>
          <a:p>
            <a:pPr marL="914400" indent="-914400">
              <a:buFont typeface="Wingdings" panose="05000000000000000000" pitchFamily="2" charset="2"/>
              <a:buChar char="Ø"/>
            </a:pPr>
            <a:r>
              <a:rPr lang="pt-BR" sz="5600" b="1" dirty="0">
                <a:solidFill>
                  <a:schemeClr val="bg1"/>
                </a:solidFill>
              </a:rPr>
              <a:t>RESGATE DE FAUNA</a:t>
            </a:r>
          </a:p>
        </p:txBody>
      </p:sp>
    </p:spTree>
    <p:extLst>
      <p:ext uri="{BB962C8B-B14F-4D97-AF65-F5344CB8AC3E}">
        <p14:creationId xmlns:p14="http://schemas.microsoft.com/office/powerpoint/2010/main" val="12560347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73683"/>
            <a:ext cx="24384000" cy="1341703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2865395" y="355601"/>
            <a:ext cx="10756605" cy="70788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tx1"/>
                </a:solidFill>
              </a:rPr>
              <a:t>OBRAS LINEARES: ACESSOS INTERNOS</a:t>
            </a:r>
          </a:p>
        </p:txBody>
      </p:sp>
      <p:cxnSp>
        <p:nvCxnSpPr>
          <p:cNvPr id="5" name="Conector de seta reta 4"/>
          <p:cNvCxnSpPr/>
          <p:nvPr/>
        </p:nvCxnSpPr>
        <p:spPr>
          <a:xfrm>
            <a:off x="19456400" y="1143000"/>
            <a:ext cx="1752600" cy="111760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/>
          <p:cNvCxnSpPr/>
          <p:nvPr/>
        </p:nvCxnSpPr>
        <p:spPr>
          <a:xfrm flipH="1">
            <a:off x="16002000" y="1094264"/>
            <a:ext cx="3581400" cy="970073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 flipH="1">
            <a:off x="13716000" y="1143000"/>
            <a:ext cx="5867400" cy="65786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 flipH="1">
            <a:off x="14795500" y="1143000"/>
            <a:ext cx="4660900" cy="965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 flipH="1">
            <a:off x="13030200" y="1197520"/>
            <a:ext cx="6426200" cy="1215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 flipH="1">
            <a:off x="11645900" y="1248524"/>
            <a:ext cx="7810500" cy="230747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 flipH="1">
            <a:off x="7112000" y="1288382"/>
            <a:ext cx="12344400" cy="232038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/>
          <p:nvPr/>
        </p:nvCxnSpPr>
        <p:spPr>
          <a:xfrm flipH="1">
            <a:off x="2082800" y="1281931"/>
            <a:ext cx="17373600" cy="422987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 flipH="1">
            <a:off x="4826000" y="1281930"/>
            <a:ext cx="14757400" cy="1068791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51913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 rot="16200000">
            <a:off x="-3163910" y="4925357"/>
            <a:ext cx="82939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ZONA COSTEIRA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655" y="931570"/>
            <a:ext cx="1424149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17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26" y="365143"/>
            <a:ext cx="24067146" cy="1298571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023958" y="365143"/>
            <a:ext cx="78070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b="1" dirty="0"/>
              <a:t>Parque Solar Nova Olinda</a:t>
            </a:r>
          </a:p>
          <a:p>
            <a:pPr algn="ctr"/>
            <a:r>
              <a:rPr lang="pt-BR" sz="4800" b="1" dirty="0"/>
              <a:t> Enel Green Power Brasil</a:t>
            </a:r>
          </a:p>
          <a:p>
            <a:pPr algn="ctr"/>
            <a:r>
              <a:rPr lang="pt-BR" sz="4800" b="1" dirty="0"/>
              <a:t>Ribeira do Piauí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0848110" y="1129443"/>
            <a:ext cx="4219611" cy="104644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sz="6200" b="1" dirty="0"/>
              <a:t>292MW</a:t>
            </a:r>
          </a:p>
        </p:txBody>
      </p:sp>
      <p:sp>
        <p:nvSpPr>
          <p:cNvPr id="8" name="Retângulo 7"/>
          <p:cNvSpPr/>
          <p:nvPr/>
        </p:nvSpPr>
        <p:spPr>
          <a:xfrm>
            <a:off x="15454073" y="10303869"/>
            <a:ext cx="8769399" cy="304698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pt-BR" sz="4800" b="1" dirty="0"/>
              <a:t>O projeto final  prevê  uma Usina de Energia Fotovoltaica com uma capacidade de 420 MW.</a:t>
            </a:r>
          </a:p>
        </p:txBody>
      </p:sp>
    </p:spTree>
    <p:extLst>
      <p:ext uri="{BB962C8B-B14F-4D97-AF65-F5344CB8AC3E}">
        <p14:creationId xmlns:p14="http://schemas.microsoft.com/office/powerpoint/2010/main" val="1058496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9756"/>
            <a:ext cx="23847382" cy="13716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4F273557-51F4-4DC7-B546-B08B63B1F41B}"/>
              </a:ext>
            </a:extLst>
          </p:cNvPr>
          <p:cNvSpPr/>
          <p:nvPr/>
        </p:nvSpPr>
        <p:spPr>
          <a:xfrm>
            <a:off x="1858844" y="86847"/>
            <a:ext cx="174230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solidFill>
                  <a:schemeClr val="tx2">
                    <a:lumMod val="75000"/>
                  </a:schemeClr>
                </a:solidFill>
              </a:rPr>
              <a:t>Parque Solar Nova Olinda</a:t>
            </a:r>
          </a:p>
          <a:p>
            <a:pPr algn="ctr"/>
            <a:r>
              <a:rPr lang="pt-BR" sz="4800" b="1" dirty="0">
                <a:solidFill>
                  <a:schemeClr val="tx2">
                    <a:lumMod val="75000"/>
                  </a:schemeClr>
                </a:solidFill>
              </a:rPr>
              <a:t> Enel Green Power Brasil</a:t>
            </a:r>
          </a:p>
          <a:p>
            <a:pPr algn="ctr"/>
            <a:r>
              <a:rPr lang="pt-BR" sz="4800" b="1" dirty="0">
                <a:solidFill>
                  <a:schemeClr val="bg1"/>
                </a:solidFill>
              </a:rPr>
              <a:t>Ribeira do Piauí</a:t>
            </a:r>
          </a:p>
        </p:txBody>
      </p:sp>
    </p:spTree>
    <p:extLst>
      <p:ext uri="{BB962C8B-B14F-4D97-AF65-F5344CB8AC3E}">
        <p14:creationId xmlns:p14="http://schemas.microsoft.com/office/powerpoint/2010/main" val="32648044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24384000" cy="1137733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5032289" y="11520358"/>
            <a:ext cx="3906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pt-BR" sz="4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DRENAGEM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1639" y="5798129"/>
            <a:ext cx="9918594" cy="5579210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340651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224" y="3868578"/>
            <a:ext cx="10804691" cy="9463964"/>
          </a:xfrm>
          <a:prstGeom prst="rect">
            <a:avLst/>
          </a:prstGeom>
        </p:spPr>
      </p:pic>
      <p:pic>
        <p:nvPicPr>
          <p:cNvPr id="5" name="Picture 2" descr="Resultado de imagem para piauí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1109" y="10852337"/>
            <a:ext cx="2569906" cy="275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035277" y="526454"/>
            <a:ext cx="203232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dirty="0">
                <a:latin typeface="+mj-lt"/>
              </a:rPr>
              <a:t>LEGISLAÇÃO AMBIENTAL</a:t>
            </a:r>
          </a:p>
          <a:p>
            <a:r>
              <a:rPr lang="pt-BR" sz="6600" dirty="0">
                <a:latin typeface="+mj-lt"/>
              </a:rPr>
              <a:t>Definida há mais de três décadas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F1F041C-EB6F-45EB-A7C2-87B317B1F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0891" y="4443474"/>
            <a:ext cx="10370124" cy="540007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033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DDDB273-9C33-419F-A893-A670D62A10FA}"/>
              </a:ext>
            </a:extLst>
          </p:cNvPr>
          <p:cNvSpPr/>
          <p:nvPr/>
        </p:nvSpPr>
        <p:spPr>
          <a:xfrm>
            <a:off x="1971749" y="724513"/>
            <a:ext cx="20264284" cy="1938988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r>
              <a:rPr lang="pt-BR" sz="6000" dirty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</a:rPr>
              <a:t>Desafios para melhoria de processos</a:t>
            </a:r>
          </a:p>
          <a:p>
            <a:r>
              <a:rPr lang="pt-BR" sz="6000" b="1" dirty="0">
                <a:latin typeface="+mj-lt"/>
              </a:rPr>
              <a:t> </a:t>
            </a:r>
          </a:p>
        </p:txBody>
      </p:sp>
      <p:pic>
        <p:nvPicPr>
          <p:cNvPr id="12" name="Picture 2" descr="Resultado de imagem para piauí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1109" y="10852337"/>
            <a:ext cx="2569906" cy="275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7C52525-B203-4399-B751-911BFFAC6B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4142" y="548446"/>
            <a:ext cx="1781942" cy="178194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AC734E2-DB7A-4799-9799-139A06773C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82" y="232422"/>
            <a:ext cx="1781943" cy="178194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F7E8A9B-35B9-4785-BED4-35DC91ADF704}"/>
              </a:ext>
            </a:extLst>
          </p:cNvPr>
          <p:cNvSpPr/>
          <p:nvPr/>
        </p:nvSpPr>
        <p:spPr>
          <a:xfrm>
            <a:off x="1371600" y="2308236"/>
            <a:ext cx="20508433" cy="10064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600" b="1" dirty="0">
                <a:solidFill>
                  <a:schemeClr val="accent1">
                    <a:lumMod val="75000"/>
                  </a:schemeClr>
                </a:solidFill>
              </a:rPr>
              <a:t>Revisão das normas que tratam do enquadramento do empreendimentos de energia eólica e solar, deixando de considerar o aspecto de potencia instalada como único parâmetro para a definição do grau de exigência dos estudos ambientais;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600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Necessidade de interlocução </a:t>
            </a:r>
            <a:r>
              <a:rPr lang="pt-BR" sz="3600" b="1" dirty="0" err="1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permanete</a:t>
            </a:r>
            <a:r>
              <a:rPr lang="pt-BR" sz="3600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com instituições e órgãos que tenham ritos e demandas próprios, não alinhados aos prazos do licenciamento, como IPHAN, DNPM, ICMBIO, INCRA, MUNICIPIOS;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600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Necessidade de melhorias das previsões dos reais impactos que um empreendimento pode causar na região onde ele vai ser instalado;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600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Necessidade de melhor conhecimento dos fatores de imprevisibilidade do ponto de vista ambiental;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600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Maior integração entre órgãos de planejamento e de licenciamento ambiental;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600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Implementação de procedimentos eletrônicos de processos de licenciamento ambiental.</a:t>
            </a:r>
          </a:p>
        </p:txBody>
      </p:sp>
    </p:spTree>
    <p:extLst>
      <p:ext uri="{BB962C8B-B14F-4D97-AF65-F5344CB8AC3E}">
        <p14:creationId xmlns:p14="http://schemas.microsoft.com/office/powerpoint/2010/main" val="19840537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ENERGIAS RENOVÁVEIS: Hidráulica, Eólica e Solar…"/>
          <p:cNvSpPr txBox="1">
            <a:spLocks noGrp="1"/>
          </p:cNvSpPr>
          <p:nvPr>
            <p:ph type="title"/>
          </p:nvPr>
        </p:nvSpPr>
        <p:spPr>
          <a:xfrm>
            <a:off x="2586446" y="355600"/>
            <a:ext cx="17567903" cy="3429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6000"/>
            </a:pPr>
            <a:r>
              <a:rPr sz="9600" dirty="0">
                <a:latin typeface="Impact" panose="020B0806030902050204" pitchFamily="34" charset="0"/>
              </a:rPr>
              <a:t>ENERGIAS RENOVÁVEIS</a:t>
            </a:r>
            <a:r>
              <a:rPr lang="pt-BR" sz="9600" dirty="0">
                <a:latin typeface="Impact" panose="020B0806030902050204" pitchFamily="34" charset="0"/>
              </a:rPr>
              <a:t> NO PIAUI</a:t>
            </a:r>
            <a:endParaRPr sz="9600" dirty="0">
              <a:latin typeface="Impact" panose="020B0806030902050204" pitchFamily="34" charset="0"/>
            </a:endParaRPr>
          </a:p>
          <a:p>
            <a:r>
              <a:rPr sz="5400" dirty="0" err="1">
                <a:latin typeface="Impact" panose="020B0806030902050204" pitchFamily="34" charset="0"/>
              </a:rPr>
              <a:t>Principais</a:t>
            </a:r>
            <a:r>
              <a:rPr sz="5400" dirty="0">
                <a:latin typeface="Impact" panose="020B0806030902050204" pitchFamily="34" charset="0"/>
              </a:rPr>
              <a:t> </a:t>
            </a:r>
            <a:r>
              <a:rPr sz="5400" dirty="0" err="1">
                <a:latin typeface="Impact" panose="020B0806030902050204" pitchFamily="34" charset="0"/>
              </a:rPr>
              <a:t>Considerações</a:t>
            </a:r>
            <a:endParaRPr sz="5400" dirty="0">
              <a:latin typeface="Impact" panose="020B0806030902050204" pitchFamily="34" charset="0"/>
            </a:endParaRPr>
          </a:p>
        </p:txBody>
      </p:sp>
      <p:sp>
        <p:nvSpPr>
          <p:cNvPr id="344" name="Espaço Reservado para Texto 2"/>
          <p:cNvSpPr txBox="1">
            <a:spLocks noGrp="1"/>
          </p:cNvSpPr>
          <p:nvPr>
            <p:ph type="body" sz="half" idx="1"/>
          </p:nvPr>
        </p:nvSpPr>
        <p:spPr>
          <a:xfrm>
            <a:off x="666750" y="4143664"/>
            <a:ext cx="17621250" cy="8864600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363220">
              <a:spcBef>
                <a:spcPts val="2800"/>
              </a:spcBef>
              <a:buClr>
                <a:schemeClr val="accent1">
                  <a:satOff val="5412"/>
                  <a:lumOff val="-30746"/>
                </a:schemeClr>
              </a:buClr>
              <a:buSzPct val="100000"/>
              <a:defRPr sz="2816">
                <a:solidFill>
                  <a:srgbClr val="5A5F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6000" dirty="0">
                <a:latin typeface="Berlin Sans FB" panose="020E0602020502020306" pitchFamily="34" charset="0"/>
              </a:rPr>
              <a:t>Um dos </a:t>
            </a:r>
            <a:r>
              <a:rPr sz="6000" dirty="0" err="1">
                <a:latin typeface="Berlin Sans FB" panose="020E0602020502020306" pitchFamily="34" charset="0"/>
              </a:rPr>
              <a:t>maiores</a:t>
            </a:r>
            <a:r>
              <a:rPr sz="6000" dirty="0">
                <a:latin typeface="Berlin Sans FB" panose="020E0602020502020306" pitchFamily="34" charset="0"/>
              </a:rPr>
              <a:t> </a:t>
            </a:r>
            <a:r>
              <a:rPr sz="6000" dirty="0" err="1">
                <a:latin typeface="Berlin Sans FB" panose="020E0602020502020306" pitchFamily="34" charset="0"/>
              </a:rPr>
              <a:t>produtores</a:t>
            </a:r>
            <a:r>
              <a:rPr sz="6000" dirty="0">
                <a:latin typeface="Berlin Sans FB" panose="020E0602020502020306" pitchFamily="34" charset="0"/>
              </a:rPr>
              <a:t> de </a:t>
            </a:r>
            <a:r>
              <a:rPr sz="6000" dirty="0" err="1">
                <a:latin typeface="Berlin Sans FB" panose="020E0602020502020306" pitchFamily="34" charset="0"/>
              </a:rPr>
              <a:t>energia</a:t>
            </a:r>
            <a:r>
              <a:rPr sz="6000" dirty="0">
                <a:latin typeface="Berlin Sans FB" panose="020E0602020502020306" pitchFamily="34" charset="0"/>
              </a:rPr>
              <a:t> </a:t>
            </a:r>
            <a:r>
              <a:rPr lang="pt-BR" sz="6000" dirty="0">
                <a:latin typeface="Berlin Sans FB" panose="020E0602020502020306" pitchFamily="34" charset="0"/>
              </a:rPr>
              <a:t>eólica </a:t>
            </a:r>
            <a:r>
              <a:rPr sz="6000" dirty="0">
                <a:latin typeface="Berlin Sans FB" panose="020E0602020502020306" pitchFamily="34" charset="0"/>
              </a:rPr>
              <a:t>do </a:t>
            </a:r>
            <a:r>
              <a:rPr sz="6000" dirty="0" err="1">
                <a:latin typeface="Berlin Sans FB" panose="020E0602020502020306" pitchFamily="34" charset="0"/>
              </a:rPr>
              <a:t>país</a:t>
            </a:r>
            <a:r>
              <a:rPr sz="6000" dirty="0">
                <a:latin typeface="Berlin Sans FB" panose="020E0602020502020306" pitchFamily="34" charset="0"/>
              </a:rPr>
              <a:t>: </a:t>
            </a:r>
            <a:br>
              <a:rPr sz="6000" dirty="0">
                <a:latin typeface="Berlin Sans FB" panose="020E0602020502020306" pitchFamily="34" charset="0"/>
              </a:rPr>
            </a:br>
            <a:r>
              <a:rPr lang="pt-BR" sz="8000" dirty="0">
                <a:latin typeface="Berlin Sans FB" panose="020E0602020502020306" pitchFamily="34" charset="0"/>
              </a:rPr>
              <a:t>4º</a:t>
            </a:r>
            <a:r>
              <a:rPr lang="pt-BR" sz="6000" dirty="0">
                <a:latin typeface="Berlin Sans FB" panose="020E0602020502020306" pitchFamily="34" charset="0"/>
              </a:rPr>
              <a:t> PRODUTOR NACIONAL</a:t>
            </a:r>
            <a:endParaRPr sz="6000" dirty="0">
              <a:latin typeface="Berlin Sans FB" panose="020E0602020502020306" pitchFamily="34" charset="0"/>
            </a:endParaRPr>
          </a:p>
          <a:p>
            <a:pPr defTabSz="363220">
              <a:spcBef>
                <a:spcPts val="2800"/>
              </a:spcBef>
              <a:buClr>
                <a:schemeClr val="accent1">
                  <a:satOff val="5412"/>
                  <a:lumOff val="-30746"/>
                </a:schemeClr>
              </a:buClr>
              <a:buSzPct val="100000"/>
              <a:defRPr sz="2816">
                <a:solidFill>
                  <a:srgbClr val="5A5F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6000" dirty="0" err="1">
                <a:latin typeface="Berlin Sans FB" panose="020E0602020502020306" pitchFamily="34" charset="0"/>
              </a:rPr>
              <a:t>Potencialidades</a:t>
            </a:r>
            <a:r>
              <a:rPr sz="6000" dirty="0">
                <a:latin typeface="Berlin Sans FB" panose="020E0602020502020306" pitchFamily="34" charset="0"/>
              </a:rPr>
              <a:t> </a:t>
            </a:r>
            <a:r>
              <a:rPr sz="6000" dirty="0" err="1">
                <a:latin typeface="Berlin Sans FB" panose="020E0602020502020306" pitchFamily="34" charset="0"/>
              </a:rPr>
              <a:t>naturais</a:t>
            </a:r>
            <a:r>
              <a:rPr sz="6000" dirty="0">
                <a:latin typeface="Berlin Sans FB" panose="020E0602020502020306" pitchFamily="34" charset="0"/>
              </a:rPr>
              <a:t> </a:t>
            </a:r>
          </a:p>
          <a:p>
            <a:pPr defTabSz="363220">
              <a:spcBef>
                <a:spcPts val="2800"/>
              </a:spcBef>
              <a:buClr>
                <a:schemeClr val="accent1">
                  <a:satOff val="5412"/>
                  <a:lumOff val="-30746"/>
                </a:schemeClr>
              </a:buClr>
              <a:buSzPct val="100000"/>
              <a:defRPr sz="2816">
                <a:solidFill>
                  <a:srgbClr val="5A5F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6000" dirty="0">
                <a:latin typeface="Berlin Sans FB" panose="020E0602020502020306" pitchFamily="34" charset="0"/>
              </a:rPr>
              <a:t>Sistema </a:t>
            </a:r>
            <a:r>
              <a:rPr sz="6000" dirty="0" err="1">
                <a:latin typeface="Berlin Sans FB" panose="020E0602020502020306" pitchFamily="34" charset="0"/>
              </a:rPr>
              <a:t>h</a:t>
            </a:r>
            <a:r>
              <a:rPr lang="en-US" sz="6000" dirty="0" err="1">
                <a:latin typeface="Berlin Sans FB" panose="020E0602020502020306" pitchFamily="34" charset="0"/>
              </a:rPr>
              <a:t>í</a:t>
            </a:r>
            <a:r>
              <a:rPr sz="6000" dirty="0" err="1">
                <a:latin typeface="Berlin Sans FB" panose="020E0602020502020306" pitchFamily="34" charset="0"/>
              </a:rPr>
              <a:t>brido</a:t>
            </a:r>
            <a:r>
              <a:rPr sz="6000" dirty="0">
                <a:latin typeface="Berlin Sans FB" panose="020E0602020502020306" pitchFamily="34" charset="0"/>
              </a:rPr>
              <a:t> de </a:t>
            </a:r>
            <a:r>
              <a:rPr sz="6000" dirty="0" err="1">
                <a:latin typeface="Berlin Sans FB" panose="020E0602020502020306" pitchFamily="34" charset="0"/>
              </a:rPr>
              <a:t>produção</a:t>
            </a:r>
            <a:r>
              <a:rPr sz="6000" dirty="0">
                <a:latin typeface="Berlin Sans FB" panose="020E0602020502020306" pitchFamily="34" charset="0"/>
              </a:rPr>
              <a:t>: </a:t>
            </a:r>
            <a:r>
              <a:rPr sz="6000" dirty="0" err="1">
                <a:latin typeface="Berlin Sans FB" panose="020E0602020502020306" pitchFamily="34" charset="0"/>
              </a:rPr>
              <a:t>vento</a:t>
            </a:r>
            <a:r>
              <a:rPr sz="6000" dirty="0">
                <a:latin typeface="Berlin Sans FB" panose="020E0602020502020306" pitchFamily="34" charset="0"/>
              </a:rPr>
              <a:t>/</a:t>
            </a:r>
            <a:r>
              <a:rPr sz="6000" dirty="0" err="1">
                <a:latin typeface="Berlin Sans FB" panose="020E0602020502020306" pitchFamily="34" charset="0"/>
              </a:rPr>
              <a:t>noite</a:t>
            </a:r>
            <a:r>
              <a:rPr sz="6000" dirty="0">
                <a:latin typeface="Berlin Sans FB" panose="020E0602020502020306" pitchFamily="34" charset="0"/>
              </a:rPr>
              <a:t> e sol/</a:t>
            </a:r>
            <a:r>
              <a:rPr sz="6000" dirty="0" err="1">
                <a:latin typeface="Berlin Sans FB" panose="020E0602020502020306" pitchFamily="34" charset="0"/>
              </a:rPr>
              <a:t>dia</a:t>
            </a:r>
            <a:endParaRPr sz="6000" dirty="0">
              <a:latin typeface="Berlin Sans FB" panose="020E0602020502020306" pitchFamily="34" charset="0"/>
            </a:endParaRPr>
          </a:p>
          <a:p>
            <a:pPr defTabSz="363220">
              <a:spcBef>
                <a:spcPts val="2800"/>
              </a:spcBef>
              <a:buClr>
                <a:schemeClr val="accent1">
                  <a:satOff val="5412"/>
                  <a:lumOff val="-30746"/>
                </a:schemeClr>
              </a:buClr>
              <a:buSzPct val="100000"/>
              <a:defRPr sz="2816">
                <a:solidFill>
                  <a:srgbClr val="5A5F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6000" dirty="0" err="1">
                <a:latin typeface="Berlin Sans FB" panose="020E0602020502020306" pitchFamily="34" charset="0"/>
              </a:rPr>
              <a:t>Piauí</a:t>
            </a:r>
            <a:r>
              <a:rPr sz="6000" dirty="0">
                <a:latin typeface="Berlin Sans FB" panose="020E0602020502020306" pitchFamily="34" charset="0"/>
              </a:rPr>
              <a:t> é </a:t>
            </a:r>
            <a:r>
              <a:rPr sz="6000" dirty="0" err="1">
                <a:latin typeface="Berlin Sans FB" panose="020E0602020502020306" pitchFamily="34" charset="0"/>
              </a:rPr>
              <a:t>recordista</a:t>
            </a:r>
            <a:r>
              <a:rPr sz="6000" dirty="0">
                <a:latin typeface="Berlin Sans FB" panose="020E0602020502020306" pitchFamily="34" charset="0"/>
              </a:rPr>
              <a:t> no </a:t>
            </a:r>
            <a:r>
              <a:rPr sz="6000" dirty="0" err="1">
                <a:latin typeface="Berlin Sans FB" panose="020E0602020502020306" pitchFamily="34" charset="0"/>
              </a:rPr>
              <a:t>índice</a:t>
            </a:r>
            <a:r>
              <a:rPr sz="6000" dirty="0">
                <a:latin typeface="Berlin Sans FB" panose="020E0602020502020306" pitchFamily="34" charset="0"/>
              </a:rPr>
              <a:t> de </a:t>
            </a:r>
            <a:r>
              <a:rPr sz="6000" dirty="0" err="1">
                <a:latin typeface="Berlin Sans FB" panose="020E0602020502020306" pitchFamily="34" charset="0"/>
              </a:rPr>
              <a:t>produtividade</a:t>
            </a:r>
            <a:r>
              <a:rPr sz="6000" dirty="0">
                <a:latin typeface="Berlin Sans FB" panose="020E0602020502020306" pitchFamily="34" charset="0"/>
              </a:rPr>
              <a:t> de </a:t>
            </a:r>
            <a:r>
              <a:rPr sz="6000" dirty="0" err="1">
                <a:latin typeface="Berlin Sans FB" panose="020E0602020502020306" pitchFamily="34" charset="0"/>
              </a:rPr>
              <a:t>energia</a:t>
            </a:r>
            <a:r>
              <a:rPr sz="6000" dirty="0">
                <a:latin typeface="Berlin Sans FB" panose="020E0602020502020306" pitchFamily="34" charset="0"/>
              </a:rPr>
              <a:t> </a:t>
            </a:r>
            <a:r>
              <a:rPr sz="6000" dirty="0" err="1">
                <a:latin typeface="Berlin Sans FB" panose="020E0602020502020306" pitchFamily="34" charset="0"/>
              </a:rPr>
              <a:t>eólica</a:t>
            </a:r>
            <a:endParaRPr sz="6000" dirty="0">
              <a:latin typeface="Berlin Sans FB" panose="020E0602020502020306" pitchFamily="34" charset="0"/>
            </a:endParaRPr>
          </a:p>
        </p:txBody>
      </p:sp>
      <p:grpSp>
        <p:nvGrpSpPr>
          <p:cNvPr id="347" name="AEOLICA 1.jpg"/>
          <p:cNvGrpSpPr/>
          <p:nvPr/>
        </p:nvGrpSpPr>
        <p:grpSpPr>
          <a:xfrm rot="21429051">
            <a:off x="17655458" y="4700641"/>
            <a:ext cx="6598659" cy="5390083"/>
            <a:chOff x="0" y="0"/>
            <a:chExt cx="10372984" cy="7945249"/>
          </a:xfrm>
        </p:grpSpPr>
        <p:pic>
          <p:nvPicPr>
            <p:cNvPr id="346" name="AEOLICA 1.jpg" descr="AEOLICA 1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15899" y="139699"/>
              <a:ext cx="9941186" cy="738645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5" name="AEOLICA 1.jpg" descr="AEOLICA 1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10372986" cy="7945250"/>
            </a:xfrm>
            <a:prstGeom prst="rect">
              <a:avLst/>
            </a:prstGeom>
            <a:effectLst/>
          </p:spPr>
        </p:pic>
      </p:grpSp>
      <p:pic>
        <p:nvPicPr>
          <p:cNvPr id="7" name="Imagem" descr="Imagem">
            <a:extLst>
              <a:ext uri="{FF2B5EF4-FFF2-40B4-BE49-F238E27FC236}">
                <a16:creationId xmlns:a16="http://schemas.microsoft.com/office/drawing/2014/main" id="{91C78605-3FC2-464E-9A2C-BDFEAB9E78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6750" y="1397590"/>
            <a:ext cx="1606187" cy="1345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2" descr="Resultado de imagem para bandeira do piauí">
            <a:extLst>
              <a:ext uri="{FF2B5EF4-FFF2-40B4-BE49-F238E27FC236}">
                <a16:creationId xmlns:a16="http://schemas.microsoft.com/office/drawing/2014/main" id="{05752417-910A-4C67-8787-6453C9AFB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1531" y="64806"/>
            <a:ext cx="4719484" cy="314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75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ENERGIAS RENOVÁVEIS: Hidráulica, Eólica e Solar…"/>
          <p:cNvSpPr txBox="1">
            <a:spLocks noGrp="1"/>
          </p:cNvSpPr>
          <p:nvPr>
            <p:ph type="title"/>
          </p:nvPr>
        </p:nvSpPr>
        <p:spPr>
          <a:xfrm>
            <a:off x="3771482" y="256858"/>
            <a:ext cx="17567903" cy="3429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6000"/>
            </a:pPr>
            <a:r>
              <a:rPr sz="9600" dirty="0">
                <a:latin typeface="Impact" panose="020B0806030902050204" pitchFamily="34" charset="0"/>
              </a:rPr>
              <a:t>ENERGIAS RENOVÁVEIS</a:t>
            </a:r>
            <a:r>
              <a:rPr lang="pt-BR" sz="9600" dirty="0">
                <a:latin typeface="Impact" panose="020B0806030902050204" pitchFamily="34" charset="0"/>
              </a:rPr>
              <a:t> NO PIAUI</a:t>
            </a:r>
            <a:endParaRPr sz="9600" dirty="0">
              <a:latin typeface="Impact" panose="020B0806030902050204" pitchFamily="34" charset="0"/>
            </a:endParaRPr>
          </a:p>
          <a:p>
            <a:r>
              <a:rPr sz="5400" dirty="0" err="1">
                <a:latin typeface="Impact" panose="020B0806030902050204" pitchFamily="34" charset="0"/>
              </a:rPr>
              <a:t>Principais</a:t>
            </a:r>
            <a:r>
              <a:rPr sz="5400" dirty="0">
                <a:latin typeface="Impact" panose="020B0806030902050204" pitchFamily="34" charset="0"/>
              </a:rPr>
              <a:t> </a:t>
            </a:r>
            <a:r>
              <a:rPr sz="5400" dirty="0" err="1">
                <a:latin typeface="Impact" panose="020B0806030902050204" pitchFamily="34" charset="0"/>
              </a:rPr>
              <a:t>Considerações</a:t>
            </a:r>
            <a:endParaRPr sz="5400" dirty="0">
              <a:latin typeface="Impact" panose="020B0806030902050204" pitchFamily="34" charset="0"/>
            </a:endParaRPr>
          </a:p>
        </p:txBody>
      </p:sp>
      <p:sp>
        <p:nvSpPr>
          <p:cNvPr id="344" name="Espaço Reservado para Texto 2"/>
          <p:cNvSpPr txBox="1">
            <a:spLocks noGrp="1"/>
          </p:cNvSpPr>
          <p:nvPr>
            <p:ph type="body" sz="half" idx="1"/>
          </p:nvPr>
        </p:nvSpPr>
        <p:spPr>
          <a:xfrm>
            <a:off x="7209610" y="3414152"/>
            <a:ext cx="16782519" cy="9680864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363220">
              <a:spcBef>
                <a:spcPts val="2800"/>
              </a:spcBef>
              <a:buClr>
                <a:schemeClr val="accent1">
                  <a:satOff val="5412"/>
                  <a:lumOff val="-30746"/>
                </a:schemeClr>
              </a:buClr>
              <a:buSzPct val="100000"/>
              <a:defRPr sz="2816">
                <a:solidFill>
                  <a:srgbClr val="5A5F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5400" dirty="0">
                <a:latin typeface="Berlin Sans FB" panose="020E0602020502020306" pitchFamily="34" charset="0"/>
              </a:rPr>
              <a:t>O </a:t>
            </a:r>
            <a:r>
              <a:rPr sz="5400" dirty="0" err="1">
                <a:latin typeface="Berlin Sans FB" panose="020E0602020502020306" pitchFamily="34" charset="0"/>
              </a:rPr>
              <a:t>Piauí</a:t>
            </a:r>
            <a:r>
              <a:rPr sz="5400" dirty="0">
                <a:latin typeface="Berlin Sans FB" panose="020E0602020502020306" pitchFamily="34" charset="0"/>
              </a:rPr>
              <a:t> </a:t>
            </a:r>
            <a:r>
              <a:rPr sz="5400" dirty="0" err="1">
                <a:latin typeface="Berlin Sans FB" panose="020E0602020502020306" pitchFamily="34" charset="0"/>
              </a:rPr>
              <a:t>possui</a:t>
            </a:r>
            <a:r>
              <a:rPr sz="5400" dirty="0">
                <a:latin typeface="Berlin Sans FB" panose="020E0602020502020306" pitchFamily="34" charset="0"/>
              </a:rPr>
              <a:t>  </a:t>
            </a:r>
            <a:r>
              <a:rPr sz="5400" dirty="0" err="1">
                <a:latin typeface="Berlin Sans FB" panose="020E0602020502020306" pitchFamily="34" charset="0"/>
              </a:rPr>
              <a:t>pontos</a:t>
            </a:r>
            <a:r>
              <a:rPr sz="5400" dirty="0">
                <a:latin typeface="Berlin Sans FB" panose="020E0602020502020306" pitchFamily="34" charset="0"/>
              </a:rPr>
              <a:t> fortes de </a:t>
            </a:r>
            <a:r>
              <a:rPr sz="5400" dirty="0" err="1">
                <a:latin typeface="Berlin Sans FB" panose="020E0602020502020306" pitchFamily="34" charset="0"/>
              </a:rPr>
              <a:t>transmissão</a:t>
            </a:r>
            <a:r>
              <a:rPr sz="5400" dirty="0">
                <a:latin typeface="Berlin Sans FB" panose="020E0602020502020306" pitchFamily="34" charset="0"/>
              </a:rPr>
              <a:t> de </a:t>
            </a:r>
            <a:r>
              <a:rPr sz="5400" dirty="0" err="1">
                <a:latin typeface="Berlin Sans FB" panose="020E0602020502020306" pitchFamily="34" charset="0"/>
              </a:rPr>
              <a:t>energia</a:t>
            </a:r>
            <a:r>
              <a:rPr sz="5400" dirty="0">
                <a:latin typeface="Berlin Sans FB" panose="020E0602020502020306" pitchFamily="34" charset="0"/>
              </a:rPr>
              <a:t> com </a:t>
            </a:r>
            <a:r>
              <a:rPr sz="5400" dirty="0" err="1">
                <a:latin typeface="Berlin Sans FB" panose="020E0602020502020306" pitchFamily="34" charset="0"/>
              </a:rPr>
              <a:t>uma</a:t>
            </a:r>
            <a:r>
              <a:rPr sz="5400" dirty="0">
                <a:latin typeface="Berlin Sans FB" panose="020E0602020502020306" pitchFamily="34" charset="0"/>
              </a:rPr>
              <a:t> </a:t>
            </a:r>
            <a:r>
              <a:rPr sz="5400" dirty="0" err="1">
                <a:latin typeface="Berlin Sans FB" panose="020E0602020502020306" pitchFamily="34" charset="0"/>
              </a:rPr>
              <a:t>malha</a:t>
            </a:r>
            <a:r>
              <a:rPr sz="5400" dirty="0">
                <a:latin typeface="Berlin Sans FB" panose="020E0602020502020306" pitchFamily="34" charset="0"/>
              </a:rPr>
              <a:t> de </a:t>
            </a:r>
            <a:r>
              <a:rPr sz="5400" dirty="0" err="1">
                <a:latin typeface="Berlin Sans FB" panose="020E0602020502020306" pitchFamily="34" charset="0"/>
              </a:rPr>
              <a:t>distribuição</a:t>
            </a:r>
            <a:r>
              <a:rPr sz="5400" dirty="0">
                <a:latin typeface="Berlin Sans FB" panose="020E0602020502020306" pitchFamily="34" charset="0"/>
              </a:rPr>
              <a:t> que </a:t>
            </a:r>
            <a:r>
              <a:rPr sz="5400" dirty="0" err="1">
                <a:latin typeface="Berlin Sans FB" panose="020E0602020502020306" pitchFamily="34" charset="0"/>
              </a:rPr>
              <a:t>corta</a:t>
            </a:r>
            <a:r>
              <a:rPr sz="5400" dirty="0">
                <a:latin typeface="Berlin Sans FB" panose="020E0602020502020306" pitchFamily="34" charset="0"/>
              </a:rPr>
              <a:t> o Estado de Norte a </a:t>
            </a:r>
            <a:r>
              <a:rPr sz="5400" dirty="0" err="1">
                <a:latin typeface="Berlin Sans FB" panose="020E0602020502020306" pitchFamily="34" charset="0"/>
              </a:rPr>
              <a:t>Sul</a:t>
            </a:r>
            <a:r>
              <a:rPr sz="5400" dirty="0">
                <a:latin typeface="Berlin Sans FB" panose="020E0602020502020306" pitchFamily="34" charset="0"/>
              </a:rPr>
              <a:t>, </a:t>
            </a:r>
            <a:r>
              <a:rPr sz="5400" dirty="0" err="1">
                <a:latin typeface="Berlin Sans FB" panose="020E0602020502020306" pitchFamily="34" charset="0"/>
              </a:rPr>
              <a:t>Leste</a:t>
            </a:r>
            <a:r>
              <a:rPr sz="5400" dirty="0">
                <a:latin typeface="Berlin Sans FB" panose="020E0602020502020306" pitchFamily="34" charset="0"/>
              </a:rPr>
              <a:t> a </a:t>
            </a:r>
            <a:r>
              <a:rPr sz="5400" dirty="0" err="1">
                <a:latin typeface="Berlin Sans FB" panose="020E0602020502020306" pitchFamily="34" charset="0"/>
              </a:rPr>
              <a:t>Oeste</a:t>
            </a:r>
            <a:endParaRPr sz="5400" dirty="0">
              <a:latin typeface="Berlin Sans FB" panose="020E0602020502020306" pitchFamily="34" charset="0"/>
            </a:endParaRPr>
          </a:p>
          <a:p>
            <a:pPr defTabSz="363220">
              <a:spcBef>
                <a:spcPts val="2800"/>
              </a:spcBef>
              <a:buClr>
                <a:schemeClr val="accent1">
                  <a:satOff val="5412"/>
                  <a:lumOff val="-30746"/>
                </a:schemeClr>
              </a:buClr>
              <a:buSzPct val="100000"/>
              <a:defRPr sz="2816">
                <a:solidFill>
                  <a:srgbClr val="5A5F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pt-BR" sz="5400" dirty="0" err="1">
                <a:latin typeface="Berlin Sans FB" panose="020E0602020502020306" pitchFamily="34" charset="0"/>
              </a:rPr>
              <a:t>LTs</a:t>
            </a:r>
            <a:r>
              <a:rPr lang="pt-BR" sz="5400" dirty="0">
                <a:latin typeface="Berlin Sans FB" panose="020E0602020502020306" pitchFamily="34" charset="0"/>
              </a:rPr>
              <a:t> </a:t>
            </a:r>
            <a:r>
              <a:rPr sz="5400" dirty="0">
                <a:latin typeface="Berlin Sans FB" panose="020E0602020502020306" pitchFamily="34" charset="0"/>
              </a:rPr>
              <a:t>de 500kv, com </a:t>
            </a:r>
            <a:r>
              <a:rPr sz="5400" dirty="0" err="1">
                <a:latin typeface="Berlin Sans FB" panose="020E0602020502020306" pitchFamily="34" charset="0"/>
              </a:rPr>
              <a:t>subestações</a:t>
            </a:r>
            <a:r>
              <a:rPr sz="5400" dirty="0">
                <a:latin typeface="Berlin Sans FB" panose="020E0602020502020306" pitchFamily="34" charset="0"/>
              </a:rPr>
              <a:t> </a:t>
            </a:r>
            <a:r>
              <a:rPr sz="5400" dirty="0" err="1">
                <a:latin typeface="Berlin Sans FB" panose="020E0602020502020306" pitchFamily="34" charset="0"/>
              </a:rPr>
              <a:t>em</a:t>
            </a:r>
            <a:r>
              <a:rPr sz="5400" dirty="0">
                <a:latin typeface="Berlin Sans FB" panose="020E0602020502020306" pitchFamily="34" charset="0"/>
              </a:rPr>
              <a:t> </a:t>
            </a:r>
            <a:r>
              <a:rPr sz="5400" dirty="0" err="1">
                <a:latin typeface="Berlin Sans FB" panose="020E0602020502020306" pitchFamily="34" charset="0"/>
              </a:rPr>
              <a:t>pontos</a:t>
            </a:r>
            <a:r>
              <a:rPr sz="5400" dirty="0">
                <a:latin typeface="Berlin Sans FB" panose="020E0602020502020306" pitchFamily="34" charset="0"/>
              </a:rPr>
              <a:t> </a:t>
            </a:r>
            <a:r>
              <a:rPr sz="5400" dirty="0" err="1">
                <a:latin typeface="Berlin Sans FB" panose="020E0602020502020306" pitchFamily="34" charset="0"/>
              </a:rPr>
              <a:t>estratégicos</a:t>
            </a:r>
            <a:r>
              <a:rPr sz="5400" dirty="0">
                <a:latin typeface="Berlin Sans FB" panose="020E0602020502020306" pitchFamily="34" charset="0"/>
              </a:rPr>
              <a:t> do Estado</a:t>
            </a:r>
          </a:p>
          <a:p>
            <a:pPr defTabSz="363220">
              <a:spcBef>
                <a:spcPts val="2800"/>
              </a:spcBef>
              <a:buClr>
                <a:schemeClr val="accent1">
                  <a:satOff val="5412"/>
                  <a:lumOff val="-30746"/>
                </a:schemeClr>
              </a:buClr>
              <a:buSzPct val="100000"/>
              <a:defRPr sz="2816">
                <a:solidFill>
                  <a:srgbClr val="5A5F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5400" dirty="0" err="1">
                <a:latin typeface="Berlin Sans FB" panose="020E0602020502020306" pitchFamily="34" charset="0"/>
              </a:rPr>
              <a:t>Intercâmbio</a:t>
            </a:r>
            <a:r>
              <a:rPr sz="5400" dirty="0">
                <a:latin typeface="Berlin Sans FB" panose="020E0602020502020306" pitchFamily="34" charset="0"/>
              </a:rPr>
              <a:t> </a:t>
            </a:r>
            <a:r>
              <a:rPr sz="5400" dirty="0" err="1">
                <a:latin typeface="Berlin Sans FB" panose="020E0602020502020306" pitchFamily="34" charset="0"/>
              </a:rPr>
              <a:t>interinstitucional</a:t>
            </a:r>
            <a:r>
              <a:rPr sz="5400" dirty="0">
                <a:latin typeface="Berlin Sans FB" panose="020E0602020502020306" pitchFamily="34" charset="0"/>
              </a:rPr>
              <a:t> para </a:t>
            </a:r>
            <a:r>
              <a:rPr sz="5400" dirty="0" err="1">
                <a:latin typeface="Berlin Sans FB" panose="020E0602020502020306" pitchFamily="34" charset="0"/>
              </a:rPr>
              <a:t>facilitar</a:t>
            </a:r>
            <a:r>
              <a:rPr sz="5400" dirty="0">
                <a:latin typeface="Berlin Sans FB" panose="020E0602020502020306" pitchFamily="34" charset="0"/>
              </a:rPr>
              <a:t> </a:t>
            </a:r>
            <a:r>
              <a:rPr sz="5400" dirty="0" err="1">
                <a:latin typeface="Berlin Sans FB" panose="020E0602020502020306" pitchFamily="34" charset="0"/>
              </a:rPr>
              <a:t>os</a:t>
            </a:r>
            <a:r>
              <a:rPr sz="5400" dirty="0">
                <a:latin typeface="Berlin Sans FB" panose="020E0602020502020306" pitchFamily="34" charset="0"/>
              </a:rPr>
              <a:t> </a:t>
            </a:r>
            <a:r>
              <a:rPr sz="5400" dirty="0" err="1">
                <a:latin typeface="Berlin Sans FB" panose="020E0602020502020306" pitchFamily="34" charset="0"/>
              </a:rPr>
              <a:t>trâmites</a:t>
            </a:r>
            <a:r>
              <a:rPr sz="5400" dirty="0">
                <a:latin typeface="Berlin Sans FB" panose="020E0602020502020306" pitchFamily="34" charset="0"/>
              </a:rPr>
              <a:t> de </a:t>
            </a:r>
            <a:r>
              <a:rPr sz="5400" dirty="0" err="1">
                <a:latin typeface="Berlin Sans FB" panose="020E0602020502020306" pitchFamily="34" charset="0"/>
              </a:rPr>
              <a:t>investimentos</a:t>
            </a:r>
            <a:endParaRPr sz="5400" dirty="0">
              <a:latin typeface="Berlin Sans FB" panose="020E0602020502020306" pitchFamily="34" charset="0"/>
            </a:endParaRPr>
          </a:p>
          <a:p>
            <a:pPr defTabSz="363220">
              <a:spcBef>
                <a:spcPts val="2800"/>
              </a:spcBef>
              <a:buClr>
                <a:schemeClr val="accent1">
                  <a:satOff val="5412"/>
                  <a:lumOff val="-30746"/>
                </a:schemeClr>
              </a:buClr>
              <a:buSzPct val="100000"/>
              <a:defRPr sz="2816">
                <a:solidFill>
                  <a:srgbClr val="5A5F5E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5400" dirty="0">
                <a:latin typeface="Berlin Sans FB" panose="020E0602020502020306" pitchFamily="34" charset="0"/>
              </a:rPr>
              <a:t>Leis e </a:t>
            </a:r>
            <a:r>
              <a:rPr sz="5400" dirty="0" err="1">
                <a:latin typeface="Berlin Sans FB" panose="020E0602020502020306" pitchFamily="34" charset="0"/>
              </a:rPr>
              <a:t>garantias</a:t>
            </a:r>
            <a:r>
              <a:rPr sz="5400" dirty="0">
                <a:latin typeface="Berlin Sans FB" panose="020E0602020502020306" pitchFamily="34" charset="0"/>
              </a:rPr>
              <a:t> </a:t>
            </a:r>
            <a:r>
              <a:rPr sz="5400" dirty="0" err="1">
                <a:latin typeface="Berlin Sans FB" panose="020E0602020502020306" pitchFamily="34" charset="0"/>
              </a:rPr>
              <a:t>constitucionais</a:t>
            </a:r>
            <a:r>
              <a:rPr sz="5400" dirty="0">
                <a:latin typeface="Berlin Sans FB" panose="020E0602020502020306" pitchFamily="34" charset="0"/>
              </a:rPr>
              <a:t> que </a:t>
            </a:r>
            <a:r>
              <a:rPr sz="5400" dirty="0" err="1">
                <a:latin typeface="Berlin Sans FB" panose="020E0602020502020306" pitchFamily="34" charset="0"/>
              </a:rPr>
              <a:t>legalizam</a:t>
            </a:r>
            <a:r>
              <a:rPr sz="5400" dirty="0">
                <a:latin typeface="Berlin Sans FB" panose="020E0602020502020306" pitchFamily="34" charset="0"/>
              </a:rPr>
              <a:t> e </a:t>
            </a:r>
            <a:r>
              <a:rPr sz="5400" dirty="0" err="1">
                <a:latin typeface="Berlin Sans FB" panose="020E0602020502020306" pitchFamily="34" charset="0"/>
              </a:rPr>
              <a:t>regulamentam</a:t>
            </a:r>
            <a:r>
              <a:rPr sz="5400" dirty="0">
                <a:latin typeface="Berlin Sans FB" panose="020E0602020502020306" pitchFamily="34" charset="0"/>
              </a:rPr>
              <a:t> </a:t>
            </a:r>
            <a:r>
              <a:rPr sz="5400" dirty="0" err="1">
                <a:latin typeface="Berlin Sans FB" panose="020E0602020502020306" pitchFamily="34" charset="0"/>
              </a:rPr>
              <a:t>os</a:t>
            </a:r>
            <a:r>
              <a:rPr sz="5400" dirty="0">
                <a:latin typeface="Berlin Sans FB" panose="020E0602020502020306" pitchFamily="34" charset="0"/>
              </a:rPr>
              <a:t> </a:t>
            </a:r>
            <a:r>
              <a:rPr sz="5400" dirty="0" err="1">
                <a:latin typeface="Berlin Sans FB" panose="020E0602020502020306" pitchFamily="34" charset="0"/>
              </a:rPr>
              <a:t>atrativos</a:t>
            </a:r>
            <a:r>
              <a:rPr sz="5400" dirty="0">
                <a:latin typeface="Berlin Sans FB" panose="020E0602020502020306" pitchFamily="34" charset="0"/>
              </a:rPr>
              <a:t> de </a:t>
            </a:r>
            <a:r>
              <a:rPr sz="5400" dirty="0" err="1">
                <a:latin typeface="Berlin Sans FB" panose="020E0602020502020306" pitchFamily="34" charset="0"/>
              </a:rPr>
              <a:t>investimentos</a:t>
            </a:r>
            <a:endParaRPr sz="5400" dirty="0">
              <a:latin typeface="Berlin Sans FB" panose="020E0602020502020306" pitchFamily="34" charset="0"/>
            </a:endParaRPr>
          </a:p>
        </p:txBody>
      </p:sp>
      <p:grpSp>
        <p:nvGrpSpPr>
          <p:cNvPr id="347" name="AEOLICA 1.jpg"/>
          <p:cNvGrpSpPr/>
          <p:nvPr/>
        </p:nvGrpSpPr>
        <p:grpSpPr>
          <a:xfrm rot="21429051">
            <a:off x="763681" y="4422182"/>
            <a:ext cx="6023522" cy="4531423"/>
            <a:chOff x="0" y="0"/>
            <a:chExt cx="10372984" cy="7945249"/>
          </a:xfrm>
        </p:grpSpPr>
        <p:pic>
          <p:nvPicPr>
            <p:cNvPr id="346" name="AEOLICA 1.jpg" descr="AEOLICA 1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15899" y="139699"/>
              <a:ext cx="9941186" cy="738645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5" name="AEOLICA 1.jpg" descr="AEOLICA 1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10372986" cy="7945250"/>
            </a:xfrm>
            <a:prstGeom prst="rect">
              <a:avLst/>
            </a:prstGeom>
            <a:effectLst/>
          </p:spPr>
        </p:pic>
      </p:grpSp>
      <p:pic>
        <p:nvPicPr>
          <p:cNvPr id="8" name="Picture 2" descr="Resultado de imagem para piauí png">
            <a:extLst>
              <a:ext uri="{FF2B5EF4-FFF2-40B4-BE49-F238E27FC236}">
                <a16:creationId xmlns:a16="http://schemas.microsoft.com/office/drawing/2014/main" id="{ED0C470A-75C7-4A0E-A2FC-437DE1808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7554" y="20109"/>
            <a:ext cx="2569906" cy="275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sultado de imagem para bandeira do piauí">
            <a:extLst>
              <a:ext uri="{FF2B5EF4-FFF2-40B4-BE49-F238E27FC236}">
                <a16:creationId xmlns:a16="http://schemas.microsoft.com/office/drawing/2014/main" id="{1BC16FD1-EEE0-42A4-AD26-DD496310C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0" y="207198"/>
            <a:ext cx="3939234" cy="262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75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NERGIAS RENOVÁVEIS: Hidráulica, Eólica e Solar…">
            <a:extLst>
              <a:ext uri="{FF2B5EF4-FFF2-40B4-BE49-F238E27FC236}">
                <a16:creationId xmlns:a16="http://schemas.microsoft.com/office/drawing/2014/main" id="{2E49A4E4-6EA5-DF4A-93F0-6CB63FB35F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86446" y="355600"/>
            <a:ext cx="17567903" cy="3429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6000"/>
            </a:pPr>
            <a:r>
              <a:rPr sz="9600" dirty="0">
                <a:latin typeface="Impact" panose="020B0806030902050204" pitchFamily="34" charset="0"/>
              </a:rPr>
              <a:t>ENERGIAS RENOVÁVEIS</a:t>
            </a:r>
          </a:p>
          <a:p>
            <a:r>
              <a:rPr lang="en-US" sz="5400" dirty="0" err="1">
                <a:latin typeface="Impact" panose="020B0806030902050204" pitchFamily="34" charset="0"/>
              </a:rPr>
              <a:t>Capacidade</a:t>
            </a:r>
            <a:r>
              <a:rPr lang="en-US" sz="5400" dirty="0">
                <a:latin typeface="Impact" panose="020B0806030902050204" pitchFamily="34" charset="0"/>
              </a:rPr>
              <a:t> </a:t>
            </a:r>
            <a:r>
              <a:rPr lang="en-US" sz="5400" dirty="0" err="1">
                <a:latin typeface="Impact" panose="020B0806030902050204" pitchFamily="34" charset="0"/>
              </a:rPr>
              <a:t>instalada</a:t>
            </a:r>
            <a:endParaRPr sz="5400" dirty="0">
              <a:latin typeface="Impact" panose="020B080603090205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E500673-4ADF-804A-8335-0E9DBC770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580" y="1336537"/>
            <a:ext cx="22352000" cy="11925300"/>
          </a:xfrm>
          <a:prstGeom prst="rect">
            <a:avLst/>
          </a:prstGeom>
        </p:spPr>
      </p:pic>
      <p:pic>
        <p:nvPicPr>
          <p:cNvPr id="5" name="Picture 2" descr="Resultado de imagem para bandeira do piauí">
            <a:extLst>
              <a:ext uri="{FF2B5EF4-FFF2-40B4-BE49-F238E27FC236}">
                <a16:creationId xmlns:a16="http://schemas.microsoft.com/office/drawing/2014/main" id="{6BC36559-CCC8-40B5-9B9A-2914CB4E1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445"/>
            <a:ext cx="4229651" cy="281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86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VOLTAR">
            <a:hlinkClick r:id="" action="ppaction://noaction"/>
          </p:cNvPr>
          <p:cNvSpPr/>
          <p:nvPr/>
        </p:nvSpPr>
        <p:spPr>
          <a:xfrm>
            <a:off x="472842" y="12213347"/>
            <a:ext cx="1409456" cy="11757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067" y="16348"/>
                </a:moveTo>
                <a:lnTo>
                  <a:pt x="12067" y="21600"/>
                </a:lnTo>
                <a:lnTo>
                  <a:pt x="0" y="10800"/>
                </a:lnTo>
                <a:lnTo>
                  <a:pt x="12067" y="0"/>
                </a:lnTo>
                <a:lnTo>
                  <a:pt x="12067" y="5252"/>
                </a:lnTo>
                <a:lnTo>
                  <a:pt x="21600" y="5252"/>
                </a:lnTo>
                <a:lnTo>
                  <a:pt x="21600" y="16348"/>
                </a:lnTo>
                <a:close/>
              </a:path>
            </a:pathLst>
          </a:custGeom>
          <a:solidFill>
            <a:schemeClr val="accent1">
              <a:satOff val="5412"/>
              <a:lumOff val="-3074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algn="r"/>
            <a:endParaRPr dirty="0"/>
          </a:p>
        </p:txBody>
      </p:sp>
      <p:sp>
        <p:nvSpPr>
          <p:cNvPr id="65" name="ENERGIAS RENOVÁVEIS: Hidráulica, Eólica e Solar…">
            <a:extLst>
              <a:ext uri="{FF2B5EF4-FFF2-40B4-BE49-F238E27FC236}">
                <a16:creationId xmlns:a16="http://schemas.microsoft.com/office/drawing/2014/main" id="{D775F7DD-623C-F145-910B-DCD52727CE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33052" y="8802"/>
            <a:ext cx="17317895" cy="3429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6000"/>
            </a:pPr>
            <a:r>
              <a:rPr sz="9600" dirty="0">
                <a:latin typeface="Impact" panose="020B0806030902050204" pitchFamily="34" charset="0"/>
              </a:rPr>
              <a:t>ENERGIAS RENOVÁVEIS</a:t>
            </a:r>
            <a:r>
              <a:rPr lang="pt-BR" sz="9600" dirty="0">
                <a:latin typeface="Impact" panose="020B0806030902050204" pitchFamily="34" charset="0"/>
              </a:rPr>
              <a:t> NO PIAUI</a:t>
            </a:r>
            <a:endParaRPr sz="9600" dirty="0">
              <a:latin typeface="Impact" panose="020B0806030902050204" pitchFamily="34" charset="0"/>
            </a:endParaRPr>
          </a:p>
          <a:p>
            <a:r>
              <a:rPr lang="en-US" sz="5400" dirty="0" err="1">
                <a:latin typeface="Impact" panose="020B0806030902050204" pitchFamily="34" charset="0"/>
              </a:rPr>
              <a:t>Potencial</a:t>
            </a:r>
            <a:r>
              <a:rPr lang="en-US" sz="5400" dirty="0">
                <a:latin typeface="Impact" panose="020B0806030902050204" pitchFamily="34" charset="0"/>
              </a:rPr>
              <a:t> </a:t>
            </a:r>
            <a:r>
              <a:rPr lang="en-US" sz="5400" dirty="0" err="1">
                <a:latin typeface="Impact" panose="020B0806030902050204" pitchFamily="34" charset="0"/>
              </a:rPr>
              <a:t>energético</a:t>
            </a:r>
            <a:endParaRPr sz="5400" dirty="0">
              <a:latin typeface="Impact" panose="020B080603090205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02B5DCF-75FD-D543-BA31-B0E31A838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558" y="1564585"/>
            <a:ext cx="20929600" cy="11620500"/>
          </a:xfrm>
          <a:prstGeom prst="rect">
            <a:avLst/>
          </a:prstGeom>
        </p:spPr>
      </p:pic>
      <p:pic>
        <p:nvPicPr>
          <p:cNvPr id="6" name="Picture 2" descr="Resultado de imagem para bandeira do piauí">
            <a:extLst>
              <a:ext uri="{FF2B5EF4-FFF2-40B4-BE49-F238E27FC236}">
                <a16:creationId xmlns:a16="http://schemas.microsoft.com/office/drawing/2014/main" id="{99F7F801-6E5B-4EE8-AD2C-E3F99DAAF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6" y="0"/>
            <a:ext cx="3668456" cy="244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87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rupo"/>
          <p:cNvGrpSpPr/>
          <p:nvPr/>
        </p:nvGrpSpPr>
        <p:grpSpPr>
          <a:xfrm>
            <a:off x="5914539" y="3016387"/>
            <a:ext cx="5309748" cy="3609196"/>
            <a:chOff x="1424473" y="934099"/>
            <a:chExt cx="5309747" cy="3609193"/>
          </a:xfrm>
        </p:grpSpPr>
        <p:pic>
          <p:nvPicPr>
            <p:cNvPr id="516" name="Imagem" descr="Imagem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4473" y="934099"/>
              <a:ext cx="2815616" cy="3609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1" name="piaui.pi.gov.br…"/>
            <p:cNvSpPr txBox="1"/>
            <p:nvPr/>
          </p:nvSpPr>
          <p:spPr>
            <a:xfrm>
              <a:off x="6631563" y="2138454"/>
              <a:ext cx="102657" cy="10997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lnSpc>
                  <a:spcPct val="180000"/>
                </a:lnSpc>
                <a:defRPr sz="3600">
                  <a:solidFill>
                    <a:schemeClr val="accent1">
                      <a:satOff val="5412"/>
                      <a:lumOff val="-30746"/>
                    </a:schemeClr>
                  </a:solidFill>
                </a:defRPr>
              </a:pPr>
              <a:endParaRPr dirty="0"/>
            </a:p>
          </p:txBody>
        </p:sp>
      </p:grpSp>
      <p:sp>
        <p:nvSpPr>
          <p:cNvPr id="523" name="OBRIGADO!"/>
          <p:cNvSpPr txBox="1"/>
          <p:nvPr/>
        </p:nvSpPr>
        <p:spPr>
          <a:xfrm>
            <a:off x="4463377" y="1116430"/>
            <a:ext cx="5684246" cy="1641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799" tIns="50799" rIns="50799" bIns="50799" anchor="ctr">
            <a:spAutoFit/>
          </a:bodyPr>
          <a:lstStyle>
            <a:lvl1pPr algn="l">
              <a:defRPr sz="10000" cap="all">
                <a:solidFill>
                  <a:schemeClr val="accent1">
                    <a:satOff val="5412"/>
                    <a:lumOff val="-30746"/>
                  </a:schemeClr>
                </a:solidFill>
                <a:latin typeface="+mj-lt"/>
                <a:ea typeface="+mj-ea"/>
                <a:cs typeface="+mj-cs"/>
                <a:sym typeface="Oswald Bold"/>
              </a:defRPr>
            </a:lvl1pPr>
          </a:lstStyle>
          <a:p>
            <a:r>
              <a:rPr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OBRIGADO!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209368" y="9910916"/>
            <a:ext cx="2232905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7410" name="Picture 2" descr="http://blogs.diariodonordeste.com.br/cariri/wp-content/uploads/2017/06/VentosdoAraripeIII-1024x6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4490" y="-47941"/>
            <a:ext cx="10579510" cy="675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Resultado de imagem para parques solares piauí image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4490" y="6718059"/>
            <a:ext cx="10579510" cy="704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E4ACE67-00FC-42CD-B75C-129CEEF51FD7}"/>
              </a:ext>
            </a:extLst>
          </p:cNvPr>
          <p:cNvSpPr txBox="1"/>
          <p:nvPr/>
        </p:nvSpPr>
        <p:spPr>
          <a:xfrm>
            <a:off x="1426345" y="10576244"/>
            <a:ext cx="1179201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CARLOS ANTONIO MOURA FÉ</a:t>
            </a:r>
          </a:p>
          <a:p>
            <a:r>
              <a:rPr lang="pt-BR" sz="4000" b="1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Superintendente de Meio Ambiente– SEMAR/PI</a:t>
            </a:r>
          </a:p>
          <a:p>
            <a:r>
              <a:rPr lang="pt-BR" sz="4000" b="1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carlosmourafe@semar.pi.gov.br</a:t>
            </a:r>
            <a:endParaRPr lang="pt-BR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E3A26F56-A5B6-4D65-9640-F8EB6485EE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553" y="7609095"/>
            <a:ext cx="6277588" cy="1946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0461093-2181-4D6A-84D6-D7C5F813BBD4}"/>
              </a:ext>
            </a:extLst>
          </p:cNvPr>
          <p:cNvSpPr/>
          <p:nvPr/>
        </p:nvSpPr>
        <p:spPr>
          <a:xfrm>
            <a:off x="2409217" y="12229818"/>
            <a:ext cx="21420307" cy="830993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endParaRPr lang="pt-BR" sz="4800" dirty="0">
              <a:solidFill>
                <a:schemeClr val="accent1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DDDB273-9C33-419F-A893-A670D62A10FA}"/>
              </a:ext>
            </a:extLst>
          </p:cNvPr>
          <p:cNvSpPr/>
          <p:nvPr/>
        </p:nvSpPr>
        <p:spPr>
          <a:xfrm>
            <a:off x="206477" y="1652922"/>
            <a:ext cx="23892387" cy="2677652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pPr marL="685785" indent="-685785" algn="just">
              <a:buFont typeface="Arial" panose="020B0604020202020204" pitchFamily="34" charset="0"/>
              <a:buChar char="•"/>
            </a:pPr>
            <a:r>
              <a:rPr lang="pt-BR" sz="4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Imposição legal: licenciamento ambiental para implantação e operação de atividades potencial ou efetivamente causadoras de degradação ambiental (órgãos do SISNAMA);</a:t>
            </a:r>
          </a:p>
          <a:p>
            <a:pPr marL="3214688" lvl="5" indent="0" algn="just"/>
            <a:r>
              <a:rPr lang="pt-BR" sz="4000" b="1" dirty="0">
                <a:solidFill>
                  <a:srgbClr val="002060"/>
                </a:solidFill>
                <a:latin typeface="+mj-lt"/>
              </a:rPr>
              <a:t>Objetivo: identificar os impactos negativos do empreendimento ao meio ambiente e ao homem, e endereçar as medidas cabíveis para evitar, mitigar ou, compensar tais impactos.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5C80AA0-D969-4264-BE19-DB46E0BFFF41}"/>
              </a:ext>
            </a:extLst>
          </p:cNvPr>
          <p:cNvSpPr/>
          <p:nvPr/>
        </p:nvSpPr>
        <p:spPr>
          <a:xfrm>
            <a:off x="216206" y="4995914"/>
            <a:ext cx="23613318" cy="2677652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pPr marL="685785" indent="-685785" algn="just">
              <a:buFont typeface="Arial" panose="020B0604020202020204" pitchFamily="34" charset="0"/>
              <a:buChar char="•"/>
            </a:pPr>
            <a:r>
              <a:rPr lang="pt-BR" sz="4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Identificação e análise desses impactos: estudo prévio de impacto ambiental, que pode ser mais ou menos abrangente de acordo com o potencial poluidor da atividade e o porte do projeto;</a:t>
            </a:r>
          </a:p>
          <a:p>
            <a:pPr marL="3214688" lvl="5" indent="0" algn="just"/>
            <a:r>
              <a:rPr lang="pt-BR" sz="4000" b="1" dirty="0">
                <a:solidFill>
                  <a:srgbClr val="002060"/>
                </a:solidFill>
                <a:latin typeface="+mj-lt"/>
              </a:rPr>
              <a:t>O grau de complexidade do licenciamento ambiental como um todo será maior ou menor em virtude desses critérios.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08361AA-A74B-4FE1-84F7-5A6A25448ABA}"/>
              </a:ext>
            </a:extLst>
          </p:cNvPr>
          <p:cNvSpPr/>
          <p:nvPr/>
        </p:nvSpPr>
        <p:spPr>
          <a:xfrm>
            <a:off x="206478" y="8158135"/>
            <a:ext cx="23623046" cy="2677652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pPr marL="685785" indent="-685785" algn="just">
              <a:buFont typeface="Arial" panose="020B0604020202020204" pitchFamily="34" charset="0"/>
              <a:buChar char="•"/>
            </a:pPr>
            <a:r>
              <a:rPr lang="pt-BR" sz="4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Compatibilidade entre o rigor das exigências de licenciamento ambiental e o efetivo grau poluidor e porte da atividade;</a:t>
            </a:r>
          </a:p>
          <a:p>
            <a:pPr marL="3214688" lvl="5" indent="0" algn="just"/>
            <a:r>
              <a:rPr lang="pt-BR" sz="4000" b="1" dirty="0">
                <a:solidFill>
                  <a:srgbClr val="002060"/>
                </a:solidFill>
                <a:latin typeface="+mj-lt"/>
              </a:rPr>
              <a:t>não onerar demasiadamente e desestimular a implantação de projetos de menor impacto ambiental ou até de impacto ambiental positivo.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63A8A08-68C9-4379-9C1C-BB1C19B2E577}"/>
              </a:ext>
            </a:extLst>
          </p:cNvPr>
          <p:cNvSpPr/>
          <p:nvPr/>
        </p:nvSpPr>
        <p:spPr>
          <a:xfrm>
            <a:off x="187024" y="11173371"/>
            <a:ext cx="21817570" cy="2123654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pPr marL="685785" indent="-685785" algn="just">
              <a:buFont typeface="Arial" panose="020B0604020202020204" pitchFamily="34" charset="0"/>
              <a:buChar char="•"/>
            </a:pPr>
            <a:r>
              <a:rPr lang="pt-BR" sz="4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Legislação: padrões e critérios mínimos que garantam, ao mesmo tempo, a proteção do meio ambiente, segurança jurídica, previsibilidade sobre o curso do licenciamento ambiental ao empreendedor e garantia de implantação de atividades de baixo impacto.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035277" y="88485"/>
            <a:ext cx="203232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dirty="0">
                <a:latin typeface="+mj-lt"/>
              </a:rPr>
              <a:t>LEGISLAÇÃO AMBIENTAL</a:t>
            </a:r>
          </a:p>
        </p:txBody>
      </p:sp>
      <p:pic>
        <p:nvPicPr>
          <p:cNvPr id="8" name="Picture 2" descr="Resultado de imagem para piauí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1109" y="10852337"/>
            <a:ext cx="2569906" cy="275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64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0461093-2181-4D6A-84D6-D7C5F813BBD4}"/>
              </a:ext>
            </a:extLst>
          </p:cNvPr>
          <p:cNvSpPr/>
          <p:nvPr/>
        </p:nvSpPr>
        <p:spPr>
          <a:xfrm>
            <a:off x="2409217" y="12229818"/>
            <a:ext cx="21420307" cy="830993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endParaRPr lang="pt-BR" sz="4800" dirty="0">
              <a:solidFill>
                <a:schemeClr val="accent1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DDDB273-9C33-419F-A893-A670D62A10FA}"/>
              </a:ext>
            </a:extLst>
          </p:cNvPr>
          <p:cNvSpPr/>
          <p:nvPr/>
        </p:nvSpPr>
        <p:spPr>
          <a:xfrm>
            <a:off x="319706" y="557966"/>
            <a:ext cx="19093931" cy="1107992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r>
              <a:rPr lang="pt-BR" sz="6600" b="1" dirty="0">
                <a:latin typeface="+mj-lt"/>
              </a:rPr>
              <a:t>LICENCIAMENTO DE FONTES DE ENERGIA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F9C387EC-1995-443A-8207-CFEAB7A61D9D}"/>
              </a:ext>
            </a:extLst>
          </p:cNvPr>
          <p:cNvSpPr/>
          <p:nvPr/>
        </p:nvSpPr>
        <p:spPr>
          <a:xfrm>
            <a:off x="0" y="1979152"/>
            <a:ext cx="7680645" cy="769437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r>
              <a:rPr lang="pt-BR" sz="4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RESOLUÇÃO CONAMA Nº01/86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D547EC0A-FEDB-4EBD-B1F4-84F006698C5B}"/>
              </a:ext>
            </a:extLst>
          </p:cNvPr>
          <p:cNvSpPr/>
          <p:nvPr/>
        </p:nvSpPr>
        <p:spPr>
          <a:xfrm>
            <a:off x="1" y="3136974"/>
            <a:ext cx="19733342" cy="3400927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pPr marL="571487" indent="-571487" algn="just">
              <a:buFont typeface="Arial" panose="020B0604020202020204" pitchFamily="34" charset="0"/>
              <a:buChar char="•"/>
            </a:pPr>
            <a:r>
              <a:rPr lang="pt-BR" sz="43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 Resolução CONAMA Nº 001/1986 estabelece que as atividades que causem significativa alteração no meio ambiente demandam prévia elaboração de Estudo de Impacto Ambiental e respectivo Relatório (EIA/RIMA). </a:t>
            </a:r>
          </a:p>
          <a:p>
            <a:pPr marL="571487" indent="-571487" algn="just">
              <a:buFont typeface="Arial" panose="020B0604020202020204" pitchFamily="34" charset="0"/>
              <a:buChar char="•"/>
            </a:pPr>
            <a:r>
              <a:rPr lang="pt-BR" sz="43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Dentre elas, constam as “</a:t>
            </a:r>
            <a:r>
              <a:rPr lang="pt-BR" sz="4300" b="1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usinas de geração de eletricidade, qualquer que seja a fonte de energia primária, acima de 10 MW</a:t>
            </a:r>
            <a:r>
              <a:rPr lang="pt-BR" sz="43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”.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9F44D389-CE60-4258-A25E-6245A498573C}"/>
              </a:ext>
            </a:extLst>
          </p:cNvPr>
          <p:cNvSpPr/>
          <p:nvPr/>
        </p:nvSpPr>
        <p:spPr>
          <a:xfrm>
            <a:off x="67503" y="7030913"/>
            <a:ext cx="7952814" cy="769437"/>
          </a:xfrm>
          <a:prstGeom prst="rect">
            <a:avLst/>
          </a:prstGeom>
        </p:spPr>
        <p:txBody>
          <a:bodyPr wrap="none" lIns="91438" tIns="45718" rIns="91438" bIns="45718">
            <a:spAutoFit/>
          </a:bodyPr>
          <a:lstStyle/>
          <a:p>
            <a:r>
              <a:rPr lang="pt-BR" sz="4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RESOLUÇÃO CONAMA Nº 237/97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26BA78D6-E73F-4FC7-8FDA-0938F5DF0B0C}"/>
              </a:ext>
            </a:extLst>
          </p:cNvPr>
          <p:cNvSpPr/>
          <p:nvPr/>
        </p:nvSpPr>
        <p:spPr>
          <a:xfrm>
            <a:off x="5779" y="8088334"/>
            <a:ext cx="19727564" cy="5386086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pPr marL="571487" indent="-571487" algn="just">
              <a:buFont typeface="Arial" panose="020B0604020202020204" pitchFamily="34" charset="0"/>
              <a:buChar char="•"/>
            </a:pPr>
            <a:r>
              <a:rPr lang="pt-BR" sz="43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Estão sujeitos ao licenciamento ambiental os empreendimentos e as atividades relacionadas no seu Anexo 1 (§ 1º, art. 2º)  e que caberá ao órgão ambiental competente definir os critérios de exigibilidade, o detalhamento e a complementação do Anexo 1, levando em consideração as especificidades, os riscos ambientais, o porte e outras características do empreendimento ou atividade (§ 2º, art. 2º).</a:t>
            </a:r>
          </a:p>
          <a:p>
            <a:pPr marL="571487" indent="-571487" algn="just">
              <a:buFont typeface="Arial" panose="020B0604020202020204" pitchFamily="34" charset="0"/>
              <a:buChar char="•"/>
            </a:pPr>
            <a:r>
              <a:rPr lang="pt-BR" sz="43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Dentre elas, constam os Serviços de Utilidades: “</a:t>
            </a:r>
            <a:r>
              <a:rPr lang="pt-BR" sz="4300" b="1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produção de energia termoelétrica”.</a:t>
            </a:r>
            <a:endParaRPr lang="pt-BR" sz="36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074" name="Picture 2" descr="https://sunrioenergiasolar.com.br/wp-content/uploads/2017/08/usina-de-energ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3576" y="1"/>
            <a:ext cx="4420424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m para nova olinda en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7833" y="6779545"/>
            <a:ext cx="4426167" cy="324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sultado de imagem para eólicas chapada do arari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9317" y="3657601"/>
            <a:ext cx="4431907" cy="312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sultado de imagem para eólicas chapada do arari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9316" y="10076527"/>
            <a:ext cx="4414683" cy="360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009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ublikador.com/publikador/images-upload/users/sandro-lenzi/10163/crise-energetica-no-brasil-prejuizos-e-risco-de-apaga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3"/>
          <a:stretch/>
        </p:blipFill>
        <p:spPr bwMode="auto">
          <a:xfrm>
            <a:off x="0" y="27380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E5C80AA0-D969-4264-BE19-DB46E0BFFF41}"/>
              </a:ext>
            </a:extLst>
          </p:cNvPr>
          <p:cNvSpPr/>
          <p:nvPr/>
        </p:nvSpPr>
        <p:spPr>
          <a:xfrm>
            <a:off x="4610186" y="1697887"/>
            <a:ext cx="18936245" cy="1632041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pt-BR" sz="1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CRISE ENERGÉTICA DE 2001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5C80AA0-D969-4264-BE19-DB46E0BFFF41}"/>
              </a:ext>
            </a:extLst>
          </p:cNvPr>
          <p:cNvSpPr/>
          <p:nvPr/>
        </p:nvSpPr>
        <p:spPr>
          <a:xfrm>
            <a:off x="5183232" y="4896216"/>
            <a:ext cx="17830800" cy="1522669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pt-BR" sz="9600" dirty="0">
                <a:solidFill>
                  <a:srgbClr val="FFFFFF"/>
                </a:solidFill>
                <a:latin typeface="Berlin Sans FB Demi" panose="020E0802020502020306" pitchFamily="34" charset="0"/>
              </a:rPr>
              <a:t>Resolução CONAMA 279/2001</a:t>
            </a:r>
          </a:p>
        </p:txBody>
      </p:sp>
      <p:sp>
        <p:nvSpPr>
          <p:cNvPr id="2" name="Retângulo 1"/>
          <p:cNvSpPr/>
          <p:nvPr/>
        </p:nvSpPr>
        <p:spPr>
          <a:xfrm>
            <a:off x="5931080" y="6496571"/>
            <a:ext cx="1633510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800" dirty="0">
                <a:solidFill>
                  <a:srgbClr val="FFFFFF"/>
                </a:solidFill>
                <a:latin typeface="Berlin Sans FB Demi" panose="020E0802020502020306" pitchFamily="34" charset="0"/>
              </a:rPr>
              <a:t>LICENCIAMENTO AMBIENTAL SIMPLIFICADO para empreendimentos elétricos com pequeno potencial de impacto ambiental, sujeito à prévia apresentação de RAS</a:t>
            </a:r>
          </a:p>
        </p:txBody>
      </p:sp>
      <p:sp>
        <p:nvSpPr>
          <p:cNvPr id="3" name="Retângulo 2"/>
          <p:cNvSpPr/>
          <p:nvPr/>
        </p:nvSpPr>
        <p:spPr>
          <a:xfrm>
            <a:off x="6485163" y="9873754"/>
            <a:ext cx="1611357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i="1" dirty="0">
                <a:solidFill>
                  <a:srgbClr val="FFFFFF"/>
                </a:solidFill>
                <a:latin typeface="Berlin Sans FB Demi" panose="020E0802020502020306" pitchFamily="34" charset="0"/>
              </a:rPr>
              <a:t>Embora não expressamente indicado na norma, o licenciamento ambiental de projetos de geração de energia por fonte solar poderia ser contemplado dentro da categoria </a:t>
            </a:r>
            <a:r>
              <a:rPr lang="pt-BR" sz="4400" i="1" dirty="0">
                <a:solidFill>
                  <a:srgbClr val="00B0F0"/>
                </a:solidFill>
                <a:latin typeface="Berlin Sans FB Demi" panose="020E0802020502020306" pitchFamily="34" charset="0"/>
              </a:rPr>
              <a:t>“usinas eólicas e outras fontes alternativas de energia’”</a:t>
            </a:r>
          </a:p>
        </p:txBody>
      </p:sp>
      <p:sp>
        <p:nvSpPr>
          <p:cNvPr id="7" name="Divisa 6"/>
          <p:cNvSpPr/>
          <p:nvPr/>
        </p:nvSpPr>
        <p:spPr>
          <a:xfrm rot="5400000">
            <a:off x="13516607" y="3393963"/>
            <a:ext cx="1123405" cy="1652819"/>
          </a:xfrm>
          <a:prstGeom prst="chevron">
            <a:avLst/>
          </a:prstGeom>
          <a:solidFill>
            <a:srgbClr val="92D0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853097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CDDDB273-9C33-419F-A893-A670D62A10FA}"/>
              </a:ext>
            </a:extLst>
          </p:cNvPr>
          <p:cNvSpPr/>
          <p:nvPr/>
        </p:nvSpPr>
        <p:spPr>
          <a:xfrm>
            <a:off x="2153264" y="4957"/>
            <a:ext cx="20264284" cy="1107992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r>
              <a:rPr lang="pt-BR" sz="6600" b="1" dirty="0">
                <a:latin typeface="+mj-lt"/>
              </a:rPr>
              <a:t>LICENCIAMENTO DE FONTES RENOVÁVEIS DE ENERGIA 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5C80AA0-D969-4264-BE19-DB46E0BFFF41}"/>
              </a:ext>
            </a:extLst>
          </p:cNvPr>
          <p:cNvSpPr/>
          <p:nvPr/>
        </p:nvSpPr>
        <p:spPr>
          <a:xfrm>
            <a:off x="235976" y="1554824"/>
            <a:ext cx="23213959" cy="6247860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pPr marL="571487" indent="-571487" algn="just">
              <a:buFont typeface="Arial" panose="020B0604020202020204" pitchFamily="34" charset="0"/>
              <a:buChar char="•"/>
            </a:pPr>
            <a:r>
              <a:rPr lang="pt-BR" sz="4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Durante a crise energética de 2001: licenciamento ambiental de tamanha complexidade não atenderia o </a:t>
            </a:r>
            <a:r>
              <a:rPr lang="pt-BR" sz="4000" b="1" dirty="0">
                <a:solidFill>
                  <a:srgbClr val="00B050"/>
                </a:solidFill>
                <a:latin typeface="+mj-lt"/>
              </a:rPr>
              <a:t>PRINCÍPIO DA CELERIDADE </a:t>
            </a:r>
            <a:r>
              <a:rPr lang="pt-BR" sz="4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na aprovação de projetos de geração de energia necessários ao incremento da oferta de energia elétrica do Brasil (Medida Provisória n. 2.152-2/2001). Dessa forma, o CONAMA editou a Resolução 279/2001. </a:t>
            </a:r>
          </a:p>
          <a:p>
            <a:pPr marL="571487" indent="-571487" algn="just">
              <a:buFont typeface="Arial" panose="020B0604020202020204" pitchFamily="34" charset="0"/>
              <a:buChar char="•"/>
            </a:pPr>
            <a:endParaRPr lang="pt-BR" sz="40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571487" indent="-571487" algn="just">
              <a:buFont typeface="Arial" panose="020B0604020202020204" pitchFamily="34" charset="0"/>
              <a:buChar char="•"/>
            </a:pPr>
            <a:r>
              <a:rPr lang="pt-BR" sz="4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Esta Resolução estabeleceu procedimento de licenciamento ambiental simplificado para empreendimentos elétricos com </a:t>
            </a:r>
            <a:r>
              <a:rPr lang="pt-BR" sz="4000" b="1" dirty="0">
                <a:solidFill>
                  <a:srgbClr val="00B050"/>
                </a:solidFill>
                <a:latin typeface="+mj-lt"/>
              </a:rPr>
              <a:t>PEQUENO POTENCIAL DE IMPACTO AMBIENTAL</a:t>
            </a:r>
            <a:r>
              <a:rPr lang="pt-BR" sz="4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, sujeito à prévia apresentação de RAS. Embora não expressamente indicado na norma, o licenciamento ambiental de projetos de geração de energia por fonte solar poderia ser contemplado dentro da categoria “usinas eólicas e outras fontes alternativas de energia.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9C187FCC-BB40-4B54-B3F4-717629FE950C}"/>
              </a:ext>
            </a:extLst>
          </p:cNvPr>
          <p:cNvSpPr/>
          <p:nvPr/>
        </p:nvSpPr>
        <p:spPr>
          <a:xfrm>
            <a:off x="324469" y="8038660"/>
            <a:ext cx="15780772" cy="5632307"/>
          </a:xfrm>
          <a:prstGeom prst="rect">
            <a:avLst/>
          </a:prstGeom>
        </p:spPr>
        <p:txBody>
          <a:bodyPr wrap="square" lIns="91438" tIns="45718" rIns="91438" bIns="45718">
            <a:spAutoFit/>
          </a:bodyPr>
          <a:lstStyle/>
          <a:p>
            <a:pPr marL="571487" indent="-571487" algn="just">
              <a:buFont typeface="Arial" panose="020B0604020202020204" pitchFamily="34" charset="0"/>
              <a:buChar char="•"/>
            </a:pPr>
            <a:r>
              <a:rPr lang="pt-BR" sz="40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Nota-se que, sem reduzir a </a:t>
            </a:r>
            <a:r>
              <a:rPr lang="pt-BR" sz="4000" b="1" dirty="0">
                <a:solidFill>
                  <a:srgbClr val="00B050"/>
                </a:solidFill>
                <a:latin typeface="+mj-lt"/>
                <a:ea typeface="Times New Roman" panose="02020603050405020304" pitchFamily="18" charset="0"/>
              </a:rPr>
              <a:t>IMPORTÂNCIA DA ANÁLISE AMBIENTAL</a:t>
            </a:r>
            <a:r>
              <a:rPr lang="pt-BR" sz="40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, a Resolução CONAMA 279/2001 pretendeu compatibilizar a complexidade do licenciamento ambiental com o grau de impacto da atividade, levando ainda em consideração a necessidade premente de </a:t>
            </a:r>
            <a:r>
              <a:rPr lang="pt-BR" sz="4000" b="1" dirty="0">
                <a:solidFill>
                  <a:srgbClr val="00B050"/>
                </a:solidFill>
                <a:latin typeface="+mj-lt"/>
                <a:ea typeface="Times New Roman" panose="02020603050405020304" pitchFamily="18" charset="0"/>
              </a:rPr>
              <a:t>AUMENTAR A CAPACIDADE ENERGÉTICA DO PAÍS</a:t>
            </a:r>
            <a:r>
              <a:rPr lang="pt-BR" sz="40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. </a:t>
            </a:r>
          </a:p>
          <a:p>
            <a:pPr marL="571487" indent="-571487" algn="just">
              <a:buFont typeface="Arial" panose="020B0604020202020204" pitchFamily="34" charset="0"/>
              <a:buChar char="•"/>
            </a:pPr>
            <a:endParaRPr lang="pt-BR" sz="4000" b="1" dirty="0">
              <a:solidFill>
                <a:schemeClr val="accent1">
                  <a:lumMod val="75000"/>
                </a:schemeClr>
              </a:solidFill>
              <a:latin typeface="+mj-lt"/>
              <a:ea typeface="Times New Roman" panose="02020603050405020304" pitchFamily="18" charset="0"/>
            </a:endParaRPr>
          </a:p>
          <a:p>
            <a:pPr marL="571487" indent="-571487" algn="just">
              <a:buFont typeface="Arial" panose="020B0604020202020204" pitchFamily="34" charset="0"/>
              <a:buChar char="•"/>
            </a:pPr>
            <a:r>
              <a:rPr lang="pt-BR" sz="40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O enquadramento do projeto como sendo de pequeno impacto ambiental permaneceu como </a:t>
            </a:r>
            <a:r>
              <a:rPr lang="pt-BR" sz="4000" b="1" dirty="0">
                <a:solidFill>
                  <a:srgbClr val="00B050"/>
                </a:solidFill>
                <a:latin typeface="+mj-lt"/>
                <a:ea typeface="Times New Roman" panose="02020603050405020304" pitchFamily="18" charset="0"/>
              </a:rPr>
              <a:t>DECISÃO DISCRICIONÁRIA DO ÓRGÃO LICENCIADOR.</a:t>
            </a:r>
          </a:p>
        </p:txBody>
      </p:sp>
      <p:pic>
        <p:nvPicPr>
          <p:cNvPr id="7170" name="Picture 2" descr="Resultado de imagem para eólicas chapada do arari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0" y="7521677"/>
            <a:ext cx="8096250" cy="61943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078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C187FCC-BB40-4B54-B3F4-717629FE950C}"/>
              </a:ext>
            </a:extLst>
          </p:cNvPr>
          <p:cNvSpPr/>
          <p:nvPr/>
        </p:nvSpPr>
        <p:spPr>
          <a:xfrm>
            <a:off x="7397610" y="3214272"/>
            <a:ext cx="1582832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pt-BR" sz="5400" dirty="0">
                <a:solidFill>
                  <a:schemeClr val="accent1">
                    <a:lumMod val="75000"/>
                  </a:schemeClr>
                </a:solidFill>
                <a:latin typeface="Berlin Sans FB Demi" panose="020E0802020502020306" pitchFamily="34" charset="0"/>
                <a:ea typeface="Times New Roman" panose="02020603050405020304" pitchFamily="18" charset="0"/>
              </a:rPr>
              <a:t>Ainda que existam tais disposições legais federais possivelmente aplicáveis ao LICENCIAMENTO AMBIENTAL DE ATIVIDADE DE GERAÇÃO DE ENERGIA SOLAR,</a:t>
            </a:r>
            <a:r>
              <a:rPr lang="pt-BR" sz="4800" dirty="0">
                <a:solidFill>
                  <a:schemeClr val="accent1">
                    <a:lumMod val="75000"/>
                  </a:schemeClr>
                </a:solidFill>
                <a:latin typeface="Berlin Sans FB Demi" panose="020E0802020502020306" pitchFamily="34" charset="0"/>
                <a:ea typeface="Times New Roman" panose="02020603050405020304" pitchFamily="18" charset="0"/>
              </a:rPr>
              <a:t> </a:t>
            </a:r>
            <a:r>
              <a:rPr lang="pt-BR" sz="5400" dirty="0">
                <a:solidFill>
                  <a:schemeClr val="accent1">
                    <a:lumMod val="75000"/>
                  </a:schemeClr>
                </a:solidFill>
                <a:latin typeface="Berlin Sans FB Demi" panose="020E0802020502020306" pitchFamily="34" charset="0"/>
                <a:ea typeface="Times New Roman" panose="02020603050405020304" pitchFamily="18" charset="0"/>
              </a:rPr>
              <a:t>NÃO HÁ EXPLÍCITA PREVISÃO NESTE SENTIDO</a:t>
            </a:r>
            <a:r>
              <a:rPr lang="pt-BR" sz="4800" dirty="0">
                <a:solidFill>
                  <a:schemeClr val="accent1">
                    <a:lumMod val="75000"/>
                  </a:schemeClr>
                </a:solidFill>
                <a:latin typeface="Berlin Sans FB Demi" panose="020E0802020502020306" pitchFamily="34" charset="0"/>
                <a:ea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-85726" y="-31208"/>
            <a:ext cx="6328869" cy="13747208"/>
            <a:chOff x="-85726" y="-31208"/>
            <a:chExt cx="6328869" cy="13747208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B4F59433-5CAB-49BF-83F1-93935E73F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98" y="9515474"/>
              <a:ext cx="6239545" cy="4200526"/>
            </a:xfrm>
            <a:prstGeom prst="rect">
              <a:avLst/>
            </a:prstGeom>
          </p:spPr>
        </p:pic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9E808F81-18A1-4C3B-AC35-4F4EB7A5B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85726" y="6629734"/>
              <a:ext cx="6303892" cy="3995040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E62DA6E5-82AE-4586-ACDA-A962A04E9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31208"/>
              <a:ext cx="6239545" cy="3696511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24F46BB6-B21E-43E8-9EA4-ADCF339AD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4" y="3665303"/>
              <a:ext cx="6235301" cy="3507356"/>
            </a:xfrm>
            <a:prstGeom prst="rect">
              <a:avLst/>
            </a:prstGeom>
          </p:spPr>
        </p:pic>
      </p:grpSp>
      <p:sp>
        <p:nvSpPr>
          <p:cNvPr id="4" name="Retângulo 3"/>
          <p:cNvSpPr/>
          <p:nvPr/>
        </p:nvSpPr>
        <p:spPr>
          <a:xfrm>
            <a:off x="7397610" y="8378069"/>
            <a:ext cx="1582832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dirty="0">
                <a:solidFill>
                  <a:schemeClr val="accent1">
                    <a:lumMod val="75000"/>
                  </a:schemeClr>
                </a:solidFill>
                <a:latin typeface="Berlin Sans FB Demi" panose="020E0802020502020306" pitchFamily="34" charset="0"/>
                <a:ea typeface="Times New Roman" panose="02020603050405020304" pitchFamily="18" charset="0"/>
              </a:rPr>
              <a:t>Além disso, a geração de energia solar fotovoltaica possui peculiaridades e um potencial de impacto ambiental inferior às demais fontes de energia, e, portanto, merece tratamento talvez ainda mais especial.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CDDDB273-9C33-419F-A893-A670D62A10FA}"/>
              </a:ext>
            </a:extLst>
          </p:cNvPr>
          <p:cNvSpPr/>
          <p:nvPr/>
        </p:nvSpPr>
        <p:spPr>
          <a:xfrm>
            <a:off x="6218167" y="693664"/>
            <a:ext cx="1816583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6600" dirty="0">
                <a:solidFill>
                  <a:srgbClr val="000000"/>
                </a:solidFill>
                <a:latin typeface="Impact" panose="020B0806030902050204" pitchFamily="34" charset="0"/>
              </a:rPr>
              <a:t>LICENCIAMENTO DE FONTES RENOVÁVEIS </a:t>
            </a:r>
          </a:p>
          <a:p>
            <a:r>
              <a:rPr lang="pt-BR" sz="6600" dirty="0">
                <a:solidFill>
                  <a:srgbClr val="000000"/>
                </a:solidFill>
                <a:latin typeface="Impact" panose="020B0806030902050204" pitchFamily="34" charset="0"/>
              </a:rPr>
              <a:t>DE ENERGIA </a:t>
            </a:r>
          </a:p>
        </p:txBody>
      </p:sp>
    </p:spTree>
    <p:extLst>
      <p:ext uri="{BB962C8B-B14F-4D97-AF65-F5344CB8AC3E}">
        <p14:creationId xmlns:p14="http://schemas.microsoft.com/office/powerpoint/2010/main" val="2802177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Oswald Bold"/>
        <a:ea typeface="Oswald Bold"/>
        <a:cs typeface="Oswald Bold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2328</TotalTime>
  <Words>2943</Words>
  <Application>Microsoft Office PowerPoint</Application>
  <PresentationFormat>Personalizar</PresentationFormat>
  <Paragraphs>316</Paragraphs>
  <Slides>45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16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45</vt:i4>
      </vt:variant>
    </vt:vector>
  </HeadingPairs>
  <TitlesOfParts>
    <vt:vector size="63" baseType="lpstr">
      <vt:lpstr>Aharoni</vt:lpstr>
      <vt:lpstr>Arial</vt:lpstr>
      <vt:lpstr>Arial Black</vt:lpstr>
      <vt:lpstr>Berlin Sans FB</vt:lpstr>
      <vt:lpstr>Berlin Sans FB Demi</vt:lpstr>
      <vt:lpstr>Caalibri</vt:lpstr>
      <vt:lpstr>Calibri</vt:lpstr>
      <vt:lpstr>Calibri Light</vt:lpstr>
      <vt:lpstr>Century Gothic</vt:lpstr>
      <vt:lpstr>Gill Sans Light</vt:lpstr>
      <vt:lpstr>Helvetica</vt:lpstr>
      <vt:lpstr>Helvetica Neue</vt:lpstr>
      <vt:lpstr>Impact</vt:lpstr>
      <vt:lpstr>Oswald Bold</vt:lpstr>
      <vt:lpstr>Times New Roman</vt:lpstr>
      <vt:lpstr>Wingdings</vt:lpstr>
      <vt:lpstr>Tema do Office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ENERGIAS RENOVÁVEIS NO PIAUI Principais Considerações</vt:lpstr>
      <vt:lpstr>ENERGIAS RENOVÁVEIS NO PIAUI Principais Considerações</vt:lpstr>
      <vt:lpstr>ENERGIAS RENOVÁVEIS Capacidade instalada</vt:lpstr>
      <vt:lpstr>ENERGIAS RENOVÁVEIS NO PIAUI Potencial energético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Larissa</dc:creator>
  <cp:lastModifiedBy>Carlos</cp:lastModifiedBy>
  <cp:revision>160</cp:revision>
  <cp:lastPrinted>2018-02-19T13:31:30Z</cp:lastPrinted>
  <dcterms:modified xsi:type="dcterms:W3CDTF">2018-03-15T10:03:06Z</dcterms:modified>
</cp:coreProperties>
</file>