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441" r:id="rId4"/>
    <p:sldId id="442" r:id="rId5"/>
    <p:sldId id="443" r:id="rId6"/>
    <p:sldId id="444" r:id="rId7"/>
    <p:sldId id="445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46" r:id="rId18"/>
    <p:sldId id="447" r:id="rId19"/>
    <p:sldId id="450" r:id="rId20"/>
    <p:sldId id="448" r:id="rId21"/>
    <p:sldId id="331" r:id="rId22"/>
  </p:sldIdLst>
  <p:sldSz cx="10691813" cy="7559675"/>
  <p:notesSz cx="6797675" cy="9926638"/>
  <p:defaultTextStyle>
    <a:defPPr>
      <a:defRPr lang="pt-BR"/>
    </a:defPPr>
    <a:lvl1pPr marL="0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80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58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535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715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893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073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251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431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24" userDrawn="1">
          <p15:clr>
            <a:srgbClr val="A4A3A4"/>
          </p15:clr>
        </p15:guide>
        <p15:guide id="2" pos="30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66FF"/>
    <a:srgbClr val="FF6600"/>
    <a:srgbClr val="EF7531"/>
    <a:srgbClr val="529242"/>
    <a:srgbClr val="4373A5"/>
    <a:srgbClr val="486666"/>
    <a:srgbClr val="C4581A"/>
    <a:srgbClr val="8BA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8" autoAdjust="0"/>
  </p:normalViewPr>
  <p:slideViewPr>
    <p:cSldViewPr>
      <p:cViewPr varScale="1">
        <p:scale>
          <a:sx n="62" d="100"/>
          <a:sy n="62" d="100"/>
        </p:scale>
        <p:origin x="-1160" y="-112"/>
      </p:cViewPr>
      <p:guideLst>
        <p:guide orient="horz" pos="1324"/>
        <p:guide pos="30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87A6-C4F1-4D75-B6EB-A9B93E09292D}" type="datetimeFigureOut">
              <a:rPr lang="pt-BR" smtClean="0"/>
              <a:t>12/03/18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00F4-1A88-4628-BCE3-C7421804FE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1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180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358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535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715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893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073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251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431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800F4-1A88-4628-BCE3-C7421804FE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0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62A14-EC36-4AA8-8FE7-090A895283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180297-8477-4091-9728-421AD25CA8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62A14-EC36-4AA8-8FE7-090A895283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ED519-E327-46D4-AE72-CD83BF4EB5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1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07218-3DFC-4394-BCF7-B56FF4458C1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jpeg"/><Relationship Id="rId5" Type="http://schemas.openxmlformats.org/officeDocument/2006/relationships/image" Target="../media/image18.tiff"/><Relationship Id="rId6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31" y="3621091"/>
            <a:ext cx="5556993" cy="796435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31" y="5049845"/>
            <a:ext cx="5556993" cy="95250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</a:defRPr>
            </a:lvl1pPr>
            <a:lvl2pPr marL="45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78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0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3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672331" y="3621091"/>
            <a:ext cx="5556993" cy="796435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</a:defRPr>
            </a:lvl1pPr>
          </a:lstStyle>
          <a:p>
            <a:r>
              <a:rPr lang="pt-BR" dirty="0" smtClean="0"/>
              <a:t>FIM.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672331" y="5049845"/>
            <a:ext cx="5556993" cy="95250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</a:defRPr>
            </a:lvl1pPr>
            <a:lvl2pPr marL="45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inserir seus contatos.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5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4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37000" r="10652"/>
          <a:stretch/>
        </p:blipFill>
        <p:spPr>
          <a:xfrm>
            <a:off x="0" y="2"/>
            <a:ext cx="2701780" cy="30792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37000" r="7566"/>
          <a:stretch/>
        </p:blipFill>
        <p:spPr>
          <a:xfrm>
            <a:off x="2687216" y="2"/>
            <a:ext cx="2683304" cy="30792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r="12739"/>
          <a:stretch/>
        </p:blipFill>
        <p:spPr>
          <a:xfrm>
            <a:off x="5355771" y="1"/>
            <a:ext cx="2684008" cy="30792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r="12722"/>
          <a:stretch/>
        </p:blipFill>
        <p:spPr>
          <a:xfrm>
            <a:off x="8030374" y="-1"/>
            <a:ext cx="2661438" cy="3079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741"/>
            <a:ext cx="10691813" cy="24642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4740257" y="3779837"/>
            <a:ext cx="5556991" cy="8447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757471" y="5728122"/>
            <a:ext cx="5556991" cy="101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  <a:lvl2pPr marL="45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39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15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03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23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0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"/>
          <a:stretch/>
        </p:blipFill>
        <p:spPr>
          <a:xfrm>
            <a:off x="0" y="-4334"/>
            <a:ext cx="10691813" cy="75640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7834" y="4067874"/>
            <a:ext cx="5556993" cy="796435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97834" y="6012086"/>
            <a:ext cx="5556993" cy="95250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</a:defRPr>
            </a:lvl1pPr>
            <a:lvl2pPr marL="45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41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34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609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17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m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82" y="5052960"/>
            <a:ext cx="2636131" cy="2503944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60" y="4"/>
            <a:ext cx="2680549" cy="2523678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0" y="5"/>
            <a:ext cx="2657260" cy="2547257"/>
          </a:xfrm>
          <a:prstGeom prst="rect">
            <a:avLst/>
          </a:prstGeom>
        </p:spPr>
      </p:pic>
      <p:sp>
        <p:nvSpPr>
          <p:cNvPr id="65" name="Rectangle 26"/>
          <p:cNvSpPr/>
          <p:nvPr userDrawn="1"/>
        </p:nvSpPr>
        <p:spPr>
          <a:xfrm>
            <a:off x="3" y="4"/>
            <a:ext cx="2681064" cy="2533614"/>
          </a:xfrm>
          <a:prstGeom prst="rect">
            <a:avLst/>
          </a:prstGeom>
          <a:solidFill>
            <a:srgbClr val="1EA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66" name="Rectangle 26"/>
          <p:cNvSpPr/>
          <p:nvPr userDrawn="1"/>
        </p:nvSpPr>
        <p:spPr>
          <a:xfrm>
            <a:off x="5345908" y="4"/>
            <a:ext cx="2716454" cy="2533614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7620" y="526510"/>
            <a:ext cx="2235529" cy="159714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1º assunto da agenda de reunião ou sumário</a:t>
            </a:r>
            <a:endParaRPr kumimoji="0" lang="pt-BR" dirty="0"/>
          </a:p>
        </p:txBody>
      </p:sp>
      <p:sp>
        <p:nvSpPr>
          <p:cNvPr id="68" name="Rectangle 26"/>
          <p:cNvSpPr/>
          <p:nvPr userDrawn="1"/>
        </p:nvSpPr>
        <p:spPr>
          <a:xfrm>
            <a:off x="0" y="5052958"/>
            <a:ext cx="2683039" cy="2504838"/>
          </a:xfrm>
          <a:prstGeom prst="rect">
            <a:avLst/>
          </a:prstGeom>
          <a:solidFill>
            <a:srgbClr val="33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pic>
        <p:nvPicPr>
          <p:cNvPr id="69" name="Imagem 6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7" y="5052962"/>
            <a:ext cx="2670446" cy="2506718"/>
          </a:xfrm>
          <a:prstGeom prst="rect">
            <a:avLst/>
          </a:prstGeom>
        </p:spPr>
      </p:pic>
      <p:sp>
        <p:nvSpPr>
          <p:cNvPr id="70" name="Rectangle 26"/>
          <p:cNvSpPr/>
          <p:nvPr userDrawn="1"/>
        </p:nvSpPr>
        <p:spPr>
          <a:xfrm>
            <a:off x="5345906" y="5052958"/>
            <a:ext cx="2734404" cy="2504838"/>
          </a:xfrm>
          <a:prstGeom prst="rect">
            <a:avLst/>
          </a:prstGeom>
          <a:solidFill>
            <a:srgbClr val="83A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pic>
        <p:nvPicPr>
          <p:cNvPr id="71" name="Imagem 7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533"/>
            <a:ext cx="2706911" cy="2533614"/>
          </a:xfrm>
          <a:prstGeom prst="rect">
            <a:avLst/>
          </a:prstGeom>
        </p:spPr>
      </p:pic>
      <p:sp>
        <p:nvSpPr>
          <p:cNvPr id="72" name="Rectangle 26"/>
          <p:cNvSpPr/>
          <p:nvPr userDrawn="1"/>
        </p:nvSpPr>
        <p:spPr>
          <a:xfrm>
            <a:off x="2683037" y="2523533"/>
            <a:ext cx="2664841" cy="2533614"/>
          </a:xfrm>
          <a:prstGeom prst="rect">
            <a:avLst/>
          </a:prstGeom>
          <a:solidFill>
            <a:srgbClr val="E2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73" name="Rectangle 26"/>
          <p:cNvSpPr/>
          <p:nvPr userDrawn="1"/>
        </p:nvSpPr>
        <p:spPr>
          <a:xfrm>
            <a:off x="8052318" y="2519268"/>
            <a:ext cx="2639496" cy="2537883"/>
          </a:xfrm>
          <a:prstGeom prst="rect">
            <a:avLst/>
          </a:prstGeom>
          <a:solidFill>
            <a:srgbClr val="1A9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pic>
        <p:nvPicPr>
          <p:cNvPr id="74" name="Imagem 7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36" y="2523535"/>
            <a:ext cx="2735674" cy="2533613"/>
          </a:xfrm>
          <a:prstGeom prst="rect">
            <a:avLst/>
          </a:prstGeom>
        </p:spPr>
      </p:pic>
      <p:sp>
        <p:nvSpPr>
          <p:cNvPr id="7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590118" y="526510"/>
            <a:ext cx="2235529" cy="159714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2º assunto da agenda de reunião ou sumário</a:t>
            </a:r>
            <a:endParaRPr kumimoji="0" lang="pt-BR" dirty="0"/>
          </a:p>
        </p:txBody>
      </p:sp>
      <p:sp>
        <p:nvSpPr>
          <p:cNvPr id="76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706" y="2989703"/>
            <a:ext cx="2235529" cy="1659911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3º assunto da agenda de reunião ou sumário</a:t>
            </a:r>
            <a:endParaRPr kumimoji="0" lang="pt-BR" dirty="0"/>
          </a:p>
        </p:txBody>
      </p:sp>
      <p:sp>
        <p:nvSpPr>
          <p:cNvPr id="77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8262773" y="2989700"/>
            <a:ext cx="2235529" cy="165991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4º assunto da agenda de reunião ou sumário</a:t>
            </a:r>
            <a:endParaRPr kumimoji="0" lang="pt-BR" dirty="0"/>
          </a:p>
        </p:txBody>
      </p:sp>
      <p:sp>
        <p:nvSpPr>
          <p:cNvPr id="78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225826" y="5547600"/>
            <a:ext cx="2235529" cy="157293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5º assunto da agenda de reunião ou sumário</a:t>
            </a:r>
            <a:endParaRPr kumimoji="0" lang="pt-BR" dirty="0"/>
          </a:p>
        </p:txBody>
      </p:sp>
      <p:sp>
        <p:nvSpPr>
          <p:cNvPr id="79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5590118" y="5547600"/>
            <a:ext cx="2235529" cy="157293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6º assunto da agenda de reunião ou sumário</a:t>
            </a:r>
            <a:endParaRPr kumimoji="0" lang="pt-BR" dirty="0"/>
          </a:p>
        </p:txBody>
      </p:sp>
    </p:spTree>
    <p:extLst>
      <p:ext uri="{BB962C8B-B14F-4D97-AF65-F5344CB8AC3E}">
        <p14:creationId xmlns:p14="http://schemas.microsoft.com/office/powerpoint/2010/main" val="206135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7796"/>
          </a:xfrm>
          <a:prstGeom prst="rect">
            <a:avLst/>
          </a:prstGeom>
        </p:spPr>
      </p:pic>
      <p:sp>
        <p:nvSpPr>
          <p:cNvPr id="43" name="Rectangle 26"/>
          <p:cNvSpPr/>
          <p:nvPr userDrawn="1"/>
        </p:nvSpPr>
        <p:spPr>
          <a:xfrm>
            <a:off x="3" y="4"/>
            <a:ext cx="2681064" cy="2533614"/>
          </a:xfrm>
          <a:prstGeom prst="rect">
            <a:avLst/>
          </a:prstGeom>
          <a:solidFill>
            <a:srgbClr val="1EA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44" name="Rectangle 26"/>
          <p:cNvSpPr/>
          <p:nvPr userDrawn="1"/>
        </p:nvSpPr>
        <p:spPr>
          <a:xfrm>
            <a:off x="5345908" y="4"/>
            <a:ext cx="2716454" cy="2533614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17620" y="526510"/>
            <a:ext cx="2235529" cy="159714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1º assunto da agenda de reunião ou sumário</a:t>
            </a:r>
            <a:endParaRPr kumimoji="0" lang="pt-BR" dirty="0"/>
          </a:p>
        </p:txBody>
      </p:sp>
      <p:sp>
        <p:nvSpPr>
          <p:cNvPr id="46" name="Rectangle 26"/>
          <p:cNvSpPr/>
          <p:nvPr userDrawn="1"/>
        </p:nvSpPr>
        <p:spPr>
          <a:xfrm>
            <a:off x="0" y="5052958"/>
            <a:ext cx="2683039" cy="2504838"/>
          </a:xfrm>
          <a:prstGeom prst="rect">
            <a:avLst/>
          </a:prstGeom>
          <a:solidFill>
            <a:srgbClr val="33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48" name="Rectangle 26"/>
          <p:cNvSpPr/>
          <p:nvPr userDrawn="1"/>
        </p:nvSpPr>
        <p:spPr>
          <a:xfrm>
            <a:off x="5345910" y="5052958"/>
            <a:ext cx="2715743" cy="2504838"/>
          </a:xfrm>
          <a:prstGeom prst="rect">
            <a:avLst/>
          </a:prstGeom>
          <a:solidFill>
            <a:srgbClr val="83A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50" name="Rectangle 26"/>
          <p:cNvSpPr/>
          <p:nvPr userDrawn="1"/>
        </p:nvSpPr>
        <p:spPr>
          <a:xfrm>
            <a:off x="2683037" y="2523533"/>
            <a:ext cx="2664841" cy="2533614"/>
          </a:xfrm>
          <a:prstGeom prst="rect">
            <a:avLst/>
          </a:prstGeom>
          <a:solidFill>
            <a:srgbClr val="E2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51" name="Rectangle 26"/>
          <p:cNvSpPr/>
          <p:nvPr userDrawn="1"/>
        </p:nvSpPr>
        <p:spPr>
          <a:xfrm>
            <a:off x="8052318" y="2519268"/>
            <a:ext cx="2639496" cy="2537883"/>
          </a:xfrm>
          <a:prstGeom prst="rect">
            <a:avLst/>
          </a:prstGeom>
          <a:solidFill>
            <a:srgbClr val="1A9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590118" y="526510"/>
            <a:ext cx="2235529" cy="159714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2º assunto da agenda de reunião ou sumário</a:t>
            </a:r>
            <a:endParaRPr kumimoji="0" lang="pt-BR" dirty="0"/>
          </a:p>
        </p:txBody>
      </p:sp>
      <p:sp>
        <p:nvSpPr>
          <p:cNvPr id="54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706" y="2989703"/>
            <a:ext cx="2235529" cy="1659911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3º assunto da agenda de reunião ou sumário</a:t>
            </a:r>
            <a:endParaRPr kumimoji="0" lang="pt-BR" dirty="0"/>
          </a:p>
        </p:txBody>
      </p:sp>
      <p:sp>
        <p:nvSpPr>
          <p:cNvPr id="55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8262773" y="2989700"/>
            <a:ext cx="2235529" cy="165991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4º assunto da agenda de reunião ou sumário</a:t>
            </a:r>
            <a:endParaRPr kumimoji="0" lang="pt-BR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225826" y="5547600"/>
            <a:ext cx="2235529" cy="157293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5º assunto da agenda de reunião ou sumário</a:t>
            </a:r>
            <a:endParaRPr kumimoji="0" lang="pt-BR" dirty="0"/>
          </a:p>
        </p:txBody>
      </p:sp>
      <p:sp>
        <p:nvSpPr>
          <p:cNvPr id="57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5590118" y="5547600"/>
            <a:ext cx="2235529" cy="1572937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6º assunto da agenda de reunião ou sumário</a:t>
            </a:r>
            <a:endParaRPr kumimoji="0" lang="pt-BR" dirty="0"/>
          </a:p>
        </p:txBody>
      </p:sp>
    </p:spTree>
    <p:extLst>
      <p:ext uri="{BB962C8B-B14F-4D97-AF65-F5344CB8AC3E}">
        <p14:creationId xmlns:p14="http://schemas.microsoft.com/office/powerpoint/2010/main" val="68151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0"/>
            <a:ext cx="10688249" cy="7559675"/>
          </a:xfrm>
          <a:prstGeom prst="rect">
            <a:avLst/>
          </a:prstGeom>
        </p:spPr>
      </p:pic>
      <p:sp>
        <p:nvSpPr>
          <p:cNvPr id="3" name="Rectangle 26"/>
          <p:cNvSpPr/>
          <p:nvPr userDrawn="1"/>
        </p:nvSpPr>
        <p:spPr>
          <a:xfrm>
            <a:off x="1" y="3462336"/>
            <a:ext cx="2692373" cy="2533614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5" name="Rectangle 26"/>
          <p:cNvSpPr/>
          <p:nvPr userDrawn="1"/>
        </p:nvSpPr>
        <p:spPr>
          <a:xfrm>
            <a:off x="5355745" y="3462336"/>
            <a:ext cx="2716454" cy="2533614"/>
          </a:xfrm>
          <a:prstGeom prst="rect">
            <a:avLst/>
          </a:prstGeom>
          <a:solidFill>
            <a:srgbClr val="1EA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37908" y="3900537"/>
            <a:ext cx="2235529" cy="165721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1º assunto da agenda de reunião ou sumário</a:t>
            </a:r>
            <a:endParaRPr kumimoji="0" lang="pt-BR" dirty="0"/>
          </a:p>
        </p:txBody>
      </p:sp>
      <p:sp>
        <p:nvSpPr>
          <p:cNvPr id="18" name="Rectangle 26"/>
          <p:cNvSpPr/>
          <p:nvPr userDrawn="1"/>
        </p:nvSpPr>
        <p:spPr>
          <a:xfrm>
            <a:off x="2692376" y="3462336"/>
            <a:ext cx="2664841" cy="2533614"/>
          </a:xfrm>
          <a:prstGeom prst="rect">
            <a:avLst/>
          </a:prstGeom>
          <a:solidFill>
            <a:srgbClr val="E2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19" name="Rectangle 26"/>
          <p:cNvSpPr/>
          <p:nvPr userDrawn="1"/>
        </p:nvSpPr>
        <p:spPr>
          <a:xfrm>
            <a:off x="8070723" y="3462336"/>
            <a:ext cx="2621090" cy="2533614"/>
          </a:xfrm>
          <a:prstGeom prst="rect">
            <a:avLst/>
          </a:prstGeom>
          <a:solidFill>
            <a:srgbClr val="1A9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25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596204" y="3900537"/>
            <a:ext cx="2235529" cy="165721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3º assunto da agenda de reunião ou sumário</a:t>
            </a:r>
            <a:endParaRPr kumimoji="0" lang="pt-BR" dirty="0"/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2907032" y="3900537"/>
            <a:ext cx="2235529" cy="165721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2º assunto da agenda de reunião ou sumário</a:t>
            </a:r>
            <a:endParaRPr kumimoji="0" lang="pt-BR" dirty="0"/>
          </a:p>
        </p:txBody>
      </p:sp>
      <p:sp>
        <p:nvSpPr>
          <p:cNvPr id="27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8262773" y="3900537"/>
            <a:ext cx="2235529" cy="165721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4º assunto da agenda de reunião ou sumário</a:t>
            </a:r>
            <a:endParaRPr kumimoji="0" lang="pt-BR" dirty="0"/>
          </a:p>
        </p:txBody>
      </p:sp>
    </p:spTree>
    <p:extLst>
      <p:ext uri="{BB962C8B-B14F-4D97-AF65-F5344CB8AC3E}">
        <p14:creationId xmlns:p14="http://schemas.microsoft.com/office/powerpoint/2010/main" val="421856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4" cy="7559675"/>
          </a:xfrm>
          <a:prstGeom prst="rect">
            <a:avLst/>
          </a:prstGeom>
        </p:spPr>
      </p:pic>
      <p:sp>
        <p:nvSpPr>
          <p:cNvPr id="3" name="Rectangle 26"/>
          <p:cNvSpPr/>
          <p:nvPr userDrawn="1"/>
        </p:nvSpPr>
        <p:spPr>
          <a:xfrm>
            <a:off x="5059615" y="4211885"/>
            <a:ext cx="2692373" cy="2533614"/>
          </a:xfrm>
          <a:prstGeom prst="rect">
            <a:avLst/>
          </a:prstGeom>
          <a:solidFill>
            <a:srgbClr val="10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5344563" y="4696228"/>
            <a:ext cx="2235529" cy="1656184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1º assunto da agenda de reunião ou tópico principal</a:t>
            </a:r>
            <a:endParaRPr kumimoji="0" lang="pt-BR" dirty="0"/>
          </a:p>
        </p:txBody>
      </p:sp>
      <p:sp>
        <p:nvSpPr>
          <p:cNvPr id="18" name="Rectangle 26"/>
          <p:cNvSpPr/>
          <p:nvPr userDrawn="1"/>
        </p:nvSpPr>
        <p:spPr>
          <a:xfrm>
            <a:off x="7865642" y="4211885"/>
            <a:ext cx="2664841" cy="2533614"/>
          </a:xfrm>
          <a:prstGeom prst="rect">
            <a:avLst/>
          </a:prstGeom>
          <a:solidFill>
            <a:srgbClr val="E2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5" tIns="45687" rIns="91375" bIns="45687" rtlCol="0" anchor="ctr"/>
          <a:lstStyle/>
          <a:p>
            <a:pPr algn="ctr"/>
            <a:endParaRPr kumimoji="0" lang="pt-BR" sz="2100" b="1"/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8080298" y="4696228"/>
            <a:ext cx="2235529" cy="1656184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2º assunto da agenda de reunião ou tópico principal</a:t>
            </a:r>
            <a:endParaRPr kumimoji="0" lang="pt-BR" dirty="0"/>
          </a:p>
        </p:txBody>
      </p:sp>
    </p:spTree>
    <p:extLst>
      <p:ext uri="{BB962C8B-B14F-4D97-AF65-F5344CB8AC3E}">
        <p14:creationId xmlns:p14="http://schemas.microsoft.com/office/powerpoint/2010/main" val="90551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61958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6685" y="1239822"/>
            <a:ext cx="9622632" cy="547690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 marL="1599409" indent="-228488">
              <a:buSzPct val="90000"/>
              <a:buFont typeface="Wingdings" panose="05000000000000000000" pitchFamily="2" charset="2"/>
              <a:buChar char="§"/>
              <a:defRPr sz="2100"/>
            </a:lvl4pPr>
            <a:lvl5pPr marL="2056383" indent="-228488">
              <a:buSzPct val="60000"/>
              <a:buFont typeface="Wingdings" panose="05000000000000000000" pitchFamily="2" charset="2"/>
              <a:buChar char="q"/>
              <a:defRPr sz="21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03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837"/>
            <a:ext cx="10691813" cy="1683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5826" y="4355902"/>
            <a:ext cx="5725386" cy="576064"/>
          </a:xfrm>
        </p:spPr>
        <p:txBody>
          <a:bodyPr anchor="t">
            <a:normAutofit/>
          </a:bodyPr>
          <a:lstStyle>
            <a:lvl1pPr algn="l">
              <a:defRPr sz="2900" b="0" cap="none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6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6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619582"/>
          </a:xfrm>
          <a:prstGeom prst="rect">
            <a:avLst/>
          </a:prstGeom>
        </p:spPr>
        <p:txBody>
          <a:bodyPr vert="horz" lIns="91394" tIns="45698" rIns="91394" bIns="45698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6685" y="1239822"/>
            <a:ext cx="9622632" cy="5318158"/>
          </a:xfrm>
          <a:prstGeom prst="rect">
            <a:avLst/>
          </a:prstGeom>
        </p:spPr>
        <p:txBody>
          <a:bodyPr vert="horz" lIns="91394" tIns="45698" rIns="91394" bIns="45698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" y="7031806"/>
            <a:ext cx="10179723" cy="331418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8010203" y="7082796"/>
            <a:ext cx="2359164" cy="261610"/>
          </a:xfrm>
          <a:prstGeom prst="rect">
            <a:avLst/>
          </a:prstGeom>
          <a:noFill/>
        </p:spPr>
        <p:txBody>
          <a:bodyPr wrap="square" lIns="91394" tIns="45698" rIns="91394" bIns="45698" rtlCol="0" anchor="ctr">
            <a:spAutoFit/>
          </a:bodyPr>
          <a:lstStyle/>
          <a:p>
            <a:pPr algn="r"/>
            <a:fld id="{5B3423D3-6963-486D-9925-1CDFDD0B59B7}" type="slidenum">
              <a:rPr lang="pt-BR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pt-BR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7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5" r:id="rId3"/>
    <p:sldLayoutId id="2147483669" r:id="rId4"/>
    <p:sldLayoutId id="2147483667" r:id="rId5"/>
    <p:sldLayoutId id="2147483668" r:id="rId6"/>
    <p:sldLayoutId id="2147483650" r:id="rId7"/>
    <p:sldLayoutId id="2147483651" r:id="rId8"/>
    <p:sldLayoutId id="2147483654" r:id="rId9"/>
    <p:sldLayoutId id="2147483652" r:id="rId10"/>
    <p:sldLayoutId id="2147483657" r:id="rId11"/>
    <p:sldLayoutId id="2147483662" r:id="rId12"/>
    <p:sldLayoutId id="2147483671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394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31" indent="-342731" algn="l" defTabSz="91394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583" indent="-285609" algn="l" defTabSz="9139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434" indent="-228488" algn="l" defTabSz="9139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409" indent="-228488" algn="l" defTabSz="91394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383" indent="-228488" algn="l" defTabSz="91394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357" indent="-228488" algn="l" defTabSz="91394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0" indent="-228488" algn="l" defTabSz="91394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05" indent="-228488" algn="l" defTabSz="91394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0" indent="-228488" algn="l" defTabSz="91394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7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2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6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9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2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7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1" algn="l" defTabSz="913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21370" y="395465"/>
            <a:ext cx="9505056" cy="1084467"/>
          </a:xfrm>
        </p:spPr>
        <p:txBody>
          <a:bodyPr lIns="90995" tIns="45497" rIns="90995" bIns="45497">
            <a:spAutoFit/>
          </a:bodyPr>
          <a:lstStyle/>
          <a:p>
            <a:pPr defTabSz="1042358"/>
            <a:r>
              <a:rPr lang="pt-BR" sz="2100" u="sng" dirty="0">
                <a:solidFill>
                  <a:schemeClr val="bg1">
                    <a:lumMod val="50000"/>
                  </a:schemeClr>
                </a:solidFill>
              </a:rPr>
              <a:t>Seminário:</a:t>
            </a:r>
            <a:r>
              <a:rPr lang="pt-BR" sz="2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pt-BR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100" dirty="0">
                <a:solidFill>
                  <a:schemeClr val="bg1">
                    <a:lumMod val="50000"/>
                  </a:schemeClr>
                </a:solidFill>
              </a:rPr>
              <a:t>Implantação e Integração de novos empreendimentos de transmissão e geração de energia ao sistema elétrico brasileiro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7357" y="6242055"/>
            <a:ext cx="3816424" cy="1384544"/>
          </a:xfrm>
          <a:prstGeom prst="rect">
            <a:avLst/>
          </a:prstGeom>
        </p:spPr>
        <p:txBody>
          <a:bodyPr wrap="square" lIns="90995" tIns="45497" rIns="90995" bIns="45497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Gustavo Rodrigues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Gerente de Contratos e Contabilização da Transmissão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17915" y="6588149"/>
            <a:ext cx="4968875" cy="415048"/>
          </a:xfrm>
          <a:prstGeom prst="rect">
            <a:avLst/>
          </a:prstGeom>
        </p:spPr>
        <p:txBody>
          <a:bodyPr lIns="90995" tIns="45497" rIns="90995" bIns="45497">
            <a:spAutoFit/>
          </a:bodyPr>
          <a:lstStyle/>
          <a:p>
            <a:pPr algn="r"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Brasília, 15 de março de 2018</a:t>
            </a:r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4685462" y="3635825"/>
            <a:ext cx="5773017" cy="796435"/>
          </a:xfrm>
          <a:prstGeom prst="rect">
            <a:avLst/>
          </a:prstGeom>
        </p:spPr>
        <p:txBody>
          <a:bodyPr vert="horz" lIns="91394" tIns="45698" rIns="91394" bIns="4569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63626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3296"/>
              </a:lnSpc>
            </a:pPr>
            <a:r>
              <a:rPr lang="pt-BR" sz="2500" dirty="0"/>
              <a:t>Contratos de uso e </a:t>
            </a:r>
            <a:r>
              <a:rPr lang="pt-BR" sz="2500" dirty="0" smtClean="0"/>
              <a:t>de conexão ao sistema </a:t>
            </a:r>
            <a:r>
              <a:rPr lang="pt-BR" sz="2500" dirty="0"/>
              <a:t>de transmissão e integração de uma nova usina ao SIN</a:t>
            </a:r>
          </a:p>
        </p:txBody>
      </p:sp>
    </p:spTree>
    <p:extLst>
      <p:ext uri="{BB962C8B-B14F-4D97-AF65-F5344CB8AC3E}">
        <p14:creationId xmlns:p14="http://schemas.microsoft.com/office/powerpoint/2010/main" val="298508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de Recomposição do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Sistema: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Estabelecer medidas para a recomposição do sistema, após grandes perturbações, através da definição de corredores de recomposição fluente e coordenada e que visam a redução do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tempo de restabelecimento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Relatório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 Estudos de Recomposição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Sistema, que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consolida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resultados das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análises efetuadas com base na evolução do sistema e dos cronogramas de obras de geração e de transmissão, do diagnóstico e da priorização das necessidades para cada instalação  decorrentes de demanda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específica.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Aft>
                <a:spcPts val="1102"/>
              </a:spcAft>
              <a:defRPr/>
            </a:pP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58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Otimização de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Controladores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Avaliar 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necessidade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reajustes dos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controladores automáticos dos equipamentos do sistema elétrico, como também de ajustar os novos controladores, para garantir um desempenho adequado e otimizado 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rede.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Relatório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 Estudos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define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as necessidades de otimização e de ajustes para os equipamentos de controle, tanto novos quanto já existentes, e apresenta, para testes de comissionamento, as restrições operativas, as diretrizes operativas e os procedimentos específicos de cada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teste.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Aft>
                <a:spcPts val="1102"/>
              </a:spcAft>
              <a:defRPr/>
            </a:pP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41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Análise Técnica dos Serviços </a:t>
            </a:r>
            <a:r>
              <a:rPr lang="pt-B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Ancilares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Determinar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quais usinas, entre as novas e as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operação,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devem prover serviços, tais como: operação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como compensador síncrono,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controle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secundário de frequência e de </a:t>
            </a:r>
            <a:r>
              <a:rPr lang="pt-BR" sz="20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auto-restabelecimento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pt-BR" sz="2000" b="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black</a:t>
            </a:r>
            <a:r>
              <a:rPr lang="pt-BR" sz="2000" b="0" i="1" dirty="0">
                <a:latin typeface="Tahoma" pitchFamily="34" charset="0"/>
                <a:ea typeface="Tahoma" pitchFamily="34" charset="0"/>
                <a:cs typeface="Tahoma" pitchFamily="34" charset="0"/>
              </a:rPr>
              <a:t> start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bem como </a:t>
            </a:r>
            <a:r>
              <a:rPr lang="pt-BR" sz="20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SEPs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Parecer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Técnico Relativo a Serviço </a:t>
            </a:r>
            <a:r>
              <a:rPr lang="pt-BR" sz="20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Ancilar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de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Reserva de Potência Operativa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Garantir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controle adequado 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frequência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 dos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intercâmbios através da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quantificação e alocação corretas da reserva de potência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operativa.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Relatório de Cálculo Anual da Reserva de Potência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Operativa, que consolida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os resultados dos estudos de reserva de potência operativa 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contém diretrizes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para a quantificação e alocação da reserva de potência operativa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SIN.</a:t>
            </a: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49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Estudos do Controle Carga-Frequência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Garantir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controle adequado da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frequência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 dos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intercâmbios através da avaliação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do desempenho do controle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carga-frequência.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Relatório com análises do desempenho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da função de controle carga-frequência, no âmbito do Controle Automático de Geração – CAG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caso de novas usinas, determina 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necessidade de integração ao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CAG.</a:t>
            </a: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62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856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Definições de Proteções de Caráter Sistêmico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Garantir a integridade do sistema através dos resultados dos estudos que definem ajustes de proteções de </a:t>
            </a:r>
            <a:r>
              <a:rPr lang="pt-BR" sz="20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sobretensão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de sub e </a:t>
            </a:r>
            <a:r>
              <a:rPr lang="pt-BR" sz="20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sobrefrequência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de bloqueio por oscilação e de disparo por perda de sincronismo (PPS).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Banco de Dados de Proteções de Caráter Sistêmico.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8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8856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Validação de Dados e Modelos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Estabelecer a sistemática para validação, uniformização do tratamento, organização e atualização dos dados e dos modelos de componentes utilizados em programas computacionais e relativos às atividades de estudos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elétricos.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Arquivos de dados para estudos elétricos de regime permanente, de estabilidade eletromecânica e de transitórios eletromagnéticos que irão compor a Base de Dados de Modelos e Componentes para Estudos Elétricos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36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712" y="49190"/>
            <a:ext cx="9622632" cy="455266"/>
          </a:xfrm>
        </p:spPr>
        <p:txBody>
          <a:bodyPr vert="horz" lIns="104287" tIns="52144" rIns="104287" bIns="52144" rtlCol="0" anchor="ctr">
            <a:normAutofit/>
          </a:bodyPr>
          <a:lstStyle/>
          <a:p>
            <a:pPr algn="ctr"/>
            <a:r>
              <a:rPr lang="pt-BR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Contratos </a:t>
            </a: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Transmissão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6628500" y="504457"/>
            <a:ext cx="3937612" cy="5362336"/>
            <a:chOff x="1082593" y="3529059"/>
            <a:chExt cx="7789766" cy="2464648"/>
          </a:xfrm>
        </p:grpSpPr>
        <p:grpSp>
          <p:nvGrpSpPr>
            <p:cNvPr id="28" name="Grupo 27"/>
            <p:cNvGrpSpPr/>
            <p:nvPr/>
          </p:nvGrpSpPr>
          <p:grpSpPr>
            <a:xfrm>
              <a:off x="1082593" y="3529059"/>
              <a:ext cx="7789766" cy="2464648"/>
              <a:chOff x="1082593" y="3747132"/>
              <a:chExt cx="7789766" cy="2350010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082593" y="3747132"/>
                <a:ext cx="7789766" cy="23500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08343" lvl="1" indent="-505142" algn="ctr">
                  <a:spcBef>
                    <a:spcPct val="20000"/>
                  </a:spcBef>
                </a:pPr>
                <a:r>
                  <a:rPr lang="pt-BR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Contrato de Conexão ao Sistema de  Transmissão - CCT</a:t>
                </a:r>
              </a:p>
              <a:p>
                <a:pPr marL="412804" lvl="1" algn="just">
                  <a:spcBef>
                    <a:spcPts val="1369"/>
                  </a:spcBef>
                  <a:spcAft>
                    <a:spcPts val="684"/>
                  </a:spcAft>
                </a:pPr>
                <a:endParaRPr lang="pt-BR" sz="1800" dirty="0"/>
              </a:p>
              <a:p>
                <a:pPr marL="412804" lvl="1" algn="just">
                  <a:spcBef>
                    <a:spcPts val="1369"/>
                  </a:spcBef>
                  <a:spcAft>
                    <a:spcPts val="684"/>
                  </a:spcAft>
                </a:pPr>
                <a:endParaRPr lang="pt-BR" sz="1800" dirty="0"/>
              </a:p>
              <a:p>
                <a:pPr marL="412804" lvl="1" algn="just">
                  <a:spcBef>
                    <a:spcPts val="1369"/>
                  </a:spcBef>
                  <a:spcAft>
                    <a:spcPts val="684"/>
                  </a:spcAft>
                </a:pPr>
                <a:endParaRPr lang="pt-BR" sz="1800" dirty="0"/>
              </a:p>
              <a:p>
                <a:pPr marL="103202" lvl="1" algn="just">
                  <a:spcBef>
                    <a:spcPts val="684"/>
                  </a:spcBef>
                  <a:spcAft>
                    <a:spcPts val="684"/>
                  </a:spcAft>
                </a:pPr>
                <a:r>
                  <a:rPr lang="pt-BR" sz="1600" dirty="0"/>
                  <a:t>Estabelece as condições, procedimentos, responsabilidades técnico-operacionais e comerciais que regulam a conexão da Usuária com a Rede Básica.</a:t>
                </a:r>
              </a:p>
              <a:p>
                <a:pPr marL="103202" lvl="1" algn="just">
                  <a:spcBef>
                    <a:spcPct val="20000"/>
                  </a:spcBef>
                </a:pPr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Requisitos e regras: </a:t>
                </a:r>
                <a:r>
                  <a:rPr lang="pt-BR" sz="1600" dirty="0"/>
                  <a:t>Operação e manutenção das instalações de conexão, pagamento pela conexão (condições de cobrança, pagamento e garantias financeiras) e descrição das instalações pertencentes a cada parte.</a:t>
                </a:r>
              </a:p>
              <a:p>
                <a:pPr marL="206402" lvl="1" algn="just">
                  <a:spcBef>
                    <a:spcPts val="1369"/>
                  </a:spcBef>
                  <a:spcAft>
                    <a:spcPts val="684"/>
                  </a:spcAft>
                </a:pPr>
                <a:endParaRPr lang="pt-BR" sz="1800" dirty="0"/>
              </a:p>
            </p:txBody>
          </p:sp>
          <p:sp>
            <p:nvSpPr>
              <p:cNvPr id="15" name="Seta para a esquerda e para a direita 14"/>
              <p:cNvSpPr/>
              <p:nvPr/>
            </p:nvSpPr>
            <p:spPr>
              <a:xfrm>
                <a:off x="3416931" y="4202004"/>
                <a:ext cx="2246886" cy="209797"/>
              </a:xfrm>
              <a:prstGeom prst="leftRightArrow">
                <a:avLst/>
              </a:prstGeom>
              <a:solidFill>
                <a:srgbClr val="FFC000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CCT</a:t>
                </a:r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5796810" y="4236790"/>
                <a:ext cx="2742417" cy="14437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78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Transmissora</a:t>
                </a: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761199" y="4527043"/>
                <a:ext cx="1820595" cy="19104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52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/>
                  <a:t>ONS</a:t>
                </a: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1082593" y="4521617"/>
                <a:ext cx="2582508" cy="228568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i="1" dirty="0">
                    <a:solidFill>
                      <a:schemeClr val="accent3">
                        <a:lumMod val="50000"/>
                      </a:schemeClr>
                    </a:solidFill>
                  </a:rPr>
                  <a:t>(anuente ou interveniente)</a:t>
                </a:r>
              </a:p>
            </p:txBody>
          </p:sp>
          <p:cxnSp>
            <p:nvCxnSpPr>
              <p:cNvPr id="20" name="Conector reto 19"/>
              <p:cNvCxnSpPr/>
              <p:nvPr/>
            </p:nvCxnSpPr>
            <p:spPr>
              <a:xfrm>
                <a:off x="4457795" y="4406352"/>
                <a:ext cx="40057" cy="87805"/>
              </a:xfrm>
              <a:prstGeom prst="line">
                <a:avLst/>
              </a:prstGeom>
              <a:ln w="158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ector de seta reta 29"/>
            <p:cNvCxnSpPr/>
            <p:nvPr/>
          </p:nvCxnSpPr>
          <p:spPr>
            <a:xfrm flipH="1">
              <a:off x="3256323" y="4447197"/>
              <a:ext cx="408778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6694865" y="1636699"/>
            <a:ext cx="986423" cy="33213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Usuária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9055730" y="2284085"/>
            <a:ext cx="1364119" cy="639985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just"/>
            <a:r>
              <a:rPr lang="pt-BR" sz="1400" i="1" dirty="0">
                <a:solidFill>
                  <a:schemeClr val="accent3">
                    <a:lumMod val="50000"/>
                  </a:schemeClr>
                </a:solidFill>
              </a:rPr>
              <a:t>(transm. à qual a usuária está conectada)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09896" y="504456"/>
            <a:ext cx="10378347" cy="6920029"/>
            <a:chOff x="153406" y="629215"/>
            <a:chExt cx="8902018" cy="6111179"/>
          </a:xfrm>
        </p:grpSpPr>
        <p:grpSp>
          <p:nvGrpSpPr>
            <p:cNvPr id="10" name="Grupo 9"/>
            <p:cNvGrpSpPr/>
            <p:nvPr/>
          </p:nvGrpSpPr>
          <p:grpSpPr>
            <a:xfrm>
              <a:off x="153406" y="629215"/>
              <a:ext cx="5396458" cy="6111179"/>
              <a:chOff x="52644" y="1970295"/>
              <a:chExt cx="5361608" cy="4179896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52644" y="1970295"/>
                <a:ext cx="5361608" cy="4179896"/>
                <a:chOff x="-171859" y="3502011"/>
                <a:chExt cx="5361608" cy="4179896"/>
              </a:xfrm>
            </p:grpSpPr>
            <p:grpSp>
              <p:nvGrpSpPr>
                <p:cNvPr id="4" name="Grupo 3"/>
                <p:cNvGrpSpPr/>
                <p:nvPr/>
              </p:nvGrpSpPr>
              <p:grpSpPr>
                <a:xfrm>
                  <a:off x="-171859" y="3502011"/>
                  <a:ext cx="5361608" cy="4179896"/>
                  <a:chOff x="-171859" y="3484125"/>
                  <a:chExt cx="5361608" cy="4179896"/>
                </a:xfrm>
              </p:grpSpPr>
              <p:grpSp>
                <p:nvGrpSpPr>
                  <p:cNvPr id="13" name="Grupo 12"/>
                  <p:cNvGrpSpPr/>
                  <p:nvPr/>
                </p:nvGrpSpPr>
                <p:grpSpPr>
                  <a:xfrm>
                    <a:off x="-171859" y="3484125"/>
                    <a:ext cx="5361608" cy="4179896"/>
                    <a:chOff x="238282" y="4032852"/>
                    <a:chExt cx="3970357" cy="4041997"/>
                  </a:xfrm>
                </p:grpSpPr>
                <p:sp>
                  <p:nvSpPr>
                    <p:cNvPr id="5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282" y="4032852"/>
                      <a:ext cx="3970357" cy="404199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412804" lvl="1" indent="-412804" algn="ctr">
                        <a:spcBef>
                          <a:spcPct val="20000"/>
                        </a:spcBef>
                      </a:pPr>
                      <a:r>
                        <a:rPr lang="pt-B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Contrato de Uso do Sistema de Transmissão - CUST</a:t>
                      </a:r>
                    </a:p>
                    <a:p>
                      <a:pPr marL="912514" lvl="1" indent="-809314" algn="ctr">
                        <a:spcBef>
                          <a:spcPct val="20000"/>
                        </a:spcBef>
                      </a:pP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912514" lvl="1" indent="-809314" algn="ctr">
                        <a:spcBef>
                          <a:spcPct val="20000"/>
                        </a:spcBef>
                      </a:pPr>
                      <a:endParaRPr lang="pt-BR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912514" lvl="1" indent="-809314" algn="ctr">
                        <a:spcBef>
                          <a:spcPct val="20000"/>
                        </a:spcBef>
                      </a:pPr>
                      <a:endParaRPr lang="pt-BR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206402" lvl="1" algn="just">
                        <a:spcBef>
                          <a:spcPts val="4106"/>
                        </a:spcBef>
                      </a:pPr>
                      <a:r>
                        <a:rPr lang="pt-BR" sz="1600" dirty="0"/>
                        <a:t>Estabelece os termos e as condições que regulam o uso da Rede Básica, incluindo:</a:t>
                      </a:r>
                    </a:p>
                    <a:p>
                      <a:pPr marL="635501" lvl="2" indent="-325898" algn="just">
                        <a:spcBef>
                          <a:spcPct val="20000"/>
                        </a:spcBef>
                        <a:buClr>
                          <a:schemeClr val="tx2">
                            <a:lumMod val="40000"/>
                            <a:lumOff val="6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t-BR" sz="1600" dirty="0"/>
                        <a:t>Prestação dos Serviços de Transmissão pelas Transmissoras, mediante controle e supervisão do ONS;</a:t>
                      </a:r>
                    </a:p>
                    <a:p>
                      <a:pPr marL="635501" lvl="2" indent="-325898" algn="just">
                        <a:spcBef>
                          <a:spcPct val="20000"/>
                        </a:spcBef>
                        <a:buClr>
                          <a:schemeClr val="tx2">
                            <a:lumMod val="40000"/>
                            <a:lumOff val="6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t-BR" sz="1600" dirty="0"/>
                        <a:t>Prestação pelo ONS dos serv. de coordenação e controle da operação dos sist. eletro-energéticos interligados, das interligações internacionais e de administração dos Serv. de Transmissão prestados pelas Transmissoras.</a:t>
                      </a:r>
                    </a:p>
                    <a:p>
                      <a:pPr marL="635501" lvl="2" indent="-325898" algn="just">
                        <a:spcBef>
                          <a:spcPct val="20000"/>
                        </a:spcBef>
                        <a:buClr>
                          <a:schemeClr val="tx2">
                            <a:lumMod val="40000"/>
                            <a:lumOff val="6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t-BR" sz="1600" dirty="0"/>
                        <a:t>A administração pelo ONS da cobrança e da liquidação dos EUST e a execução do sistema de garantias.</a:t>
                      </a:r>
                    </a:p>
                    <a:p>
                      <a:pPr marL="206402" lvl="1" algn="just">
                        <a:spcBef>
                          <a:spcPts val="1369"/>
                        </a:spcBef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Requisitos e regras: </a:t>
                      </a:r>
                      <a:r>
                        <a:rPr lang="pt-BR" sz="1600" dirty="0"/>
                        <a:t>Atendimento aos Proc. de Rede; disponibilização de canais de dados e voz, pagamento pelo uso (cobrança, pagamento e garantias financeiras), discriminação dos </a:t>
                      </a:r>
                      <a:r>
                        <a:rPr lang="pt-B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Montantes de Uso do Sistema de Transmissão - </a:t>
                      </a: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MUST (MW) </a:t>
                      </a:r>
                      <a:r>
                        <a:rPr lang="pt-BR" sz="1600" dirty="0"/>
                        <a:t>por ponto de conexão ou empreendimento.</a:t>
                      </a:r>
                    </a:p>
                    <a:p>
                      <a:pPr marL="912514" lvl="1" indent="-391077">
                        <a:spcBef>
                          <a:spcPct val="20000"/>
                        </a:spcBef>
                      </a:pPr>
                      <a:endParaRPr lang="pt-BR" sz="1800" dirty="0"/>
                    </a:p>
                  </p:txBody>
                </p:sp>
                <p:sp>
                  <p:nvSpPr>
                    <p:cNvPr id="9" name="Seta para a esquerda e para a direita 8"/>
                    <p:cNvSpPr/>
                    <p:nvPr/>
                  </p:nvSpPr>
                  <p:spPr>
                    <a:xfrm>
                      <a:off x="1614322" y="4350116"/>
                      <a:ext cx="977749" cy="272899"/>
                    </a:xfrm>
                    <a:prstGeom prst="leftRightArrow">
                      <a:avLst>
                        <a:gd name="adj1" fmla="val 61714"/>
                        <a:gd name="adj2" fmla="val 500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accent3">
                          <a:lumMod val="75000"/>
                        </a:schemeClr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CUST</a:t>
                      </a:r>
                    </a:p>
                  </p:txBody>
                </p:sp>
                <p:sp>
                  <p:nvSpPr>
                    <p:cNvPr id="8" name="Retângulo 7"/>
                    <p:cNvSpPr/>
                    <p:nvPr/>
                  </p:nvSpPr>
                  <p:spPr>
                    <a:xfrm>
                      <a:off x="698256" y="4423286"/>
                      <a:ext cx="798516" cy="16982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80000">
                          <a:schemeClr val="tx2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Usuária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2" name="Retângulo 21"/>
                  <p:cNvSpPr/>
                  <p:nvPr/>
                </p:nvSpPr>
                <p:spPr>
                  <a:xfrm>
                    <a:off x="3117218" y="3826499"/>
                    <a:ext cx="1747717" cy="26792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50000"/>
                        </a:schemeClr>
                      </a:gs>
                      <a:gs pos="78000">
                        <a:schemeClr val="accent3">
                          <a:lumMod val="75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</a:schemeClr>
                      </a:gs>
                    </a:gsLst>
                    <a:lin ang="16200000" scaled="1"/>
                    <a:tileRect/>
                  </a:gra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600" b="1" dirty="0">
                        <a:solidFill>
                          <a:schemeClr val="bg1"/>
                        </a:solidFill>
                      </a:rPr>
                      <a:t>Transmissoras &amp; ONS</a:t>
                    </a:r>
                  </a:p>
                </p:txBody>
              </p:sp>
            </p:grpSp>
            <p:sp>
              <p:nvSpPr>
                <p:cNvPr id="24" name="Retângulo 23"/>
                <p:cNvSpPr/>
                <p:nvPr/>
              </p:nvSpPr>
              <p:spPr>
                <a:xfrm>
                  <a:off x="-47269" y="4149612"/>
                  <a:ext cx="2194393" cy="374063"/>
                </a:xfrm>
                <a:prstGeom prst="rect">
                  <a:avLst/>
                </a:prstGeom>
                <a:noFill/>
                <a:effectLst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pt-BR" sz="1400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(geradores, distribuidoras, unid. consumidoras conectadas à Rede Básica, exp./importadores)</a:t>
                  </a:r>
                </a:p>
              </p:txBody>
            </p:sp>
          </p:grpSp>
          <p:sp>
            <p:nvSpPr>
              <p:cNvPr id="23" name="Retângulo 22"/>
              <p:cNvSpPr/>
              <p:nvPr/>
            </p:nvSpPr>
            <p:spPr>
              <a:xfrm>
                <a:off x="3098611" y="2608179"/>
                <a:ext cx="2157913" cy="349000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i="1" dirty="0">
                    <a:solidFill>
                      <a:schemeClr val="accent3">
                        <a:lumMod val="50000"/>
                      </a:schemeClr>
                    </a:solidFill>
                  </a:rPr>
                  <a:t>(ONS é signatário representante também das transmissoras)</a:t>
                </a:r>
              </a:p>
            </p:txBody>
          </p:sp>
        </p:grp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5549864" y="5447944"/>
              <a:ext cx="3505560" cy="1292450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12514" lvl="1" indent="-391077">
                <a:spcBef>
                  <a:spcPct val="20000"/>
                </a:spcBef>
              </a:pPr>
              <a:endParaRPr lang="pt-BR" sz="1600" dirty="0"/>
            </a:p>
          </p:txBody>
        </p:sp>
      </p:grpSp>
      <p:cxnSp>
        <p:nvCxnSpPr>
          <p:cNvPr id="41" name="Conector de seta reta 40"/>
          <p:cNvCxnSpPr>
            <a:endCxn id="29" idx="0"/>
          </p:cNvCxnSpPr>
          <p:nvPr/>
        </p:nvCxnSpPr>
        <p:spPr>
          <a:xfrm>
            <a:off x="9737789" y="2108864"/>
            <a:ext cx="1" cy="17522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550313" y="6557979"/>
            <a:ext cx="1732154" cy="6956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Todas as Usuárias Conectadas à RB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077401" y="6753679"/>
            <a:ext cx="2050805" cy="3526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78000">
                <a:schemeClr val="accent3">
                  <a:lumMod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Transmissoras &amp; ONS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2390364" y="6319853"/>
            <a:ext cx="6070826" cy="933731"/>
            <a:chOff x="2044320" y="5733256"/>
            <a:chExt cx="5191976" cy="847064"/>
          </a:xfrm>
        </p:grpSpPr>
        <p:sp>
          <p:nvSpPr>
            <p:cNvPr id="45" name="Seta para a direita 44"/>
            <p:cNvSpPr/>
            <p:nvPr/>
          </p:nvSpPr>
          <p:spPr>
            <a:xfrm>
              <a:off x="2044320" y="6089132"/>
              <a:ext cx="4759927" cy="491188"/>
            </a:xfrm>
            <a:prstGeom prst="rightArrow">
              <a:avLst/>
            </a:prstGeom>
            <a:ln w="158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accent1">
                      <a:lumMod val="75000"/>
                    </a:schemeClr>
                  </a:solidFill>
                </a:rPr>
                <a:t>Encargos de Uso do Sistema de Transmissão</a:t>
              </a:r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:   EUST = TUST x  MUST</a:t>
              </a:r>
            </a:p>
          </p:txBody>
        </p:sp>
        <p:cxnSp>
          <p:nvCxnSpPr>
            <p:cNvPr id="47" name="Conector de seta reta 46"/>
            <p:cNvCxnSpPr/>
            <p:nvPr/>
          </p:nvCxnSpPr>
          <p:spPr>
            <a:xfrm flipV="1">
              <a:off x="5744602" y="5987900"/>
              <a:ext cx="0" cy="202463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ângulo 48"/>
            <p:cNvSpPr/>
            <p:nvPr/>
          </p:nvSpPr>
          <p:spPr>
            <a:xfrm>
              <a:off x="4319211" y="5733256"/>
              <a:ext cx="2917085" cy="270438"/>
            </a:xfrm>
            <a:prstGeom prst="rect">
              <a:avLst/>
            </a:prstGeom>
            <a:noFill/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chemeClr val="accent1">
                      <a:lumMod val="75000"/>
                    </a:schemeClr>
                  </a:solidFill>
                </a:rPr>
                <a:t>(Tarifa de Uso do Sistema de Transmissão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35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9904" y="952248"/>
            <a:ext cx="10161508" cy="489135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412804" lvl="1" indent="-309604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600" b="1" dirty="0"/>
              <a:t>NÚMERO DE CUST DE GERAÇÃO ASSINADOS: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687 (associados a 790 usinas) </a:t>
            </a:r>
            <a:endParaRPr lang="pt-BR" sz="1600" b="1" dirty="0">
              <a:solidFill>
                <a:srgbClr val="FF0000"/>
              </a:solidFill>
            </a:endParaRPr>
          </a:p>
          <a:p>
            <a:pPr marL="412804" lvl="1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pt-BR" sz="1400" i="1" dirty="0">
                <a:solidFill>
                  <a:schemeClr val="accent1">
                    <a:lumMod val="75000"/>
                  </a:schemeClr>
                </a:solidFill>
              </a:rPr>
              <a:t>* Usinas não conectadas diretamente à Rede Básica (centralmente despachadas) ou com MUST ainda não vigentes</a:t>
            </a:r>
          </a:p>
          <a:p>
            <a:pPr marL="412804" lvl="1" indent="-309604">
              <a:lnSpc>
                <a:spcPct val="150000"/>
              </a:lnSpc>
              <a:spcBef>
                <a:spcPts val="684"/>
              </a:spcBef>
              <a:spcAft>
                <a:spcPts val="684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600" b="1" dirty="0"/>
              <a:t>NÚMERO DE CUST DE GERAÇÃO CONTABILIZADAS: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646 (referentes a 728 usinas) perfazendo 107,4 GW</a:t>
            </a:r>
          </a:p>
          <a:p>
            <a:pPr marL="412804" lvl="1" indent="-309604">
              <a:lnSpc>
                <a:spcPct val="150000"/>
              </a:lnSpc>
              <a:spcBef>
                <a:spcPts val="684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600" b="1" dirty="0"/>
              <a:t>TOTAL DE EUST PAGOS PELOS GERADORES (MENSAL)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: R$ 796 Milhões</a:t>
            </a: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103200" lvl="1" algn="r">
              <a:lnSpc>
                <a:spcPct val="150000"/>
              </a:lnSpc>
              <a:spcAft>
                <a:spcPts val="1369"/>
              </a:spcAft>
              <a:buClr>
                <a:schemeClr val="accent1">
                  <a:lumMod val="75000"/>
                </a:schemeClr>
              </a:buClr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912514" lvl="1" indent="-391077">
              <a:spcBef>
                <a:spcPct val="20000"/>
              </a:spcBef>
            </a:pPr>
            <a:endParaRPr lang="pt-BR" sz="16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34363" y="287317"/>
            <a:ext cx="10043616" cy="455266"/>
          </a:xfr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GERAÇÃO - Contratação e Contabilização do Uso da Transmissão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85" y="2763360"/>
            <a:ext cx="3285526" cy="276273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40" y="2747956"/>
            <a:ext cx="3199481" cy="277814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93" y="2758928"/>
            <a:ext cx="3220304" cy="27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7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2128" y="128565"/>
            <a:ext cx="8337153" cy="4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98" tIns="47599" rIns="95198" bIns="47599" anchor="ctr"/>
          <a:lstStyle/>
          <a:p>
            <a:pPr eaLnBrk="0" hangingPunct="0"/>
            <a:r>
              <a:rPr lang="pt-BR" sz="2205" b="1" dirty="0">
                <a:latin typeface="Arial" charset="0"/>
                <a:cs typeface="Arial" charset="0"/>
              </a:rPr>
              <a:t>Integração de Instalações de Geração</a:t>
            </a:r>
          </a:p>
        </p:txBody>
      </p:sp>
      <p:sp>
        <p:nvSpPr>
          <p:cNvPr id="4" name="Rectangle 19"/>
          <p:cNvSpPr/>
          <p:nvPr/>
        </p:nvSpPr>
        <p:spPr>
          <a:xfrm>
            <a:off x="742128" y="763568"/>
            <a:ext cx="9278235" cy="6371731"/>
          </a:xfrm>
          <a:prstGeom prst="rect">
            <a:avLst/>
          </a:prstGeom>
          <a:solidFill>
            <a:schemeClr val="bg2"/>
          </a:solidFill>
          <a:ln w="9525">
            <a:solidFill>
              <a:srgbClr val="A2A60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3288" tIns="32791" rIns="83288" bIns="32791" anchor="t" anchorCtr="0">
            <a:spAutoFit/>
          </a:bodyPr>
          <a:lstStyle/>
          <a:p>
            <a:pPr marL="0" lvl="2" algn="just" eaLnBrk="0" hangingPunct="0">
              <a:lnSpc>
                <a:spcPts val="2186"/>
              </a:lnSpc>
              <a:spcBef>
                <a:spcPts val="547"/>
              </a:spcBef>
              <a:spcAft>
                <a:spcPts val="547"/>
              </a:spcAft>
              <a:defRPr/>
            </a:pPr>
            <a:r>
              <a:rPr lang="pt-BR" sz="1543" b="1" dirty="0">
                <a:solidFill>
                  <a:schemeClr val="tx1"/>
                </a:solidFill>
                <a:latin typeface="Arial" pitchFamily="34" charset="0"/>
              </a:rPr>
              <a:t>Etapas para emissão das Declarações de Atendimento aos Requisitos dos Procedimentos de Rede – DAPR</a:t>
            </a:r>
            <a:endParaRPr lang="pt-BR" sz="1543" dirty="0">
              <a:solidFill>
                <a:schemeClr val="tx1"/>
              </a:solidFill>
              <a:latin typeface="Arial" pitchFamily="34" charset="0"/>
            </a:endParaRPr>
          </a:p>
          <a:p>
            <a:pPr marL="314982" lvl="2" indent="-314982" algn="just" eaLnBrk="0" hangingPunct="0">
              <a:lnSpc>
                <a:spcPts val="2186"/>
              </a:lnSpc>
              <a:spcBef>
                <a:spcPts val="661"/>
              </a:spcBef>
              <a:spcAft>
                <a:spcPts val="661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t-BR" sz="1543" b="1" dirty="0">
                <a:solidFill>
                  <a:schemeClr val="tx1"/>
                </a:solidFill>
                <a:latin typeface="Arial" pitchFamily="34" charset="0"/>
              </a:rPr>
              <a:t>DAPR-T</a:t>
            </a:r>
            <a:r>
              <a:rPr lang="pt-BR" sz="1543" dirty="0">
                <a:solidFill>
                  <a:schemeClr val="tx1"/>
                </a:solidFill>
                <a:latin typeface="Arial" pitchFamily="34" charset="0"/>
              </a:rPr>
              <a:t>: A</a:t>
            </a:r>
            <a:r>
              <a:rPr lang="pt-BR" sz="1543" dirty="0">
                <a:solidFill>
                  <a:schemeClr val="tx1"/>
                </a:solidFill>
              </a:rPr>
              <a:t>testa o atendimento aos requisitos estabelecidos nos Procedimentos de Rede para sua operação em teste.</a:t>
            </a:r>
            <a:r>
              <a:rPr lang="pt-BR" sz="1543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543" dirty="0">
                <a:solidFill>
                  <a:schemeClr val="tx1"/>
                </a:solidFill>
              </a:rPr>
              <a:t>Alguns requisitos para obtenção da DAPR-T são: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Solicitação e emissão do Parecer de Acesso / celebração do CUST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Início dos estudos pré-operacionais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Envio  do projeto do Sist. de Medição para Faturamento e cadastro do Ponto de Medição no SCDE - CCEE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Solicitação de intervenção para comissionamento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Implantação dos Sistemas de Supervisão e Controle e Telecomunicação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Implantação das instruções de operação</a:t>
            </a:r>
          </a:p>
          <a:p>
            <a:pPr marL="299234" lvl="2" indent="-299234" algn="just" eaLnBrk="0" hangingPunct="0">
              <a:lnSpc>
                <a:spcPts val="2186"/>
              </a:lnSpc>
              <a:spcBef>
                <a:spcPts val="661"/>
              </a:spcBef>
              <a:spcAft>
                <a:spcPts val="661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t-BR" sz="1543" b="1" dirty="0">
                <a:solidFill>
                  <a:schemeClr val="tx1"/>
                </a:solidFill>
                <a:latin typeface="Arial" pitchFamily="34" charset="0"/>
              </a:rPr>
              <a:t>DAPR- P: </a:t>
            </a:r>
            <a:r>
              <a:rPr lang="pt-BR" sz="1543" dirty="0">
                <a:solidFill>
                  <a:schemeClr val="tx1"/>
                </a:solidFill>
              </a:rPr>
              <a:t>Atesta o atendimento aos requisitos estabelecidos nos Proc. de Rede para sua operação integrada SIN em caráter provisório, com pendências não impeditivas a serem atendidas pelo agente de geração em prazo acordado com o ONS. Alguns requisitos para obtenção da DAPR-T são: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Declaração de conclusão dos testes em tempo real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Relatório de comissionamento para Sistema de Medição para Faturamento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Avaliação do desempenho de supervisão, controle e telecomunicações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 err="1">
                <a:solidFill>
                  <a:schemeClr val="tx1"/>
                </a:solidFill>
              </a:rPr>
              <a:t>fadfa</a:t>
            </a:r>
            <a:endParaRPr lang="pt-BR" sz="1543" dirty="0">
              <a:solidFill>
                <a:schemeClr val="tx1"/>
              </a:solidFill>
            </a:endParaRPr>
          </a:p>
          <a:p>
            <a:pPr marL="299234" lvl="2" indent="-299234" algn="just" eaLnBrk="0" hangingPunct="0">
              <a:lnSpc>
                <a:spcPts val="2186"/>
              </a:lnSpc>
              <a:spcBef>
                <a:spcPts val="661"/>
              </a:spcBef>
              <a:spcAft>
                <a:spcPts val="1323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pt-BR" sz="1543" b="1" dirty="0">
                <a:solidFill>
                  <a:schemeClr val="tx1"/>
                </a:solidFill>
                <a:latin typeface="Arial" pitchFamily="34" charset="0"/>
              </a:rPr>
              <a:t>DAPR- D</a:t>
            </a:r>
            <a:r>
              <a:rPr lang="pt-BR" sz="1543" dirty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pt-BR" sz="1543" dirty="0">
                <a:solidFill>
                  <a:schemeClr val="tx1"/>
                </a:solidFill>
              </a:rPr>
              <a:t>Atesta o atendimento, sem pendências, aos requisitos estabelecidos nos Procedimentos de Rede para sua operação integrada ao SIN. São requisitos para obtenção: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Compensação de reativo, filtros QEE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Relatório final de comissionamento</a:t>
            </a:r>
          </a:p>
          <a:p>
            <a:pPr marL="587967" lvl="1" indent="-28873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543" dirty="0">
                <a:solidFill>
                  <a:schemeClr val="tx1"/>
                </a:solidFill>
              </a:rPr>
              <a:t>Campanha de medição QEE pós-operação</a:t>
            </a:r>
          </a:p>
        </p:txBody>
      </p:sp>
    </p:spTree>
    <p:extLst>
      <p:ext uri="{BB962C8B-B14F-4D97-AF65-F5344CB8AC3E}">
        <p14:creationId xmlns:p14="http://schemas.microsoft.com/office/powerpoint/2010/main" val="297722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8"/>
          </p:nvPr>
        </p:nvSpPr>
        <p:spPr>
          <a:xfrm>
            <a:off x="221799" y="677007"/>
            <a:ext cx="2235529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O livre </a:t>
            </a:r>
            <a:r>
              <a:rPr lang="pt-BR" dirty="0"/>
              <a:t>a</a:t>
            </a:r>
            <a:r>
              <a:rPr lang="pt-BR" dirty="0" smtClean="0"/>
              <a:t>cesso e sua importância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/>
          </p:nvPr>
        </p:nvSpPr>
        <p:spPr>
          <a:xfrm>
            <a:off x="8294953" y="3131765"/>
            <a:ext cx="2235529" cy="1224136"/>
          </a:xfrm>
        </p:spPr>
        <p:txBody>
          <a:bodyPr>
            <a:noAutofit/>
          </a:bodyPr>
          <a:lstStyle/>
          <a:p>
            <a:r>
              <a:rPr lang="pt-BR" dirty="0" smtClean="0"/>
              <a:t>Contratos de Transmissão:</a:t>
            </a:r>
          </a:p>
          <a:p>
            <a:r>
              <a:rPr lang="pt-BR" dirty="0" smtClean="0"/>
              <a:t>CUST e CCT</a:t>
            </a:r>
            <a:endParaRPr lang="pt-BR" dirty="0"/>
          </a:p>
        </p:txBody>
      </p:sp>
      <p:sp>
        <p:nvSpPr>
          <p:cNvPr id="10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5633938" y="5652045"/>
            <a:ext cx="2160240" cy="1368152"/>
          </a:xfrm>
        </p:spPr>
        <p:txBody>
          <a:bodyPr>
            <a:noAutofit/>
          </a:bodyPr>
          <a:lstStyle/>
          <a:p>
            <a:r>
              <a:rPr lang="pt-BR" dirty="0" smtClean="0"/>
              <a:t>Integração de um novo gerador ao SIN</a:t>
            </a:r>
            <a:endParaRPr lang="pt-BR" dirty="0"/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233338" y="5364013"/>
            <a:ext cx="2160240" cy="1800200"/>
          </a:xfrm>
        </p:spPr>
        <p:txBody>
          <a:bodyPr>
            <a:noAutofit/>
          </a:bodyPr>
          <a:lstStyle/>
          <a:p>
            <a:r>
              <a:rPr lang="pt-BR" dirty="0" smtClean="0"/>
              <a:t>Contabilização dos Encargos de Uso do Sistema de Transmissão		</a:t>
            </a:r>
            <a:endParaRPr lang="pt-BR" dirty="0"/>
          </a:p>
        </p:txBody>
      </p:sp>
      <p:sp>
        <p:nvSpPr>
          <p:cNvPr id="12" name="Espaço Reservado para Texto 1"/>
          <p:cNvSpPr>
            <a:spLocks noGrp="1"/>
          </p:cNvSpPr>
          <p:nvPr>
            <p:ph type="body" sz="quarter" idx="18"/>
          </p:nvPr>
        </p:nvSpPr>
        <p:spPr>
          <a:xfrm>
            <a:off x="5561930" y="683493"/>
            <a:ext cx="2235529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Acesso às Instalações de Transmissão</a:t>
            </a:r>
            <a:endParaRPr lang="pt-BR" dirty="0"/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9"/>
          </p:nvPr>
        </p:nvSpPr>
        <p:spPr>
          <a:xfrm>
            <a:off x="2897634" y="2843733"/>
            <a:ext cx="2235529" cy="1728192"/>
          </a:xfrm>
        </p:spPr>
        <p:txBody>
          <a:bodyPr>
            <a:noAutofit/>
          </a:bodyPr>
          <a:lstStyle/>
          <a:p>
            <a:r>
              <a:rPr lang="pt-BR" dirty="0" smtClean="0"/>
              <a:t>Relação de Estudos e Testes para novo empreendimento de geração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87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ixaDeTexto 48"/>
          <p:cNvSpPr txBox="1"/>
          <p:nvPr/>
        </p:nvSpPr>
        <p:spPr>
          <a:xfrm>
            <a:off x="7132715" y="6098316"/>
            <a:ext cx="2664296" cy="2899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TIPO I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868202" y="3083859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endCxn id="33" idx="0"/>
          </p:cNvCxnSpPr>
          <p:nvPr/>
        </p:nvCxnSpPr>
        <p:spPr>
          <a:xfrm>
            <a:off x="87701" y="3075059"/>
            <a:ext cx="106041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80653" y="3058492"/>
            <a:ext cx="0" cy="104357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83913" y="2987072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954557" y="1720899"/>
            <a:ext cx="1254580" cy="4130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Emissão do Parecer de Acesso (SM 3.3)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550740" y="2982027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995693" y="3064350"/>
            <a:ext cx="1234" cy="31712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144428" y="4723503"/>
            <a:ext cx="1192204" cy="1028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Fornecimento Diagramas </a:t>
            </a:r>
            <a:r>
              <a:rPr lang="pt-BR" sz="1000" dirty="0" err="1"/>
              <a:t>Unifilares</a:t>
            </a:r>
            <a:r>
              <a:rPr lang="pt-BR" sz="1000" dirty="0"/>
              <a:t> para a fase pré-operacional (SM 10.17) </a:t>
            </a:r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3710537" y="3052820"/>
            <a:ext cx="13745" cy="167081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719756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11243" y="3300567"/>
            <a:ext cx="1233771" cy="1028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Implantação dos Sistemas de Supervisão, Controle e Telecomunicação</a:t>
            </a:r>
            <a:br>
              <a:rPr lang="pt-BR" dirty="0"/>
            </a:br>
            <a:r>
              <a:rPr lang="pt-BR" dirty="0"/>
              <a:t>(SM 13.2 e SM 2.7)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431936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872839" y="1732716"/>
            <a:ext cx="1118466" cy="7208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Solicitação de Intervenção para comissionamento </a:t>
            </a:r>
          </a:p>
          <a:p>
            <a:pPr algn="ctr"/>
            <a:r>
              <a:rPr lang="pt-BR" sz="1000" dirty="0"/>
              <a:t>(SM 6.5)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4408591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731266" y="4102070"/>
            <a:ext cx="1354046" cy="8747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Envio  do Projeto SMF e Cadastro do Ponto de Medição no SCDE - CCEE</a:t>
            </a:r>
          </a:p>
          <a:p>
            <a:pPr algn="ctr"/>
            <a:r>
              <a:rPr lang="pt-BR" dirty="0"/>
              <a:t>(SM 12.2)</a:t>
            </a:r>
          </a:p>
        </p:txBody>
      </p:sp>
      <p:cxnSp>
        <p:nvCxnSpPr>
          <p:cNvPr id="19" name="Conector reto 18"/>
          <p:cNvCxnSpPr>
            <a:stCxn id="18" idx="0"/>
          </p:cNvCxnSpPr>
          <p:nvPr/>
        </p:nvCxnSpPr>
        <p:spPr>
          <a:xfrm flipH="1" flipV="1">
            <a:off x="2400359" y="3071860"/>
            <a:ext cx="7930" cy="103021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400358" y="2978610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5862733" y="4777758"/>
            <a:ext cx="1168848" cy="1028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Relatório de Comissionamento do Sistema de Medição para Faturamento</a:t>
            </a:r>
          </a:p>
          <a:p>
            <a:pPr algn="ctr"/>
            <a:r>
              <a:rPr lang="pt-BR" sz="1000" dirty="0"/>
              <a:t>(SM 12.2)</a:t>
            </a:r>
          </a:p>
        </p:txBody>
      </p:sp>
      <p:cxnSp>
        <p:nvCxnSpPr>
          <p:cNvPr id="22" name="Conector reto 21"/>
          <p:cNvCxnSpPr/>
          <p:nvPr/>
        </p:nvCxnSpPr>
        <p:spPr>
          <a:xfrm flipH="1">
            <a:off x="6753009" y="3052117"/>
            <a:ext cx="2340" cy="172564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745795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00479" y="1675416"/>
            <a:ext cx="760398" cy="5669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Solicitação de DAPR-T</a:t>
            </a:r>
          </a:p>
          <a:p>
            <a:pPr algn="ctr"/>
            <a:r>
              <a:rPr lang="pt-BR" dirty="0"/>
              <a:t>(SM 24.2)</a:t>
            </a:r>
          </a:p>
        </p:txBody>
      </p:sp>
      <p:cxnSp>
        <p:nvCxnSpPr>
          <p:cNvPr id="25" name="Conector reto 24"/>
          <p:cNvCxnSpPr>
            <a:stCxn id="24" idx="2"/>
          </p:cNvCxnSpPr>
          <p:nvPr/>
        </p:nvCxnSpPr>
        <p:spPr>
          <a:xfrm flipH="1">
            <a:off x="5279448" y="2242387"/>
            <a:ext cx="1230" cy="7701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280678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209448" y="3269880"/>
            <a:ext cx="698546" cy="413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b="1" dirty="0"/>
              <a:t>DAPR-T emitida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580096" y="3839684"/>
            <a:ext cx="1113796" cy="8747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Declaração de Conclusão dos Testes em Tempo Real</a:t>
            </a:r>
          </a:p>
          <a:p>
            <a:pPr algn="ctr"/>
            <a:r>
              <a:rPr lang="pt-BR" sz="1000" dirty="0"/>
              <a:t>(SM 10.5)</a:t>
            </a: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6014486" y="3068925"/>
            <a:ext cx="6178" cy="77777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43"/>
          <p:cNvSpPr txBox="1"/>
          <p:nvPr/>
        </p:nvSpPr>
        <p:spPr>
          <a:xfrm>
            <a:off x="6858042" y="3420120"/>
            <a:ext cx="901573" cy="1028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 algn="ctr">
              <a:defRPr sz="1000"/>
            </a:lvl1pPr>
          </a:lstStyle>
          <a:p>
            <a:r>
              <a:rPr lang="pt-BR" dirty="0"/>
              <a:t>Atualização dos Diagramas </a:t>
            </a:r>
            <a:r>
              <a:rPr lang="pt-BR" dirty="0" err="1"/>
              <a:t>Unifilares</a:t>
            </a:r>
            <a:r>
              <a:rPr lang="pt-BR" dirty="0"/>
              <a:t> Operacionais (SM 10.17)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7324180" y="3064351"/>
            <a:ext cx="0" cy="35577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7325413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ângulo isósceles 32"/>
          <p:cNvSpPr/>
          <p:nvPr/>
        </p:nvSpPr>
        <p:spPr>
          <a:xfrm rot="5400000">
            <a:off x="10568011" y="3031146"/>
            <a:ext cx="159783" cy="878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sz="1800"/>
          </a:p>
        </p:txBody>
      </p:sp>
      <p:cxnSp>
        <p:nvCxnSpPr>
          <p:cNvPr id="34" name="Conector reto 33"/>
          <p:cNvCxnSpPr/>
          <p:nvPr/>
        </p:nvCxnSpPr>
        <p:spPr>
          <a:xfrm>
            <a:off x="1529483" y="2098097"/>
            <a:ext cx="6295" cy="95868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5482828" y="2981361"/>
            <a:ext cx="147426" cy="14869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sz="1000"/>
          </a:p>
        </p:txBody>
      </p:sp>
      <p:sp>
        <p:nvSpPr>
          <p:cNvPr id="36" name="CaixaDeTexto 43"/>
          <p:cNvSpPr txBox="1"/>
          <p:nvPr/>
        </p:nvSpPr>
        <p:spPr>
          <a:xfrm>
            <a:off x="8557683" y="4720528"/>
            <a:ext cx="1145900" cy="5669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 algn="ctr">
              <a:defRPr sz="1000"/>
            </a:lvl1pPr>
          </a:lstStyle>
          <a:p>
            <a:r>
              <a:rPr lang="pt-BR" dirty="0"/>
              <a:t>Relatório Final de Comissionamento </a:t>
            </a:r>
          </a:p>
          <a:p>
            <a:r>
              <a:rPr lang="pt-BR" dirty="0"/>
              <a:t>(SM 21.2)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9186865" y="3074827"/>
            <a:ext cx="0" cy="164570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9186865" y="2989043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14700" y="4102069"/>
            <a:ext cx="819954" cy="874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Definição de Modalidade</a:t>
            </a:r>
            <a:br>
              <a:rPr lang="pt-BR" sz="1000" dirty="0"/>
            </a:br>
            <a:r>
              <a:rPr lang="pt-BR" sz="1000" dirty="0"/>
              <a:t>(</a:t>
            </a:r>
            <a:r>
              <a:rPr lang="pt-BR" sz="1000" dirty="0" err="1"/>
              <a:t>Mód</a:t>
            </a:r>
            <a:r>
              <a:rPr lang="pt-BR" sz="1000" dirty="0"/>
              <a:t> 26)</a:t>
            </a:r>
          </a:p>
        </p:txBody>
      </p:sp>
      <p:cxnSp>
        <p:nvCxnSpPr>
          <p:cNvPr id="40" name="Conector reto 39"/>
          <p:cNvCxnSpPr>
            <a:endCxn id="14" idx="0"/>
          </p:cNvCxnSpPr>
          <p:nvPr/>
        </p:nvCxnSpPr>
        <p:spPr>
          <a:xfrm>
            <a:off x="4408592" y="3055898"/>
            <a:ext cx="19537" cy="24466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68202" y="298531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545443" y="2352790"/>
            <a:ext cx="837071" cy="566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Solicitação</a:t>
            </a:r>
          </a:p>
          <a:p>
            <a:pPr algn="ctr"/>
            <a:r>
              <a:rPr lang="pt-BR" sz="1000" dirty="0"/>
              <a:t>de Acesso</a:t>
            </a:r>
          </a:p>
          <a:p>
            <a:pPr algn="ctr"/>
            <a:r>
              <a:rPr lang="pt-BR" sz="1000" dirty="0"/>
              <a:t>(SM 3.3)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41334" y="3302645"/>
            <a:ext cx="1019890" cy="720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Conformidade com o Ato Autorizativo (SM 3.3)</a:t>
            </a:r>
          </a:p>
        </p:txBody>
      </p:sp>
      <p:cxnSp>
        <p:nvCxnSpPr>
          <p:cNvPr id="44" name="Conector reto 43"/>
          <p:cNvCxnSpPr>
            <a:endCxn id="46" idx="0"/>
          </p:cNvCxnSpPr>
          <p:nvPr/>
        </p:nvCxnSpPr>
        <p:spPr>
          <a:xfrm flipH="1">
            <a:off x="1656807" y="3075061"/>
            <a:ext cx="21216" cy="201660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1715965" y="2147496"/>
            <a:ext cx="1021378" cy="720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Início Estudos </a:t>
            </a:r>
            <a:r>
              <a:rPr lang="pt-BR" sz="1000" dirty="0" err="1"/>
              <a:t>Pré</a:t>
            </a:r>
            <a:r>
              <a:rPr lang="pt-BR" sz="1000" dirty="0"/>
              <a:t> Operacionais (SM 21.2)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945545" y="5091663"/>
            <a:ext cx="1422524" cy="7208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Celebração do CUST e do CCT (SM 15.4 e SM 15.5) e Associação ao ONS (Estatuto ONS)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2482741" y="3296937"/>
            <a:ext cx="1193508" cy="720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Designação dos  Responsáveis  pelo Relacionamento com ONS (</a:t>
            </a:r>
            <a:r>
              <a:rPr lang="pt-BR" dirty="0" err="1"/>
              <a:t>Mód</a:t>
            </a:r>
            <a:r>
              <a:rPr lang="pt-BR" dirty="0"/>
              <a:t> 10)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8405161" y="3847722"/>
            <a:ext cx="734737" cy="566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Filtros QEE</a:t>
            </a:r>
          </a:p>
          <a:p>
            <a:pPr algn="ctr"/>
            <a:r>
              <a:rPr lang="pt-BR" sz="1000" dirty="0"/>
              <a:t>(SM 2.8)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1647842" y="2982027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8802512" y="3087096"/>
            <a:ext cx="0" cy="75960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8778744" y="2995787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8701480" y="2994945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046330" y="2986190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1046148" y="2835193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2209136" y="2982618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2209136" y="2831621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2998911" y="29768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16" idx="2"/>
          </p:cNvCxnSpPr>
          <p:nvPr/>
        </p:nvCxnSpPr>
        <p:spPr>
          <a:xfrm flipH="1">
            <a:off x="3413502" y="2582596"/>
            <a:ext cx="18570" cy="49839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6181015" y="3003978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/>
          <p:cNvSpPr/>
          <p:nvPr/>
        </p:nvSpPr>
        <p:spPr>
          <a:xfrm>
            <a:off x="4652401" y="4723503"/>
            <a:ext cx="900854" cy="8747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Campanha de Medição de QEE pré-operação</a:t>
            </a:r>
          </a:p>
          <a:p>
            <a:pPr algn="ctr"/>
            <a:r>
              <a:rPr lang="pt-BR" sz="1000" dirty="0"/>
              <a:t>(SM 2.8)</a:t>
            </a:r>
          </a:p>
        </p:txBody>
      </p:sp>
      <p:cxnSp>
        <p:nvCxnSpPr>
          <p:cNvPr id="62" name="Conector reto 61"/>
          <p:cNvCxnSpPr/>
          <p:nvPr/>
        </p:nvCxnSpPr>
        <p:spPr>
          <a:xfrm flipH="1">
            <a:off x="5104130" y="3052820"/>
            <a:ext cx="13745" cy="167081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5113349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5" idx="4"/>
          </p:cNvCxnSpPr>
          <p:nvPr/>
        </p:nvCxnSpPr>
        <p:spPr>
          <a:xfrm flipH="1">
            <a:off x="5556542" y="3130057"/>
            <a:ext cx="1" cy="13982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6020026" y="3003978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5843576" y="2339905"/>
            <a:ext cx="719367" cy="566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/>
              <a:t>Teste </a:t>
            </a:r>
            <a:br>
              <a:rPr lang="pt-BR" sz="1000"/>
            </a:br>
            <a:r>
              <a:rPr lang="pt-BR" sz="1000"/>
              <a:t>96 horas</a:t>
            </a:r>
            <a:br>
              <a:rPr lang="pt-BR" sz="1000"/>
            </a:br>
            <a:r>
              <a:rPr lang="pt-BR" sz="1000"/>
              <a:t>(SM 10.6)</a:t>
            </a:r>
            <a:endParaRPr lang="pt-BR" sz="1000" dirty="0"/>
          </a:p>
        </p:txBody>
      </p:sp>
      <p:cxnSp>
        <p:nvCxnSpPr>
          <p:cNvPr id="67" name="Conector reto 66"/>
          <p:cNvCxnSpPr/>
          <p:nvPr/>
        </p:nvCxnSpPr>
        <p:spPr>
          <a:xfrm>
            <a:off x="6175746" y="2835193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7673752" y="1675416"/>
            <a:ext cx="760398" cy="5669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Solicitação de DAPR-P</a:t>
            </a:r>
          </a:p>
          <a:p>
            <a:pPr algn="ctr"/>
            <a:r>
              <a:rPr lang="pt-BR" dirty="0"/>
              <a:t>(SM 24.2)</a:t>
            </a:r>
          </a:p>
        </p:txBody>
      </p:sp>
      <p:cxnSp>
        <p:nvCxnSpPr>
          <p:cNvPr id="69" name="Conector reto 68"/>
          <p:cNvCxnSpPr>
            <a:stCxn id="68" idx="2"/>
          </p:cNvCxnSpPr>
          <p:nvPr/>
        </p:nvCxnSpPr>
        <p:spPr>
          <a:xfrm flipH="1">
            <a:off x="8052719" y="2242387"/>
            <a:ext cx="1232" cy="7701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8053951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>
            <a:off x="8003971" y="3269880"/>
            <a:ext cx="698546" cy="413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b="1" dirty="0"/>
              <a:t>DAPR-P emitida</a:t>
            </a:r>
          </a:p>
        </p:txBody>
      </p:sp>
      <p:sp>
        <p:nvSpPr>
          <p:cNvPr id="72" name="Elipse 71"/>
          <p:cNvSpPr/>
          <p:nvPr/>
        </p:nvSpPr>
        <p:spPr>
          <a:xfrm>
            <a:off x="8279533" y="2981361"/>
            <a:ext cx="147426" cy="14869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sz="1000"/>
          </a:p>
        </p:txBody>
      </p:sp>
      <p:cxnSp>
        <p:nvCxnSpPr>
          <p:cNvPr id="73" name="Conector reto 72"/>
          <p:cNvCxnSpPr>
            <a:stCxn id="72" idx="4"/>
            <a:endCxn id="71" idx="0"/>
          </p:cNvCxnSpPr>
          <p:nvPr/>
        </p:nvCxnSpPr>
        <p:spPr>
          <a:xfrm flipH="1">
            <a:off x="8353244" y="3130058"/>
            <a:ext cx="2" cy="13982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73"/>
          <p:cNvSpPr/>
          <p:nvPr/>
        </p:nvSpPr>
        <p:spPr>
          <a:xfrm>
            <a:off x="7114052" y="4777758"/>
            <a:ext cx="1165480" cy="1028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Avaliação do Desempenho de Supervisão, Controle e Telecomunicação</a:t>
            </a:r>
            <a:br>
              <a:rPr lang="pt-BR" sz="1000" dirty="0"/>
            </a:br>
            <a:r>
              <a:rPr lang="pt-BR" sz="1000" dirty="0"/>
              <a:t>(SM 13.3 e 2.7)</a:t>
            </a:r>
          </a:p>
        </p:txBody>
      </p:sp>
      <p:cxnSp>
        <p:nvCxnSpPr>
          <p:cNvPr id="75" name="Conector reto 74"/>
          <p:cNvCxnSpPr/>
          <p:nvPr/>
        </p:nvCxnSpPr>
        <p:spPr>
          <a:xfrm flipH="1">
            <a:off x="7917435" y="3052118"/>
            <a:ext cx="2341" cy="172564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7910223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/>
          <p:cNvSpPr/>
          <p:nvPr/>
        </p:nvSpPr>
        <p:spPr>
          <a:xfrm>
            <a:off x="8264380" y="2339905"/>
            <a:ext cx="889823" cy="566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Compensação de Reativo</a:t>
            </a:r>
          </a:p>
          <a:p>
            <a:pPr algn="ctr"/>
            <a:r>
              <a:rPr lang="pt-BR" sz="1000" dirty="0"/>
              <a:t>(SM 3.6)</a:t>
            </a:r>
          </a:p>
        </p:txBody>
      </p:sp>
      <p:cxnSp>
        <p:nvCxnSpPr>
          <p:cNvPr id="78" name="Conector reto 77"/>
          <p:cNvCxnSpPr/>
          <p:nvPr/>
        </p:nvCxnSpPr>
        <p:spPr>
          <a:xfrm>
            <a:off x="8707195" y="2835193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/>
          <p:cNvSpPr/>
          <p:nvPr/>
        </p:nvSpPr>
        <p:spPr>
          <a:xfrm>
            <a:off x="9344687" y="3882982"/>
            <a:ext cx="947091" cy="8747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Campanha de Medição de QEE pós-operação</a:t>
            </a:r>
          </a:p>
          <a:p>
            <a:pPr algn="ctr"/>
            <a:r>
              <a:rPr lang="pt-BR" sz="1000" dirty="0"/>
              <a:t>(SM 2.8)</a:t>
            </a:r>
          </a:p>
        </p:txBody>
      </p:sp>
      <p:cxnSp>
        <p:nvCxnSpPr>
          <p:cNvPr id="80" name="Conector reto 79"/>
          <p:cNvCxnSpPr/>
          <p:nvPr/>
        </p:nvCxnSpPr>
        <p:spPr>
          <a:xfrm>
            <a:off x="9706002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>
            <a:off x="9703583" y="3052117"/>
            <a:ext cx="706" cy="84272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9635715" y="1675416"/>
            <a:ext cx="760398" cy="7208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dirty="0"/>
              <a:t>Solicitação de DAPR-D</a:t>
            </a:r>
          </a:p>
          <a:p>
            <a:pPr algn="ctr"/>
            <a:r>
              <a:rPr lang="pt-BR" dirty="0"/>
              <a:t>(SM 24.2)</a:t>
            </a:r>
          </a:p>
        </p:txBody>
      </p:sp>
      <p:cxnSp>
        <p:nvCxnSpPr>
          <p:cNvPr id="83" name="Conector reto 82"/>
          <p:cNvCxnSpPr>
            <a:stCxn id="82" idx="2"/>
          </p:cNvCxnSpPr>
          <p:nvPr/>
        </p:nvCxnSpPr>
        <p:spPr>
          <a:xfrm flipH="1">
            <a:off x="10014684" y="2396276"/>
            <a:ext cx="1230" cy="61629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10015915" y="2997996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9944684" y="3269880"/>
            <a:ext cx="698546" cy="413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txBody>
          <a:bodyPr wrap="square" lIns="104287" tIns="52144" rIns="104287" bIns="52144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b="1" dirty="0"/>
              <a:t>DAPR-D emitida</a:t>
            </a:r>
          </a:p>
        </p:txBody>
      </p:sp>
      <p:sp>
        <p:nvSpPr>
          <p:cNvPr id="86" name="Elipse 85"/>
          <p:cNvSpPr/>
          <p:nvPr/>
        </p:nvSpPr>
        <p:spPr>
          <a:xfrm>
            <a:off x="10218064" y="2981361"/>
            <a:ext cx="147426" cy="14869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sz="1000"/>
          </a:p>
        </p:txBody>
      </p:sp>
      <p:cxnSp>
        <p:nvCxnSpPr>
          <p:cNvPr id="87" name="Conector reto 86"/>
          <p:cNvCxnSpPr>
            <a:stCxn id="86" idx="4"/>
          </p:cNvCxnSpPr>
          <p:nvPr/>
        </p:nvCxnSpPr>
        <p:spPr>
          <a:xfrm flipH="1">
            <a:off x="10291778" y="3130057"/>
            <a:ext cx="1" cy="13982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87"/>
          <p:cNvSpPr/>
          <p:nvPr/>
        </p:nvSpPr>
        <p:spPr>
          <a:xfrm>
            <a:off x="4048659" y="2206891"/>
            <a:ext cx="1150102" cy="720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000" dirty="0"/>
              <a:t>Implantação das Instruções de Operação</a:t>
            </a:r>
            <a:br>
              <a:rPr lang="pt-BR" sz="1000" dirty="0"/>
            </a:br>
            <a:r>
              <a:rPr lang="pt-BR" sz="1000" dirty="0"/>
              <a:t>(SM 10.17)</a:t>
            </a:r>
          </a:p>
        </p:txBody>
      </p:sp>
      <p:cxnSp>
        <p:nvCxnSpPr>
          <p:cNvPr id="89" name="Conector reto 88"/>
          <p:cNvCxnSpPr/>
          <p:nvPr/>
        </p:nvCxnSpPr>
        <p:spPr>
          <a:xfrm>
            <a:off x="4623711" y="2982618"/>
            <a:ext cx="0" cy="7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4623711" y="2831621"/>
            <a:ext cx="0" cy="2154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ítulo 1"/>
          <p:cNvSpPr txBox="1">
            <a:spLocks/>
          </p:cNvSpPr>
          <p:nvPr/>
        </p:nvSpPr>
        <p:spPr>
          <a:xfrm>
            <a:off x="305346" y="431581"/>
            <a:ext cx="10153128" cy="755968"/>
          </a:xfrm>
          <a:prstGeom prst="rect">
            <a:avLst/>
          </a:prstGeom>
        </p:spPr>
        <p:txBody>
          <a:bodyPr lIns="104261" tIns="52131" rIns="104261" bIns="52131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altLang="pt-BR" sz="2800" b="1" dirty="0" smtClean="0"/>
              <a:t>Macroprocesso de Integração de um novo gerador ao SIN</a:t>
            </a:r>
          </a:p>
        </p:txBody>
      </p:sp>
    </p:spTree>
    <p:extLst>
      <p:ext uri="{BB962C8B-B14F-4D97-AF65-F5344CB8AC3E}">
        <p14:creationId xmlns:p14="http://schemas.microsoft.com/office/powerpoint/2010/main" val="249007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tângulo 5"/>
          <p:cNvSpPr>
            <a:spLocks noChangeArrowheads="1"/>
          </p:cNvSpPr>
          <p:nvPr/>
        </p:nvSpPr>
        <p:spPr bwMode="auto">
          <a:xfrm>
            <a:off x="4841850" y="3923875"/>
            <a:ext cx="4679537" cy="5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4" tIns="45698" rIns="91394" bIns="45698" anchor="ctr">
            <a:spAutoFit/>
          </a:bodyPr>
          <a:lstStyle/>
          <a:p>
            <a:pPr eaLnBrk="0" hangingPunct="0"/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Fim. Obrigado.</a:t>
            </a:r>
          </a:p>
        </p:txBody>
      </p:sp>
    </p:spTree>
    <p:extLst>
      <p:ext uri="{BB962C8B-B14F-4D97-AF65-F5344CB8AC3E}">
        <p14:creationId xmlns:p14="http://schemas.microsoft.com/office/powerpoint/2010/main" val="22492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46735" y="763569"/>
            <a:ext cx="10235180" cy="6191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4249" tIns="52124" rIns="104249" bIns="52124"/>
          <a:lstStyle>
            <a:defPPr>
              <a:defRPr lang="pt-BR"/>
            </a:defPPr>
            <a:lvl1pPr marL="342900" indent="-342900" algn="just">
              <a:buFontTx/>
              <a:buChar char="•"/>
              <a:defRPr sz="2000" b="0"/>
            </a:lvl1pPr>
          </a:lstStyle>
          <a:p>
            <a:pPr marL="0" indent="0">
              <a:buNone/>
            </a:pPr>
            <a:r>
              <a:rPr lang="pt-BR" sz="2700" b="1" u="sng" dirty="0"/>
              <a:t>Livre Acesso:</a:t>
            </a:r>
            <a:r>
              <a:rPr lang="pt-BR" sz="2700" dirty="0"/>
              <a:t> É o direito de qualquer agente – geradores, concessionária ou permissionária de distribuição ou unidade consumidora - de se conectar e fazer uso da rede elétrica, não condicionada a comercialização de energia (Art. 15 da Lei 9.074, de 1995). 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u="sng" dirty="0"/>
              <a:t>Importante:</a:t>
            </a:r>
            <a:r>
              <a:rPr lang="pt-BR" sz="2700" b="1" dirty="0"/>
              <a:t> </a:t>
            </a:r>
            <a:r>
              <a:rPr lang="pt-BR" sz="2700" dirty="0"/>
              <a:t>A compra e venda da energia elétrica é contratada separadamente do acesso e uso da rede elétrica (Art. 9º da Lei 9.648, de 1998).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u="sng" dirty="0"/>
              <a:t>Relevância:</a:t>
            </a:r>
            <a:r>
              <a:rPr lang="pt-BR" sz="2700" dirty="0"/>
              <a:t> Possibilita a comercialização direta entre produtores e comercializadores de energia elétrica (independente da localização geográfica) incentivando a concorrência entre os agentes, contribuindo para a redução dos custos e modicidade das tarifas ao consumidor final.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6735" y="-108025"/>
            <a:ext cx="8630554" cy="7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49" tIns="52124" rIns="104249" bIns="52124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Livre Acesso e sua Importância</a:t>
            </a:r>
          </a:p>
        </p:txBody>
      </p:sp>
    </p:spTree>
    <p:extLst>
      <p:ext uri="{BB962C8B-B14F-4D97-AF65-F5344CB8AC3E}">
        <p14:creationId xmlns:p14="http://schemas.microsoft.com/office/powerpoint/2010/main" val="398713862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6736" y="767602"/>
            <a:ext cx="10319377" cy="45244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4261" tIns="52131" rIns="104261" bIns="52131"/>
          <a:lstStyle>
            <a:defPPr>
              <a:defRPr lang="pt-BR"/>
            </a:defPPr>
            <a:lvl1pPr marL="342900" indent="-342900" algn="just">
              <a:buFontTx/>
              <a:buChar char="•"/>
              <a:defRPr sz="2000" b="0"/>
            </a:lvl1pPr>
          </a:lstStyle>
          <a:p>
            <a:pPr marL="0" indent="0">
              <a:lnSpc>
                <a:spcPct val="90000"/>
              </a:lnSpc>
              <a:spcAft>
                <a:spcPts val="684"/>
              </a:spcAft>
              <a:buNone/>
            </a:pPr>
            <a:r>
              <a:rPr lang="pt-BR" sz="2300" dirty="0" smtClean="0"/>
              <a:t>Podem solicitar acesso ao ONS os seguintes Agentes conectados à </a:t>
            </a:r>
            <a:r>
              <a:rPr lang="pt-BR" sz="2300" u="sng" dirty="0" smtClean="0"/>
              <a:t>Rede Básica</a:t>
            </a:r>
            <a:r>
              <a:rPr lang="pt-BR" sz="2300" dirty="0" smtClean="0"/>
              <a:t> e às Demais Instalações de Transmissão </a:t>
            </a:r>
            <a:r>
              <a:rPr lang="mr-IN" sz="2300" dirty="0" smtClean="0"/>
              <a:t>–</a:t>
            </a:r>
            <a:r>
              <a:rPr lang="pt-BR" sz="2300" dirty="0" smtClean="0"/>
              <a:t> </a:t>
            </a:r>
            <a:r>
              <a:rPr lang="pt-BR" sz="2300" u="sng" dirty="0" smtClean="0"/>
              <a:t>DIT</a:t>
            </a:r>
            <a:r>
              <a:rPr lang="pt-BR" sz="2300" dirty="0" smtClean="0"/>
              <a:t>: </a:t>
            </a:r>
          </a:p>
          <a:p>
            <a:pPr>
              <a:lnSpc>
                <a:spcPct val="90000"/>
              </a:lnSpc>
              <a:spcAft>
                <a:spcPts val="684"/>
              </a:spcAft>
            </a:pPr>
            <a:r>
              <a:rPr lang="pt-BR" sz="2300" dirty="0" smtClean="0"/>
              <a:t>Agente </a:t>
            </a:r>
            <a:r>
              <a:rPr lang="pt-BR" sz="2300" dirty="0"/>
              <a:t>gerador (PIE ou AP) detentor de concessão ou autorização de:</a:t>
            </a:r>
          </a:p>
          <a:p>
            <a:pPr marL="412702" indent="-412702">
              <a:lnSpc>
                <a:spcPct val="90000"/>
              </a:lnSpc>
              <a:spcAft>
                <a:spcPts val="600"/>
              </a:spcAft>
              <a:buNone/>
            </a:pPr>
            <a:r>
              <a:rPr lang="pt-BR" sz="2300" dirty="0"/>
              <a:t>	- Usina Hidrelétrica - UHE</a:t>
            </a:r>
          </a:p>
          <a:p>
            <a:pPr marL="412702" indent="-412702">
              <a:lnSpc>
                <a:spcPct val="90000"/>
              </a:lnSpc>
              <a:spcAft>
                <a:spcPts val="600"/>
              </a:spcAft>
              <a:buNone/>
            </a:pPr>
            <a:r>
              <a:rPr lang="pt-BR" sz="2300" dirty="0"/>
              <a:t>	- Usina Termelétrica - UTE</a:t>
            </a:r>
          </a:p>
          <a:p>
            <a:pPr marL="412702" indent="-412702">
              <a:lnSpc>
                <a:spcPct val="90000"/>
              </a:lnSpc>
              <a:spcAft>
                <a:spcPts val="600"/>
              </a:spcAft>
              <a:buNone/>
            </a:pPr>
            <a:r>
              <a:rPr lang="pt-BR" sz="2300" dirty="0"/>
              <a:t>	- Central Geradora Eólica - CGE</a:t>
            </a:r>
          </a:p>
          <a:p>
            <a:pPr marL="412702" indent="-412702">
              <a:lnSpc>
                <a:spcPct val="90000"/>
              </a:lnSpc>
              <a:spcAft>
                <a:spcPts val="600"/>
              </a:spcAft>
              <a:buNone/>
            </a:pPr>
            <a:r>
              <a:rPr lang="pt-BR" sz="2300" dirty="0"/>
              <a:t>	- Usina Fotovoltaica - UFV  </a:t>
            </a:r>
          </a:p>
          <a:p>
            <a:pPr>
              <a:lnSpc>
                <a:spcPct val="90000"/>
              </a:lnSpc>
              <a:spcAft>
                <a:spcPts val="769"/>
              </a:spcAft>
            </a:pPr>
            <a:r>
              <a:rPr lang="pt-BR" sz="2300" dirty="0"/>
              <a:t> Concessionária ou permissionária de distribuição</a:t>
            </a:r>
          </a:p>
          <a:p>
            <a:pPr>
              <a:lnSpc>
                <a:spcPct val="90000"/>
              </a:lnSpc>
              <a:spcAft>
                <a:spcPts val="769"/>
              </a:spcAft>
            </a:pPr>
            <a:r>
              <a:rPr lang="pt-BR" sz="2300" dirty="0"/>
              <a:t> Agente de importação e/ou exportação de energia elétrica autorizado</a:t>
            </a:r>
          </a:p>
          <a:p>
            <a:pPr>
              <a:lnSpc>
                <a:spcPct val="90000"/>
              </a:lnSpc>
              <a:spcAft>
                <a:spcPts val="769"/>
              </a:spcAft>
            </a:pPr>
            <a:r>
              <a:rPr lang="pt-BR" sz="2300" dirty="0"/>
              <a:t> Consumidor Livre detentor de Portaria do MME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6735" y="107429"/>
            <a:ext cx="8630554" cy="597723"/>
          </a:xfrm>
          <a:prstGeom prst="rect">
            <a:avLst/>
          </a:prstGeom>
        </p:spPr>
        <p:txBody>
          <a:bodyPr lIns="104261" tIns="52131" rIns="104261" bIns="52131"/>
          <a:lstStyle/>
          <a:p>
            <a:pPr defTabSz="914400">
              <a:spcBef>
                <a:spcPct val="0"/>
              </a:spcBef>
            </a:pPr>
            <a:r>
              <a:rPr lang="pt-BR" sz="3200" b="1" dirty="0">
                <a:latin typeface="Arial" pitchFamily="34" charset="0"/>
                <a:ea typeface="+mj-ea"/>
                <a:cs typeface="Arial" pitchFamily="34" charset="0"/>
              </a:rPr>
              <a:t>Quem pode solicitar acesso ao ONS?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0" y="4775581"/>
            <a:ext cx="6782708" cy="24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032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46736" y="1547589"/>
            <a:ext cx="10319377" cy="5169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4261" tIns="52131" rIns="104261" bIns="52131"/>
          <a:lstStyle>
            <a:defPPr>
              <a:defRPr lang="pt-BR"/>
            </a:defPPr>
            <a:lvl1pPr marL="342900" indent="-342900" algn="just">
              <a:buFontTx/>
              <a:buChar char="•"/>
              <a:defRPr sz="2000" b="0"/>
            </a:lvl1pPr>
          </a:lstStyle>
          <a:p>
            <a:pPr marL="0" indent="0">
              <a:buNone/>
              <a:defRPr/>
            </a:pPr>
            <a:r>
              <a:rPr lang="pt-BR" sz="2400" dirty="0"/>
              <a:t>O Módulo 3 tem como objetivo estabelecer as instruções e os processos para a </a:t>
            </a:r>
            <a:r>
              <a:rPr lang="pt-BR" sz="2400" b="1" dirty="0"/>
              <a:t>viabilização do acesso</a:t>
            </a:r>
            <a:r>
              <a:rPr lang="pt-BR" sz="2400" dirty="0"/>
              <a:t>, que compreende a conexão e o uso, às instalações de transmissão.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r>
              <a:rPr lang="pt-BR" sz="2400" dirty="0"/>
              <a:t>O Módulo 3 é composto pelos seguintes </a:t>
            </a:r>
            <a:r>
              <a:rPr lang="pt-BR" sz="2400" dirty="0" err="1"/>
              <a:t>submódulos</a:t>
            </a:r>
            <a:r>
              <a:rPr lang="pt-BR" sz="2400" dirty="0"/>
              <a:t>: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err="1" smtClean="0"/>
              <a:t>Submódulo</a:t>
            </a:r>
            <a:r>
              <a:rPr lang="pt-BR" sz="2400" dirty="0" smtClean="0"/>
              <a:t> 3.1 - Visão Geral</a:t>
            </a:r>
            <a:endParaRPr lang="pt-BR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/>
              <a:t>Submódulo 3.2 </a:t>
            </a:r>
            <a:r>
              <a:rPr lang="pt-BR" sz="2400" dirty="0" smtClean="0"/>
              <a:t>- Consulta </a:t>
            </a:r>
            <a:r>
              <a:rPr lang="pt-BR" sz="2400" dirty="0"/>
              <a:t>de </a:t>
            </a:r>
            <a:r>
              <a:rPr lang="pt-BR" sz="2400" dirty="0" smtClean="0"/>
              <a:t>acesso</a:t>
            </a:r>
            <a:endParaRPr lang="pt-BR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err="1" smtClean="0"/>
              <a:t>Submódulo</a:t>
            </a:r>
            <a:r>
              <a:rPr lang="pt-BR" sz="2400" dirty="0" smtClean="0"/>
              <a:t> </a:t>
            </a:r>
            <a:r>
              <a:rPr lang="pt-BR" sz="2400" dirty="0"/>
              <a:t>3.3 </a:t>
            </a:r>
            <a:r>
              <a:rPr lang="pt-BR" sz="2400" dirty="0" smtClean="0"/>
              <a:t>- Solicitação </a:t>
            </a:r>
            <a:r>
              <a:rPr lang="pt-BR" sz="2400" dirty="0"/>
              <a:t>de </a:t>
            </a:r>
            <a:r>
              <a:rPr lang="pt-BR" sz="2400" dirty="0" smtClean="0"/>
              <a:t>acesso</a:t>
            </a:r>
            <a:endParaRPr lang="pt-BR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err="1" smtClean="0"/>
              <a:t>Submódulo</a:t>
            </a:r>
            <a:r>
              <a:rPr lang="pt-BR" sz="2400" dirty="0" smtClean="0"/>
              <a:t> </a:t>
            </a:r>
            <a:r>
              <a:rPr lang="pt-BR" sz="2400" dirty="0"/>
              <a:t>3.4 </a:t>
            </a:r>
            <a:r>
              <a:rPr lang="pt-BR" sz="2400" dirty="0" smtClean="0"/>
              <a:t>- Informações </a:t>
            </a:r>
            <a:r>
              <a:rPr lang="pt-BR" sz="2400" dirty="0"/>
              <a:t>para a solicitação de </a:t>
            </a:r>
            <a:r>
              <a:rPr lang="pt-BR" sz="2400" dirty="0" smtClean="0"/>
              <a:t>acesso</a:t>
            </a:r>
            <a:endParaRPr lang="pt-BR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/>
              <a:t>Submódulo 3.5 </a:t>
            </a:r>
            <a:r>
              <a:rPr lang="pt-BR" sz="2400" dirty="0" smtClean="0"/>
              <a:t>- Inspeções </a:t>
            </a:r>
            <a:r>
              <a:rPr lang="pt-BR" sz="2400" dirty="0"/>
              <a:t>e ensaios nas instalações de </a:t>
            </a:r>
            <a:r>
              <a:rPr lang="pt-BR" sz="2400" dirty="0" smtClean="0"/>
              <a:t>conexão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err="1" smtClean="0"/>
              <a:t>Submódulo</a:t>
            </a:r>
            <a:r>
              <a:rPr lang="pt-BR" sz="2400" dirty="0" smtClean="0"/>
              <a:t> 3.6 - Requisitos técnicos mínimos para a conexão à Rede Básica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6734" y="241400"/>
            <a:ext cx="10211739" cy="1090165"/>
          </a:xfrm>
          <a:prstGeom prst="rect">
            <a:avLst/>
          </a:prstGeom>
        </p:spPr>
        <p:txBody>
          <a:bodyPr lIns="104261" tIns="52131" rIns="104261" bIns="52131"/>
          <a:lstStyle/>
          <a:p>
            <a:pPr defTabSz="914400">
              <a:spcBef>
                <a:spcPct val="0"/>
              </a:spcBef>
            </a:pPr>
            <a:r>
              <a:rPr lang="pt-BR" sz="3200" b="1" dirty="0">
                <a:latin typeface="Arial" pitchFamily="34" charset="0"/>
                <a:ea typeface="+mj-ea"/>
                <a:cs typeface="Arial" pitchFamily="34" charset="0"/>
              </a:rPr>
              <a:t>Procedimentos de Rede</a:t>
            </a:r>
          </a:p>
          <a:p>
            <a:pPr defTabSz="914400">
              <a:spcBef>
                <a:spcPct val="0"/>
              </a:spcBef>
            </a:pPr>
            <a:r>
              <a:rPr lang="pt-BR" sz="3200" b="1" dirty="0">
                <a:latin typeface="Arial" pitchFamily="34" charset="0"/>
                <a:ea typeface="+mj-ea"/>
                <a:cs typeface="Arial" pitchFamily="34" charset="0"/>
              </a:rPr>
              <a:t>Módulo 3 </a:t>
            </a:r>
            <a:r>
              <a:rPr lang="mr-IN" sz="3200" b="1" dirty="0">
                <a:latin typeface="Arial" pitchFamily="34" charset="0"/>
                <a:ea typeface="+mj-ea"/>
                <a:cs typeface="Arial" pitchFamily="34" charset="0"/>
              </a:rPr>
              <a:t>–</a:t>
            </a:r>
            <a:r>
              <a:rPr lang="pt-BR" sz="3200" b="1" dirty="0">
                <a:latin typeface="Arial" pitchFamily="34" charset="0"/>
                <a:ea typeface="+mj-ea"/>
                <a:cs typeface="Arial" pitchFamily="34" charset="0"/>
              </a:rPr>
              <a:t> Acesso às Instalações de Transmissão</a:t>
            </a:r>
          </a:p>
        </p:txBody>
      </p:sp>
    </p:spTree>
    <p:extLst>
      <p:ext uri="{BB962C8B-B14F-4D97-AF65-F5344CB8AC3E}">
        <p14:creationId xmlns:p14="http://schemas.microsoft.com/office/powerpoint/2010/main" val="37379287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5" y="1017797"/>
            <a:ext cx="10514527" cy="552408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33338" y="251445"/>
            <a:ext cx="9088041" cy="755968"/>
          </a:xfrm>
          <a:prstGeom prst="rect">
            <a:avLst/>
          </a:prstGeom>
        </p:spPr>
        <p:txBody>
          <a:bodyPr lIns="104261" tIns="52131" rIns="104261" bIns="52131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altLang="pt-BR" b="1" dirty="0" smtClean="0"/>
              <a:t>Processo de Acesso</a:t>
            </a:r>
          </a:p>
        </p:txBody>
      </p:sp>
    </p:spTree>
    <p:extLst>
      <p:ext uri="{BB962C8B-B14F-4D97-AF65-F5344CB8AC3E}">
        <p14:creationId xmlns:p14="http://schemas.microsoft.com/office/powerpoint/2010/main" val="185050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6736" y="684194"/>
            <a:ext cx="10319377" cy="64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4" tIns="52138" rIns="104274" bIns="52138">
            <a:noAutofit/>
          </a:bodyPr>
          <a:lstStyle/>
          <a:p>
            <a:pPr marL="309566" indent="-309566" algn="just">
              <a:spcAft>
                <a:spcPts val="684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BR" sz="2500" dirty="0"/>
              <a:t>O </a:t>
            </a:r>
            <a:r>
              <a:rPr lang="pt-BR" sz="2500" dirty="0" err="1"/>
              <a:t>acessante</a:t>
            </a:r>
            <a:r>
              <a:rPr lang="pt-BR" sz="2500" dirty="0"/>
              <a:t> formaliza ao ONS a sua intenção em se conectar ao sistema de transmissão.</a:t>
            </a:r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BR" sz="2500" dirty="0"/>
              <a:t>Documentos requisitados na solicitação de acesso </a:t>
            </a:r>
            <a:r>
              <a:rPr lang="pt-BR" sz="2300" dirty="0"/>
              <a:t>(SM 3.4 dos Procedimentos de Rede)</a:t>
            </a:r>
            <a:r>
              <a:rPr lang="pt-BR" sz="2500" dirty="0"/>
              <a:t>:</a:t>
            </a:r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algn="just">
              <a:spcBef>
                <a:spcPts val="684"/>
              </a:spcBef>
              <a:spcAft>
                <a:spcPts val="1141"/>
              </a:spcAft>
              <a:buSzPct val="120000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algn="just">
              <a:spcBef>
                <a:spcPts val="684"/>
              </a:spcBef>
              <a:spcAft>
                <a:spcPts val="1141"/>
              </a:spcAft>
              <a:buSzPct val="120000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  <a:p>
            <a:pPr marL="309566" indent="-309566" algn="just">
              <a:spcBef>
                <a:spcPts val="684"/>
              </a:spcBef>
              <a:spcAft>
                <a:spcPts val="1141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pt-BR" sz="25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6735" y="85756"/>
            <a:ext cx="8630554" cy="597737"/>
          </a:xfrm>
          <a:prstGeom prst="rect">
            <a:avLst/>
          </a:prstGeom>
        </p:spPr>
        <p:txBody>
          <a:bodyPr lIns="104261" tIns="52131" rIns="104261" bIns="52131"/>
          <a:lstStyle/>
          <a:p>
            <a:pPr defTabSz="914400">
              <a:spcBef>
                <a:spcPct val="0"/>
              </a:spcBef>
            </a:pPr>
            <a:r>
              <a:rPr lang="pt-BR" sz="3200" b="1" dirty="0">
                <a:latin typeface="Arial" pitchFamily="34" charset="0"/>
                <a:ea typeface="+mj-ea"/>
                <a:cs typeface="Arial" pitchFamily="34" charset="0"/>
              </a:rPr>
              <a:t>Solicitação de Acesso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62930" y="2589206"/>
          <a:ext cx="10218985" cy="439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322"/>
                <a:gridCol w="6354663"/>
              </a:tblGrid>
              <a:tr h="569435">
                <a:tc rowSpan="4">
                  <a:txBody>
                    <a:bodyPr/>
                    <a:lstStyle/>
                    <a:p>
                      <a:pPr marL="72000" algn="l" fontAlgn="ctr"/>
                      <a:r>
                        <a:rPr lang="pt-BR" sz="1900" b="1" u="none" strike="noStrike" dirty="0">
                          <a:effectLst/>
                        </a:rPr>
                        <a:t>Autorização do Poder Concedente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ctr"/>
                </a:tc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pt-BR" sz="1700" u="none" strike="noStrike" dirty="0" smtClean="0">
                          <a:effectLst/>
                        </a:rPr>
                        <a:t>Agente gerador </a:t>
                      </a:r>
                      <a:r>
                        <a:rPr lang="pt-BR" sz="1700" u="none" strike="noStrike" dirty="0">
                          <a:effectLst/>
                        </a:rPr>
                        <a:t>termelétrico, eólico, </a:t>
                      </a:r>
                      <a:r>
                        <a:rPr lang="pt-BR" sz="1700" u="none" strike="noStrike" dirty="0" smtClean="0">
                          <a:effectLst/>
                        </a:rPr>
                        <a:t>solar</a:t>
                      </a:r>
                      <a:r>
                        <a:rPr lang="pt-BR" sz="1700" u="none" strike="noStrike" baseline="0" dirty="0" smtClean="0">
                          <a:effectLst/>
                        </a:rPr>
                        <a:t> ou</a:t>
                      </a:r>
                      <a:r>
                        <a:rPr lang="pt-BR" sz="1700" u="none" strike="noStrike" dirty="0" smtClean="0">
                          <a:effectLst/>
                        </a:rPr>
                        <a:t> </a:t>
                      </a:r>
                      <a:r>
                        <a:rPr lang="pt-BR" sz="1700" u="none" strike="noStrike" dirty="0">
                          <a:effectLst/>
                        </a:rPr>
                        <a:t>PCH  </a:t>
                      </a:r>
                      <a:r>
                        <a:rPr lang="pt-BR" sz="1700" u="none" strike="noStrike" dirty="0" smtClean="0">
                          <a:effectLst/>
                        </a:rPr>
                        <a:t>→ </a:t>
                      </a:r>
                      <a:r>
                        <a:rPr lang="pt-BR" sz="1500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ReA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pt-BR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ANEEL (ACL) </a:t>
                      </a:r>
                      <a:r>
                        <a:rPr lang="pt-BR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ou Portaria do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MME</a:t>
                      </a:r>
                      <a:r>
                        <a:rPr lang="pt-BR" sz="1700" u="none" strike="noStrike" dirty="0" smtClean="0">
                          <a:effectLst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(ACR)</a:t>
                      </a:r>
                      <a:r>
                        <a:rPr lang="pt-BR" sz="1700" u="none" strike="noStrike" dirty="0" smtClean="0">
                          <a:effectLst/>
                        </a:rPr>
                        <a:t>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/>
                </a:tc>
              </a:tr>
              <a:tr h="550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pt-BR" sz="1700" u="none" strike="noStrike" dirty="0">
                          <a:effectLst/>
                        </a:rPr>
                        <a:t>Agente de importação / exportação de energia </a:t>
                      </a:r>
                      <a:r>
                        <a:rPr lang="pt-BR" sz="1700" u="none" strike="noStrike" dirty="0" smtClean="0">
                          <a:effectLst/>
                        </a:rPr>
                        <a:t>→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autorização </a:t>
                      </a:r>
                      <a:r>
                        <a:rPr lang="pt-BR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ANEEL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/>
                </a:tc>
              </a:tr>
              <a:tr h="550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pt-BR" sz="1700" u="none" strike="noStrike" dirty="0" smtClean="0">
                          <a:effectLst/>
                        </a:rPr>
                        <a:t>Agente gerador hidrelétrico →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Contrato </a:t>
                      </a:r>
                      <a:r>
                        <a:rPr lang="pt-BR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 Concessão emitido pela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ANEEL</a:t>
                      </a:r>
                      <a:endParaRPr lang="pt-BR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/>
                </a:tc>
              </a:tr>
              <a:tr h="5789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pt-BR" sz="1700" u="none" strike="noStrike" dirty="0">
                          <a:effectLst/>
                        </a:rPr>
                        <a:t>Consumidor livre ou </a:t>
                      </a:r>
                      <a:r>
                        <a:rPr lang="pt-BR" sz="1700" u="none" strike="noStrike" dirty="0" smtClean="0">
                          <a:effectLst/>
                        </a:rPr>
                        <a:t>autoprodutor </a:t>
                      </a:r>
                      <a:r>
                        <a:rPr lang="pt-BR" sz="1700" u="none" strike="noStrike" dirty="0">
                          <a:effectLst/>
                        </a:rPr>
                        <a:t>(com carga maior que geração) → </a:t>
                      </a:r>
                      <a:r>
                        <a:rPr lang="pt-BR" sz="15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Portaria do MME</a:t>
                      </a:r>
                      <a:endParaRPr lang="pt-BR" sz="1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/>
                </a:tc>
              </a:tr>
              <a:tr h="289562">
                <a:tc rowSpan="4">
                  <a:txBody>
                    <a:bodyPr/>
                    <a:lstStyle/>
                    <a:p>
                      <a:pPr marL="72000" algn="l" fontAlgn="ctr"/>
                      <a:r>
                        <a:rPr lang="pt-BR" sz="1900" b="1" u="none" strike="noStrike" dirty="0">
                          <a:effectLst/>
                        </a:rPr>
                        <a:t>Estudos de integração do empreendimento no sistema de transmissão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700" u="none" strike="noStrike" dirty="0">
                          <a:effectLst/>
                        </a:rPr>
                        <a:t>Fluxo de potência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5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1700" u="none" strike="noStrike" dirty="0">
                          <a:effectLst/>
                        </a:rPr>
                        <a:t>Curto-circuito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5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1700" u="none" strike="noStrike" dirty="0">
                          <a:effectLst/>
                        </a:rPr>
                        <a:t>Estabilidade eletromecânica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7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BR" sz="1700" u="none" strike="noStrike" dirty="0">
                          <a:effectLst/>
                        </a:rPr>
                        <a:t>Qualidade de energia (flutuação de tensão, desequilíbrio de tensão e distorção harmônica de tensão)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260">
                <a:tc gridSpan="2">
                  <a:txBody>
                    <a:bodyPr/>
                    <a:lstStyle/>
                    <a:p>
                      <a:pPr marL="72000" algn="l" fontAlgn="b"/>
                      <a:r>
                        <a:rPr lang="pt-BR" sz="1900" b="1" u="none" strike="noStrike" dirty="0" smtClean="0">
                          <a:effectLst/>
                        </a:rPr>
                        <a:t>Dados e informações </a:t>
                      </a:r>
                      <a:r>
                        <a:rPr lang="pt-BR" sz="1900" b="1" u="none" strike="noStrike" dirty="0">
                          <a:effectLst/>
                        </a:rPr>
                        <a:t>do </a:t>
                      </a:r>
                      <a:r>
                        <a:rPr lang="pt-BR" sz="1900" b="1" u="none" strike="noStrike" dirty="0" err="1">
                          <a:effectLst/>
                        </a:rPr>
                        <a:t>Submódulo</a:t>
                      </a:r>
                      <a:r>
                        <a:rPr lang="pt-BR" sz="1900" b="1" u="none" strike="noStrike" dirty="0">
                          <a:effectLst/>
                        </a:rPr>
                        <a:t> 3.4 do Módulo 3 dos Procedimentos de Rede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4" marR="9254" marT="8724" marB="0" anchor="b"/>
                </a:tc>
                <a:tc hMerge="1">
                  <a:txBody>
                    <a:bodyPr/>
                    <a:lstStyle/>
                    <a:p>
                      <a:pPr marL="72000"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4" marR="7914" marT="79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0693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97434" y="755501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 a serem realizados ou complementados após a emissão do Parecer de Acesso:</a:t>
            </a:r>
          </a:p>
          <a:p>
            <a:pPr eaLnBrk="0" hangingPunct="0">
              <a:spcAft>
                <a:spcPts val="1102"/>
              </a:spcAft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</a:t>
            </a: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Pré-Operacionais e de Comissionamento</a:t>
            </a: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de Recomposição do </a:t>
            </a: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</a:t>
            </a: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Otimização de </a:t>
            </a: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Controladores</a:t>
            </a: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Serviços </a:t>
            </a:r>
            <a:r>
              <a:rPr lang="pt-BR" sz="24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Ancilares</a:t>
            </a:r>
            <a:endParaRPr lang="pt-BR" sz="24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de Reserva de Potência </a:t>
            </a: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Operativa</a:t>
            </a: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Estudos do Controle Carga-Frequência</a:t>
            </a:r>
          </a:p>
          <a:p>
            <a:pPr marL="457200" indent="-457200" eaLnBrk="0" hangingPunct="0">
              <a:spcAft>
                <a:spcPts val="1102"/>
              </a:spcAft>
              <a:buFont typeface="+mj-lt"/>
              <a:buAutoNum type="arabicPeriod"/>
              <a:defRPr/>
            </a:pP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Validação </a:t>
            </a:r>
            <a:r>
              <a:rPr lang="pt-BR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 Dados e </a:t>
            </a:r>
            <a:r>
              <a:rPr lang="pt-B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Modelos</a:t>
            </a:r>
            <a:endParaRPr lang="pt-BR" sz="24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8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25426" y="1043533"/>
            <a:ext cx="9433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1. Estudos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Pré-Operacionais e de Comissionamento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30533" y="323453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Relação de Estudos e Testes</a:t>
            </a:r>
            <a:endParaRPr lang="pt-BR" sz="2200" b="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3673"/>
              </a:lnSpc>
              <a:spcAft>
                <a:spcPts val="1102"/>
              </a:spcAft>
              <a:defRPr/>
            </a:pPr>
            <a:r>
              <a:rPr lang="pt-BR" sz="2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9482" y="1763613"/>
            <a:ext cx="81009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Avaliar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desempenho de novas instalações da rede de operação 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seu impacto sobre a segurança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SIN;</a:t>
            </a:r>
          </a:p>
          <a:p>
            <a:pPr marL="263525" indent="-263525" algn="just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Acompanhar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comissionamento de novas instalações da rede de operação, quando da realização de ensaios com repercussão sistêmica ou que sejam importantes para a aferição e identificação de parâmetros e modelos de representação de componentes utilizados nas simulações do desempenho elétrico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sistema.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>
              <a:spcAft>
                <a:spcPts val="1102"/>
              </a:spcAft>
              <a:defRPr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Relatório de Estudo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Pré-Operacional,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que consolida os resultados das análises do desempenho elétrico do sistema com a entrada da nova instalação, que irão subsidiar a elaboração das instruções de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operação,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os ajustes de proteções de caráter sistêmico e dos esquemas de </a:t>
            </a:r>
            <a:r>
              <a:rPr lang="pt-BR" sz="20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religamento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automático, bem como 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concepção 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revisão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 Sistemas Especiais de Proteção –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SEP.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_01_ONS" id="{ABDA1F94-776C-4A51-9919-D71431D110DB}" vid="{4662DF84-34DB-42B7-BE43-D001C2BD72B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para CCEE 05_05_2016</Template>
  <TotalTime>1682</TotalTime>
  <Words>2109</Words>
  <Application>Microsoft Macintosh PowerPoint</Application>
  <PresentationFormat>Custom</PresentationFormat>
  <Paragraphs>238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Seminário:  Implantação e Integração de novos empreendimentos de transmissão e geração de energia ao sistema elétrico brasileiro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Contratos de Transmissão</vt:lpstr>
      <vt:lpstr>GERAÇÃO - Contratação e Contabilização do Uso da Transmissão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ONS e os Desafios da Operação do SIN</dc:title>
  <dc:creator>MARCELO PRAIS</dc:creator>
  <cp:lastModifiedBy>Gustavo Henrique Novaes Rodrigues</cp:lastModifiedBy>
  <cp:revision>164</cp:revision>
  <cp:lastPrinted>2017-09-25T15:13:45Z</cp:lastPrinted>
  <dcterms:created xsi:type="dcterms:W3CDTF">2016-04-29T20:57:30Z</dcterms:created>
  <dcterms:modified xsi:type="dcterms:W3CDTF">2018-03-12T19:13:05Z</dcterms:modified>
</cp:coreProperties>
</file>