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7" r:id="rId2"/>
    <p:sldId id="280" r:id="rId3"/>
    <p:sldId id="263" r:id="rId4"/>
    <p:sldId id="262" r:id="rId5"/>
    <p:sldId id="265" r:id="rId6"/>
    <p:sldId id="264" r:id="rId7"/>
    <p:sldId id="268" r:id="rId8"/>
    <p:sldId id="279" r:id="rId9"/>
    <p:sldId id="269" r:id="rId10"/>
    <p:sldId id="270" r:id="rId11"/>
    <p:sldId id="281" r:id="rId12"/>
    <p:sldId id="271" r:id="rId13"/>
    <p:sldId id="272" r:id="rId14"/>
    <p:sldId id="275" r:id="rId15"/>
    <p:sldId id="276" r:id="rId16"/>
    <p:sldId id="277" r:id="rId17"/>
    <p:sldId id="278" r:id="rId18"/>
    <p:sldId id="259" r:id="rId19"/>
    <p:sldId id="260" r:id="rId20"/>
    <p:sldId id="257" r:id="rId21"/>
    <p:sldId id="258" r:id="rId22"/>
    <p:sldId id="266" r:id="rId23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0" d="100"/>
          <a:sy n="60" d="100"/>
        </p:scale>
        <p:origin x="181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74773-DBDA-4C34-B3A6-C86A7C21F228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42417-31AD-4F2D-AD8E-B03F435546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00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16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71337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71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22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62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2E53-2468-4A43-A4D4-48C73134665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54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7715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62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00100" y="928670"/>
            <a:ext cx="3672421" cy="5429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29998" y="928670"/>
            <a:ext cx="3713968" cy="5429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724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75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13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00100" y="2130425"/>
            <a:ext cx="7000924" cy="1470025"/>
          </a:xfrm>
        </p:spPr>
        <p:txBody>
          <a:bodyPr>
            <a:normAutofit/>
          </a:bodyPr>
          <a:lstStyle>
            <a:lvl1pPr algn="l">
              <a:defRPr sz="3500" baseline="0">
                <a:solidFill>
                  <a:srgbClr val="08296C"/>
                </a:solidFill>
              </a:defRPr>
            </a:lvl1pPr>
          </a:lstStyle>
          <a:p>
            <a:r>
              <a:rPr lang="pt-BR" dirty="0" smtClean="0"/>
              <a:t>Clique para adicionar título</a:t>
            </a:r>
            <a:br>
              <a:rPr lang="pt-BR" dirty="0" smtClean="0"/>
            </a:br>
            <a:r>
              <a:rPr lang="pt-BR" dirty="0" smtClean="0"/>
              <a:t>do capítulo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00100" y="3600448"/>
            <a:ext cx="7000924" cy="47149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73A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adicionar um subtítulo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10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 padrão slid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6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50099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00100" y="928670"/>
            <a:ext cx="7643866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40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8296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3.jpeg"/><Relationship Id="rId5" Type="http://schemas.openxmlformats.org/officeDocument/2006/relationships/tags" Target="../tags/tag5.xml"/><Relationship Id="rId10" Type="http://schemas.openxmlformats.org/officeDocument/2006/relationships/image" Target="../media/image22.jpeg"/><Relationship Id="rId4" Type="http://schemas.openxmlformats.org/officeDocument/2006/relationships/tags" Target="../tags/tag4.xml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ee.org.br/portal/faces/pages_publico/quem-somos/estrutura_e_pessoas/certificacoes_ccee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4018" y="1124744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Implantação e integração de novos empreendimentos de transmissão e geração de energia ao sistema elétrico brasileiro - CCEE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662" y="2996952"/>
            <a:ext cx="7772400" cy="609592"/>
          </a:xfrm>
        </p:spPr>
        <p:txBody>
          <a:bodyPr>
            <a:normAutofit fontScale="25000" lnSpcReduction="20000"/>
          </a:bodyPr>
          <a:lstStyle/>
          <a:p>
            <a:endParaRPr lang="pt-BR" sz="8000" dirty="0" smtClean="0"/>
          </a:p>
          <a:p>
            <a:endParaRPr lang="pt-BR" sz="19200" dirty="0" smtClean="0"/>
          </a:p>
          <a:p>
            <a:endParaRPr lang="pt-BR" sz="8000" dirty="0" smtClean="0"/>
          </a:p>
          <a:p>
            <a:r>
              <a:rPr lang="pt-BR" sz="8000" dirty="0" smtClean="0"/>
              <a:t>Luiz Felip</a:t>
            </a:r>
            <a:r>
              <a:rPr lang="pt-BR" sz="8000" dirty="0" smtClean="0"/>
              <a:t>e </a:t>
            </a:r>
            <a:r>
              <a:rPr lang="pt-BR" sz="8000" dirty="0" smtClean="0"/>
              <a:t>Falcone de Souza</a:t>
            </a:r>
            <a:endParaRPr lang="pt-BR" sz="8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7524328" y="6143644"/>
            <a:ext cx="1176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15/03/2018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Assinatura de contratos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31" y="1395664"/>
            <a:ext cx="7810313" cy="4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Operação no 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20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Ambientes e contratações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379204" y="1189322"/>
            <a:ext cx="2509837" cy="150019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619250" algn="l"/>
              </a:tabLst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MERCADO DE CURTO PRAZO 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619250" algn="l"/>
              </a:tabLst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(mercado </a:t>
            </a:r>
            <a:r>
              <a:rPr kumimoji="0" lang="pt-BR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spot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 ou mercado de diferenças)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619250" algn="l"/>
              </a:tabLst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(sobras e déficits)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619250" algn="l"/>
              </a:tabLst>
              <a:defRPr/>
            </a:pP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rgbClr val="08296C"/>
              </a:solidFill>
              <a:effectLst/>
              <a:uLnTx/>
              <a:uFillTx/>
              <a:latin typeface="Calibri (Corpo)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718118" y="1151222"/>
            <a:ext cx="2867036" cy="150019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619250" algn="l"/>
              </a:tabLst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AMBIENTE DE CONTRATAÇÃO REGULADA </a:t>
            </a:r>
            <a:r>
              <a:rPr lang="pt-BR" sz="1400" b="1" dirty="0">
                <a:solidFill>
                  <a:srgbClr val="08296C"/>
                </a:solidFill>
                <a:latin typeface="Calibri (Corpo)"/>
              </a:rPr>
              <a:t>(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ACR)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619250" algn="l"/>
              </a:tabLst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Contratos</a:t>
            </a:r>
            <a:r>
              <a:rPr kumimoji="0" lang="pt-BR" sz="1400" b="0" i="0" u="none" strike="noStrike" kern="1200" cap="none" spc="0" normalizeH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 (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leilões)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619250" algn="l"/>
              </a:tabLst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Modicidade tarifária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619250" algn="l"/>
              </a:tabLst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Expansão da geração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8296C"/>
              </a:solidFill>
              <a:effectLst/>
              <a:uLnTx/>
              <a:uFillTx/>
              <a:latin typeface="Calibri (Corpo)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585154" y="1189322"/>
            <a:ext cx="2794050" cy="150019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274320" marR="0" lvl="0" indent="-27432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619250" algn="l"/>
              </a:tabLst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AMBIENTE DE CONTRATAÇÃO LIVRE (ACL)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619250" algn="l"/>
              </a:tabLst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296C"/>
                </a:solidFill>
                <a:effectLst/>
                <a:uLnTx/>
                <a:uFillTx/>
                <a:latin typeface="Calibri (Corpo)"/>
              </a:rPr>
              <a:t>Contratos livremente negociados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8296C"/>
              </a:solidFill>
              <a:effectLst/>
              <a:uLnTx/>
              <a:uFillTx/>
              <a:latin typeface="Calibri (Corpo)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19488" y="3897302"/>
            <a:ext cx="2664296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pt-BR" sz="1400" dirty="0">
                <a:solidFill>
                  <a:srgbClr val="08296C"/>
                </a:solidFill>
                <a:latin typeface="Calibri (Corpo)"/>
                <a:cs typeface="Times New Roman" pitchFamily="18" charset="0"/>
              </a:rPr>
              <a:t>Energia de Itaipu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pt-BR" sz="1400" dirty="0" smtClean="0">
                <a:solidFill>
                  <a:srgbClr val="08296C"/>
                </a:solidFill>
                <a:latin typeface="Calibri (Corpo)"/>
                <a:cs typeface="Times New Roman" pitchFamily="18" charset="0"/>
              </a:rPr>
              <a:t>PROINFA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pt-BR" sz="1400" dirty="0" smtClean="0">
                <a:solidFill>
                  <a:srgbClr val="08296C"/>
                </a:solidFill>
                <a:latin typeface="Calibri (Corpo)"/>
                <a:cs typeface="Times New Roman" pitchFamily="18" charset="0"/>
              </a:rPr>
              <a:t>CCEAR </a:t>
            </a:r>
            <a:r>
              <a:rPr lang="pt-BR" sz="1400" dirty="0">
                <a:solidFill>
                  <a:srgbClr val="08296C"/>
                </a:solidFill>
                <a:latin typeface="Calibri (Corpo)"/>
                <a:cs typeface="Times New Roman" pitchFamily="18" charset="0"/>
              </a:rPr>
              <a:t>por quantidade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pt-BR" sz="1400" dirty="0">
                <a:solidFill>
                  <a:srgbClr val="08296C"/>
                </a:solidFill>
                <a:latin typeface="Calibri (Corpo)"/>
                <a:cs typeface="Times New Roman" pitchFamily="18" charset="0"/>
              </a:rPr>
              <a:t>CCEAR por disponibilidade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pt-BR" sz="1400" dirty="0">
                <a:solidFill>
                  <a:srgbClr val="08296C"/>
                </a:solidFill>
                <a:latin typeface="Calibri (Corpo)"/>
                <a:cs typeface="Times New Roman" pitchFamily="18" charset="0"/>
              </a:rPr>
              <a:t>Contratos de ajuste</a:t>
            </a:r>
          </a:p>
          <a:p>
            <a:pPr algn="ctr">
              <a:lnSpc>
                <a:spcPct val="85000"/>
              </a:lnSpc>
              <a:spcBef>
                <a:spcPct val="500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pt-BR" sz="1400" dirty="0">
                <a:solidFill>
                  <a:srgbClr val="08296C"/>
                </a:solidFill>
                <a:latin typeface="Calibri (Corpo)"/>
                <a:cs typeface="Times New Roman" pitchFamily="18" charset="0"/>
              </a:rPr>
              <a:t>Geração distribuída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85154" y="3949368"/>
            <a:ext cx="2744835" cy="12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pt-BR" sz="1400" dirty="0" smtClean="0">
                <a:solidFill>
                  <a:srgbClr val="08296C"/>
                </a:solidFill>
                <a:latin typeface="Calibri (Corpo)"/>
                <a:cs typeface="Times New Roman" pitchFamily="18" charset="0"/>
              </a:rPr>
              <a:t>Contratos bilaterais</a:t>
            </a:r>
            <a:endParaRPr lang="pt-BR" sz="1400" dirty="0">
              <a:solidFill>
                <a:srgbClr val="08296C"/>
              </a:solidFill>
              <a:latin typeface="Calibri (Corpo)"/>
              <a:cs typeface="Times New Roman" pitchFamily="18" charset="0"/>
            </a:endParaRPr>
          </a:p>
          <a:p>
            <a:pPr algn="ctr">
              <a:lnSpc>
                <a:spcPct val="95000"/>
              </a:lnSpc>
              <a:spcBef>
                <a:spcPct val="500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pt-BR" sz="1400" dirty="0">
                <a:solidFill>
                  <a:srgbClr val="08296C"/>
                </a:solidFill>
                <a:latin typeface="Calibri (Corpo)"/>
                <a:cs typeface="Times New Roman" pitchFamily="18" charset="0"/>
              </a:rPr>
              <a:t> CVEE-ACL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pt-BR" sz="1400" dirty="0">
                <a:solidFill>
                  <a:srgbClr val="08296C"/>
                </a:solidFill>
                <a:latin typeface="Calibri (Corpo)"/>
                <a:cs typeface="Times New Roman" pitchFamily="18" charset="0"/>
              </a:rPr>
              <a:t>CVEE-EI (Energia </a:t>
            </a:r>
            <a:r>
              <a:rPr lang="pt-BR" sz="1400" dirty="0" smtClean="0">
                <a:solidFill>
                  <a:srgbClr val="08296C"/>
                </a:solidFill>
                <a:latin typeface="Calibri (Corpo)"/>
                <a:cs typeface="Times New Roman" pitchFamily="18" charset="0"/>
              </a:rPr>
              <a:t>incentivada)</a:t>
            </a: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Clr>
                <a:schemeClr val="tx2">
                  <a:lumMod val="75000"/>
                </a:schemeClr>
              </a:buClr>
              <a:buFont typeface="+mj-lt"/>
              <a:buAutoNum type="arabicPeriod"/>
              <a:defRPr/>
            </a:pPr>
            <a:endParaRPr lang="pt-BR" sz="1400" dirty="0">
              <a:solidFill>
                <a:srgbClr val="08296C"/>
              </a:solidFill>
              <a:latin typeface="Calibri (Corpo)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393466" y="3935402"/>
            <a:ext cx="2500312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400" dirty="0" smtClean="0">
                <a:solidFill>
                  <a:srgbClr val="08296C"/>
                </a:solidFill>
                <a:latin typeface="Calibri (Corpo)"/>
              </a:rPr>
              <a:t>Não </a:t>
            </a:r>
            <a:r>
              <a:rPr lang="pt-BR" sz="1400" dirty="0">
                <a:solidFill>
                  <a:srgbClr val="08296C"/>
                </a:solidFill>
                <a:latin typeface="Calibri (Corpo)"/>
              </a:rPr>
              <a:t>existem </a:t>
            </a:r>
            <a:r>
              <a:rPr lang="pt-BR" sz="1400" dirty="0" smtClean="0">
                <a:solidFill>
                  <a:srgbClr val="08296C"/>
                </a:solidFill>
                <a:latin typeface="Calibri (Corpo)"/>
              </a:rPr>
              <a:t>novos contratos</a:t>
            </a:r>
            <a:r>
              <a:rPr lang="pt-BR" sz="1400" dirty="0">
                <a:solidFill>
                  <a:srgbClr val="08296C"/>
                </a:solidFill>
                <a:latin typeface="Calibri (Corpo)"/>
              </a:rPr>
              <a:t>, </a:t>
            </a:r>
            <a:endParaRPr lang="pt-BR" sz="1400" dirty="0" smtClean="0">
              <a:solidFill>
                <a:srgbClr val="08296C"/>
              </a:solidFill>
              <a:latin typeface="Calibri (Corpo)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400" dirty="0" smtClean="0">
                <a:solidFill>
                  <a:srgbClr val="08296C"/>
                </a:solidFill>
                <a:latin typeface="Calibri (Corpo)"/>
              </a:rPr>
              <a:t>mas </a:t>
            </a:r>
            <a:r>
              <a:rPr lang="pt-BR" sz="1400" dirty="0">
                <a:solidFill>
                  <a:srgbClr val="08296C"/>
                </a:solidFill>
                <a:latin typeface="Calibri (Corpo)"/>
              </a:rPr>
              <a:t>liquidação </a:t>
            </a:r>
            <a:r>
              <a:rPr lang="pt-BR" sz="1400" dirty="0" smtClean="0">
                <a:solidFill>
                  <a:srgbClr val="08296C"/>
                </a:solidFill>
                <a:latin typeface="Calibri (Corpo)"/>
              </a:rPr>
              <a:t>multilateral dos contratos e medições de geração/consumo realizadas, </a:t>
            </a:r>
            <a:r>
              <a:rPr lang="pt-BR" sz="1400" dirty="0" smtClean="0">
                <a:solidFill>
                  <a:srgbClr val="08296C"/>
                </a:solidFill>
                <a:latin typeface="Calibri (Corpo)"/>
              </a:rPr>
              <a:t>conforme </a:t>
            </a:r>
            <a:r>
              <a:rPr lang="pt-BR" sz="1400" dirty="0">
                <a:solidFill>
                  <a:srgbClr val="08296C"/>
                </a:solidFill>
                <a:latin typeface="Calibri (Corpo)"/>
              </a:rPr>
              <a:t>normas e regras de </a:t>
            </a:r>
            <a:r>
              <a:rPr lang="pt-BR" sz="1400" dirty="0" smtClean="0">
                <a:solidFill>
                  <a:srgbClr val="08296C"/>
                </a:solidFill>
                <a:latin typeface="Calibri (Corpo)"/>
              </a:rPr>
              <a:t>comercialização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400" dirty="0" smtClean="0">
              <a:solidFill>
                <a:srgbClr val="08296C"/>
              </a:solidFill>
              <a:latin typeface="Calibri (Corpo)"/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400" dirty="0">
              <a:solidFill>
                <a:srgbClr val="08296C"/>
              </a:solidFill>
              <a:latin typeface="Calibri (Corpo)"/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731083" y="6044021"/>
            <a:ext cx="8161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srgbClr val="08296C"/>
                </a:solidFill>
                <a:latin typeface="Calibri (Corpo)"/>
              </a:rPr>
              <a:t>Todos os contratos devem ser registrados na </a:t>
            </a:r>
            <a:r>
              <a:rPr lang="pt-BR" sz="1400" b="1" dirty="0" smtClean="0">
                <a:solidFill>
                  <a:srgbClr val="08296C"/>
                </a:solidFill>
                <a:latin typeface="Calibri (Corpo)"/>
              </a:rPr>
              <a:t>CCEE </a:t>
            </a:r>
          </a:p>
          <a:p>
            <a:pPr algn="ctr">
              <a:defRPr/>
            </a:pPr>
            <a:endParaRPr lang="pt-BR" sz="1400" b="1" dirty="0" smtClean="0">
              <a:solidFill>
                <a:srgbClr val="08296C"/>
              </a:solidFill>
              <a:latin typeface="Calibri (Corpo)"/>
            </a:endParaRPr>
          </a:p>
        </p:txBody>
      </p:sp>
      <p:sp>
        <p:nvSpPr>
          <p:cNvPr id="13" name="AutoShape 38"/>
          <p:cNvSpPr>
            <a:spLocks noChangeArrowheads="1"/>
          </p:cNvSpPr>
          <p:nvPr/>
        </p:nvSpPr>
        <p:spPr bwMode="auto">
          <a:xfrm>
            <a:off x="1990586" y="2957372"/>
            <a:ext cx="322101" cy="578431"/>
          </a:xfrm>
          <a:prstGeom prst="downArrow">
            <a:avLst>
              <a:gd name="adj1" fmla="val 49944"/>
              <a:gd name="adj2" fmla="val 49838"/>
            </a:avLst>
          </a:prstGeom>
          <a:solidFill>
            <a:srgbClr val="FFCB05"/>
          </a:solidFill>
          <a:ln w="9525">
            <a:solidFill>
              <a:srgbClr val="FFCB0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400">
              <a:latin typeface="Calibri (Corpo)"/>
            </a:endParaRPr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auto">
          <a:xfrm>
            <a:off x="4821128" y="2515303"/>
            <a:ext cx="322101" cy="1058601"/>
          </a:xfrm>
          <a:prstGeom prst="downArrow">
            <a:avLst>
              <a:gd name="adj1" fmla="val 49944"/>
              <a:gd name="adj2" fmla="val 49838"/>
            </a:avLst>
          </a:prstGeom>
          <a:solidFill>
            <a:srgbClr val="FFCB05"/>
          </a:solidFill>
          <a:ln w="9525">
            <a:solidFill>
              <a:srgbClr val="FFCB0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400">
              <a:latin typeface="Calibri (Corpo)"/>
            </a:endParaRPr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7482571" y="2623513"/>
            <a:ext cx="322101" cy="964357"/>
          </a:xfrm>
          <a:prstGeom prst="downArrow">
            <a:avLst>
              <a:gd name="adj1" fmla="val 49944"/>
              <a:gd name="adj2" fmla="val 49838"/>
            </a:avLst>
          </a:prstGeom>
          <a:solidFill>
            <a:srgbClr val="FFCB05"/>
          </a:solidFill>
          <a:ln w="9525">
            <a:solidFill>
              <a:srgbClr val="FFCB05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40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23953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Contabilização do MCP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58" y="669851"/>
            <a:ext cx="7056514" cy="52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00100" y="1605502"/>
            <a:ext cx="2014172" cy="15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de cantos arredondados 12"/>
          <p:cNvSpPr/>
          <p:nvPr/>
        </p:nvSpPr>
        <p:spPr bwMode="auto">
          <a:xfrm>
            <a:off x="1193953" y="4238723"/>
            <a:ext cx="868362" cy="143351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2135340" y="4238723"/>
            <a:ext cx="868363" cy="143351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 bwMode="auto">
          <a:xfrm>
            <a:off x="658947" y="5766379"/>
            <a:ext cx="17383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rgbClr val="002060"/>
                </a:solidFill>
                <a:latin typeface="+mj-lt"/>
              </a:rPr>
              <a:t>Energia </a:t>
            </a:r>
            <a:br>
              <a:rPr lang="pt-BR" sz="1200" b="1" dirty="0">
                <a:solidFill>
                  <a:srgbClr val="002060"/>
                </a:solidFill>
                <a:latin typeface="+mj-lt"/>
              </a:rPr>
            </a:br>
            <a:r>
              <a:rPr lang="pt-BR" sz="1200" b="1" dirty="0">
                <a:solidFill>
                  <a:srgbClr val="002060"/>
                </a:solidFill>
                <a:latin typeface="+mj-lt"/>
              </a:rPr>
              <a:t>Contratada</a:t>
            </a:r>
          </a:p>
        </p:txBody>
      </p:sp>
      <p:sp>
        <p:nvSpPr>
          <p:cNvPr id="16" name="CaixaDeTexto 15"/>
          <p:cNvSpPr txBox="1"/>
          <p:nvPr/>
        </p:nvSpPr>
        <p:spPr bwMode="auto">
          <a:xfrm>
            <a:off x="1776547" y="5766379"/>
            <a:ext cx="17383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rgbClr val="002060"/>
                </a:solidFill>
                <a:latin typeface="+mj-lt"/>
              </a:rPr>
              <a:t>Energia </a:t>
            </a:r>
            <a:br>
              <a:rPr lang="pt-BR" sz="1200" b="1" dirty="0">
                <a:solidFill>
                  <a:srgbClr val="002060"/>
                </a:solidFill>
                <a:latin typeface="+mj-lt"/>
              </a:rPr>
            </a:br>
            <a:r>
              <a:rPr lang="pt-BR" sz="1200" b="1" dirty="0" smtClean="0">
                <a:solidFill>
                  <a:srgbClr val="002060"/>
                </a:solidFill>
                <a:latin typeface="+mj-lt"/>
              </a:rPr>
              <a:t>Gerada/Consumida</a:t>
            </a:r>
            <a:endParaRPr lang="pt-BR" sz="1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30317" y="2141731"/>
            <a:ext cx="57606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dirty="0" smtClean="0"/>
              <a:t>Contrato</a:t>
            </a:r>
            <a:endParaRPr lang="pt-BR" sz="850" dirty="0"/>
          </a:p>
        </p:txBody>
      </p:sp>
      <p:sp>
        <p:nvSpPr>
          <p:cNvPr id="20" name="CaixaDeTexto 47"/>
          <p:cNvSpPr txBox="1">
            <a:spLocks noChangeArrowheads="1"/>
          </p:cNvSpPr>
          <p:nvPr/>
        </p:nvSpPr>
        <p:spPr bwMode="auto">
          <a:xfrm>
            <a:off x="1418723" y="3132081"/>
            <a:ext cx="1176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800" b="1" dirty="0" smtClean="0">
                <a:solidFill>
                  <a:srgbClr val="002060"/>
                </a:solidFill>
                <a:latin typeface="Calibri (Corpo)"/>
              </a:rPr>
              <a:t>Registro (</a:t>
            </a:r>
            <a:r>
              <a:rPr lang="pt-BR" altLang="pt-BR" sz="800" b="1" dirty="0" err="1" smtClean="0">
                <a:solidFill>
                  <a:srgbClr val="002060"/>
                </a:solidFill>
                <a:latin typeface="Calibri (Corpo)"/>
              </a:rPr>
              <a:t>CliqCCEE</a:t>
            </a:r>
            <a:r>
              <a:rPr lang="pt-BR" altLang="pt-BR" sz="800" b="1" dirty="0">
                <a:solidFill>
                  <a:srgbClr val="002060"/>
                </a:solidFill>
                <a:latin typeface="Calibri (Corpo)"/>
              </a:rPr>
              <a:t>)</a:t>
            </a:r>
          </a:p>
        </p:txBody>
      </p:sp>
      <p:pic>
        <p:nvPicPr>
          <p:cNvPr id="22" name="Imagem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26194" y="1556792"/>
            <a:ext cx="2014172" cy="15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ângulo de cantos arredondados 24"/>
          <p:cNvSpPr/>
          <p:nvPr/>
        </p:nvSpPr>
        <p:spPr bwMode="auto">
          <a:xfrm>
            <a:off x="3920047" y="4190013"/>
            <a:ext cx="868362" cy="143351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 bwMode="auto">
          <a:xfrm>
            <a:off x="4861434" y="3673045"/>
            <a:ext cx="868363" cy="195048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 bwMode="auto">
          <a:xfrm>
            <a:off x="4502641" y="5717669"/>
            <a:ext cx="17383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rgbClr val="002060"/>
                </a:solidFill>
                <a:latin typeface="+mj-lt"/>
              </a:rPr>
              <a:t>Energia </a:t>
            </a:r>
            <a:br>
              <a:rPr lang="pt-BR" sz="1200" b="1" dirty="0">
                <a:solidFill>
                  <a:srgbClr val="002060"/>
                </a:solidFill>
                <a:latin typeface="+mj-lt"/>
              </a:rPr>
            </a:br>
            <a:r>
              <a:rPr lang="pt-BR" sz="1200" b="1" dirty="0" smtClean="0">
                <a:solidFill>
                  <a:srgbClr val="002060"/>
                </a:solidFill>
                <a:latin typeface="+mj-lt"/>
              </a:rPr>
              <a:t>Gerada/Consumida</a:t>
            </a:r>
            <a:endParaRPr lang="pt-BR" sz="1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456411" y="2093021"/>
            <a:ext cx="57606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50" dirty="0" smtClean="0"/>
              <a:t>Contrato</a:t>
            </a:r>
            <a:endParaRPr lang="pt-BR" sz="850" dirty="0"/>
          </a:p>
        </p:txBody>
      </p:sp>
      <p:sp>
        <p:nvSpPr>
          <p:cNvPr id="29" name="CaixaDeTexto 47"/>
          <p:cNvSpPr txBox="1">
            <a:spLocks noChangeArrowheads="1"/>
          </p:cNvSpPr>
          <p:nvPr/>
        </p:nvSpPr>
        <p:spPr bwMode="auto">
          <a:xfrm>
            <a:off x="4199946" y="3038152"/>
            <a:ext cx="11769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800" b="1" dirty="0" smtClean="0">
                <a:solidFill>
                  <a:srgbClr val="002060"/>
                </a:solidFill>
                <a:latin typeface="Calibri (Corpo)"/>
              </a:rPr>
              <a:t>Registro (</a:t>
            </a:r>
            <a:r>
              <a:rPr lang="pt-BR" altLang="pt-BR" sz="800" b="1" dirty="0" err="1" smtClean="0">
                <a:solidFill>
                  <a:srgbClr val="002060"/>
                </a:solidFill>
                <a:latin typeface="Calibri (Corpo)"/>
              </a:rPr>
              <a:t>CliqCCEE</a:t>
            </a:r>
            <a:r>
              <a:rPr lang="pt-BR" altLang="pt-BR" sz="800" b="1" dirty="0">
                <a:solidFill>
                  <a:srgbClr val="002060"/>
                </a:solidFill>
                <a:latin typeface="Calibri (Corpo)"/>
              </a:rPr>
              <a:t>)</a:t>
            </a:r>
          </a:p>
        </p:txBody>
      </p:sp>
      <p:sp>
        <p:nvSpPr>
          <p:cNvPr id="30" name="CaixaDeTexto 29"/>
          <p:cNvSpPr txBox="1"/>
          <p:nvPr/>
        </p:nvSpPr>
        <p:spPr bwMode="auto">
          <a:xfrm>
            <a:off x="3462909" y="5671779"/>
            <a:ext cx="17383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solidFill>
                  <a:srgbClr val="002060"/>
                </a:solidFill>
                <a:latin typeface="+mj-lt"/>
              </a:rPr>
              <a:t>Energia </a:t>
            </a:r>
            <a:br>
              <a:rPr lang="pt-BR" sz="1200" b="1" dirty="0">
                <a:solidFill>
                  <a:srgbClr val="002060"/>
                </a:solidFill>
                <a:latin typeface="+mj-lt"/>
              </a:rPr>
            </a:br>
            <a:r>
              <a:rPr lang="pt-BR" sz="1200" b="1" dirty="0">
                <a:solidFill>
                  <a:srgbClr val="002060"/>
                </a:solidFill>
                <a:latin typeface="+mj-lt"/>
              </a:rPr>
              <a:t>Contratada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100159" y="3786777"/>
            <a:ext cx="3020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Liquidação Financeira na CCEE</a:t>
            </a:r>
            <a:endParaRPr lang="pt-BR" dirty="0"/>
          </a:p>
        </p:txBody>
      </p:sp>
      <p:sp>
        <p:nvSpPr>
          <p:cNvPr id="36" name="Chave direita 35"/>
          <p:cNvSpPr/>
          <p:nvPr/>
        </p:nvSpPr>
        <p:spPr>
          <a:xfrm>
            <a:off x="5861495" y="3740402"/>
            <a:ext cx="205931" cy="4021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Grupo 39"/>
          <p:cNvGrpSpPr/>
          <p:nvPr/>
        </p:nvGrpSpPr>
        <p:grpSpPr>
          <a:xfrm>
            <a:off x="6696857" y="5148963"/>
            <a:ext cx="2466975" cy="1847850"/>
            <a:chOff x="6696857" y="5148963"/>
            <a:chExt cx="2466975" cy="1847850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96857" y="5148963"/>
              <a:ext cx="2466975" cy="1847850"/>
            </a:xfrm>
            <a:prstGeom prst="rect">
              <a:avLst/>
            </a:prstGeom>
          </p:spPr>
        </p:pic>
        <p:sp>
          <p:nvSpPr>
            <p:cNvPr id="39" name="CaixaDeTexto 38"/>
            <p:cNvSpPr txBox="1"/>
            <p:nvPr/>
          </p:nvSpPr>
          <p:spPr>
            <a:xfrm rot="1536049">
              <a:off x="7164970" y="6242006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MCP</a:t>
              </a:r>
              <a:endParaRPr lang="pt-BR" dirty="0"/>
            </a:p>
          </p:txBody>
        </p:sp>
      </p:grpSp>
      <p:sp>
        <p:nvSpPr>
          <p:cNvPr id="31" name="Retângulo de cantos arredondados 30"/>
          <p:cNvSpPr/>
          <p:nvPr/>
        </p:nvSpPr>
        <p:spPr>
          <a:xfrm>
            <a:off x="7421640" y="5643848"/>
            <a:ext cx="878976" cy="565678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Exposição no MCP</a:t>
            </a:r>
            <a:endParaRPr lang="pt-BR" sz="1200" b="1" dirty="0"/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765172" y="188640"/>
            <a:ext cx="8378827" cy="449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08296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Contabilização do MCP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91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46 C -0.00191 -0.00972 -0.00295 -0.01968 -0.00503 -0.02893 C -0.00625 -0.03356 -0.00833 -0.03727 -0.00972 -0.04167 C -0.01094 -0.04491 -0.01128 -0.04838 -0.01232 -0.05116 C -0.01528 -0.05995 -0.01857 -0.06829 -0.02187 -0.07662 C -0.02448 -0.08403 -0.02725 -0.09306 -0.03125 -0.09907 C -0.0342 -0.1037 -0.03767 -0.10764 -0.04097 -0.11181 C -0.04583 -0.13889 -0.03906 -0.11157 -0.05034 -0.13426 C -0.05191 -0.13704 -0.05139 -0.14097 -0.05278 -0.14352 C -0.05469 -0.14768 -0.05781 -0.14977 -0.06007 -0.15324 C -0.0651 -0.16157 -0.06996 -0.16968 -0.07413 -0.1787 C -0.07587 -0.18194 -0.07691 -0.18611 -0.07899 -0.18843 C -0.08264 -0.19259 -0.08698 -0.19468 -0.09097 -0.19792 C -0.09166 -0.20116 -0.09184 -0.20509 -0.09323 -0.20741 C -0.09531 -0.21042 -0.09826 -0.21181 -0.10052 -0.21389 C -0.11493 -0.22778 -0.10486 -0.22083 -0.12205 -0.22986 C -0.1243 -0.23287 -0.12639 -0.23727 -0.12916 -0.23935 C -0.13298 -0.24259 -0.13698 -0.24398 -0.14114 -0.2456 C -0.15104 -0.24954 -0.15225 -0.24722 -0.16007 -0.25208 C -0.16666 -0.25602 -0.17274 -0.26204 -0.17899 -0.26505 C -0.18159 -0.26597 -0.1842 -0.2669 -0.18628 -0.26806 C -0.20278 -0.2794 -0.18333 -0.2713 -0.20295 -0.27778 C -0.20538 -0.27986 -0.20781 -0.28241 -0.21024 -0.28403 C -0.21423 -0.28657 -0.22344 -0.28889 -0.22691 -0.29051 C -0.22951 -0.29143 -0.23177 -0.29282 -0.23403 -0.29352 C -0.23732 -0.29491 -0.2408 -0.2956 -0.24375 -0.29676 C -0.24844 -0.29884 -0.25798 -0.30278 -0.25798 -0.30255 L -0.28871 -0.29977 L -0.27951 -0.29352 " pathEditMode="relative" rAng="0" ptsTypes="AAAAAAAAAAAAAAAAAAAAAAAAAAAA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0" y="2916921"/>
            <a:ext cx="1134733" cy="11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21" y="2837961"/>
            <a:ext cx="1133646" cy="113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723887" y="3986049"/>
            <a:ext cx="15620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1400" b="1" dirty="0" smtClean="0">
                <a:solidFill>
                  <a:srgbClr val="002060"/>
                </a:solidFill>
                <a:latin typeface="Calibri (Corpo)"/>
              </a:rPr>
              <a:t>Verificação de lastro - Garantias </a:t>
            </a:r>
            <a:r>
              <a:rPr lang="pt-BR" altLang="pt-BR" sz="1400" b="1" dirty="0">
                <a:solidFill>
                  <a:srgbClr val="002060"/>
                </a:solidFill>
                <a:latin typeface="Calibri (Corpo)"/>
              </a:rPr>
              <a:t>Financeiras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579809" y="3986049"/>
            <a:ext cx="1227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1400" b="1" dirty="0" smtClean="0">
                <a:solidFill>
                  <a:srgbClr val="002060"/>
                </a:solidFill>
                <a:latin typeface="Calibri (Corpo)"/>
              </a:rPr>
              <a:t>Liquidação Financeira</a:t>
            </a:r>
            <a:endParaRPr lang="pt-BR" altLang="pt-BR" sz="1400" b="1" dirty="0">
              <a:solidFill>
                <a:srgbClr val="002060"/>
              </a:solidFill>
              <a:latin typeface="Calibri (Corpo)"/>
            </a:endParaRPr>
          </a:p>
        </p:txBody>
      </p:sp>
      <p:pic>
        <p:nvPicPr>
          <p:cNvPr id="8" name="Imagem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EFFF3"/>
              </a:clrFrom>
              <a:clrTo>
                <a:srgbClr val="FE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83" y="1484784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958304" y="3483744"/>
            <a:ext cx="760412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618244" y="3483744"/>
            <a:ext cx="973138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5637877" y="2093319"/>
            <a:ext cx="726282" cy="841376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5758050" y="4031841"/>
            <a:ext cx="688975" cy="112395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6290438" y="2467109"/>
            <a:ext cx="1381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1400" b="1" dirty="0">
                <a:solidFill>
                  <a:srgbClr val="002060"/>
                </a:solidFill>
                <a:latin typeface="Calibri (Corpo)"/>
              </a:rPr>
              <a:t>Pagamentos (débito)</a:t>
            </a:r>
          </a:p>
        </p:txBody>
      </p:sp>
      <p:pic>
        <p:nvPicPr>
          <p:cNvPr id="15" name="Imagem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77" y="2708920"/>
            <a:ext cx="1201369" cy="12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7109966" y="3876353"/>
            <a:ext cx="22145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1400" b="1" dirty="0">
                <a:solidFill>
                  <a:srgbClr val="002060"/>
                </a:solidFill>
                <a:latin typeface="Calibri (Corpo)"/>
              </a:rPr>
              <a:t>Inadimplência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7477789" y="1826393"/>
            <a:ext cx="739458" cy="900113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7533667" y="4330823"/>
            <a:ext cx="683580" cy="824968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16" y="2934695"/>
            <a:ext cx="941263" cy="94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2147268" y="3984767"/>
            <a:ext cx="2098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1400" b="1" dirty="0">
                <a:solidFill>
                  <a:srgbClr val="002060"/>
                </a:solidFill>
                <a:latin typeface="Calibri (Corpo)"/>
              </a:rPr>
              <a:t>Divulgação </a:t>
            </a:r>
            <a:endParaRPr lang="pt-BR" altLang="pt-BR" sz="1400" b="1" dirty="0" smtClean="0">
              <a:solidFill>
                <a:srgbClr val="002060"/>
              </a:solidFill>
              <a:latin typeface="Calibri (Corpo)"/>
            </a:endParaRPr>
          </a:p>
          <a:p>
            <a:pPr algn="ctr"/>
            <a:r>
              <a:rPr lang="pt-BR" altLang="pt-BR" sz="1400" b="1" dirty="0" smtClean="0">
                <a:solidFill>
                  <a:srgbClr val="002060"/>
                </a:solidFill>
                <a:latin typeface="Calibri (Corpo)"/>
              </a:rPr>
              <a:t>dos </a:t>
            </a:r>
            <a:r>
              <a:rPr lang="pt-BR" altLang="pt-BR" sz="1400" b="1" dirty="0">
                <a:solidFill>
                  <a:srgbClr val="002060"/>
                </a:solidFill>
                <a:latin typeface="Calibri (Corpo)"/>
              </a:rPr>
              <a:t>Resultados </a:t>
            </a:r>
            <a:endParaRPr lang="pt-BR" altLang="pt-BR" sz="1400" b="1" dirty="0" smtClean="0">
              <a:solidFill>
                <a:srgbClr val="002060"/>
              </a:solidFill>
              <a:latin typeface="Calibri (Corpo)"/>
            </a:endParaRPr>
          </a:p>
        </p:txBody>
      </p:sp>
      <p:pic>
        <p:nvPicPr>
          <p:cNvPr id="22" name="Imagem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EFFF3"/>
              </a:clrFrom>
              <a:clrTo>
                <a:srgbClr val="FE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20" y="4593816"/>
            <a:ext cx="9445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6020937" y="5559016"/>
            <a:ext cx="200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1400" b="1" dirty="0">
                <a:solidFill>
                  <a:srgbClr val="002060"/>
                </a:solidFill>
                <a:latin typeface="Calibri (Corpo)"/>
              </a:rPr>
              <a:t>Recebimentos (crédito)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765172" y="188640"/>
            <a:ext cx="8378827" cy="449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Liquidação </a:t>
            </a:r>
            <a:r>
              <a:rPr lang="pt-BR" dirty="0" smtClean="0"/>
              <a:t>Financeira do MCP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40938" y="2060848"/>
            <a:ext cx="1362056" cy="66565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Ajuste de contratos</a:t>
            </a:r>
            <a:endParaRPr lang="pt-BR" dirty="0">
              <a:solidFill>
                <a:srgbClr val="002060"/>
              </a:solidFill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2318840" y="2726506"/>
            <a:ext cx="0" cy="582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3671428" y="1348872"/>
            <a:ext cx="1478818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Afasta socialização de prejuízos</a:t>
            </a:r>
          </a:p>
        </p:txBody>
      </p:sp>
    </p:spTree>
    <p:extLst>
      <p:ext uri="{BB962C8B-B14F-4D97-AF65-F5344CB8AC3E}">
        <p14:creationId xmlns:p14="http://schemas.microsoft.com/office/powerpoint/2010/main" val="30530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6" grpId="0"/>
      <p:bldP spid="20" grpId="0"/>
      <p:bldP spid="23" grpId="0"/>
      <p:bldP spid="6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418" y="192060"/>
            <a:ext cx="7500990" cy="4286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Liquidação Financeira </a:t>
            </a:r>
            <a:r>
              <a:rPr lang="pt-BR" b="1" dirty="0" smtClean="0">
                <a:solidFill>
                  <a:srgbClr val="002060"/>
                </a:solidFill>
              </a:rPr>
              <a:t>do MCP – </a:t>
            </a:r>
            <a:r>
              <a:rPr lang="pt-BR" b="1" dirty="0" smtClean="0">
                <a:solidFill>
                  <a:srgbClr val="002060"/>
                </a:solidFill>
              </a:rPr>
              <a:t>recebimento integral de recursos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907704" y="1556792"/>
            <a:ext cx="1036800" cy="73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20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320" y="1811788"/>
            <a:ext cx="2235703" cy="2235701"/>
          </a:xfrm>
          <a:prstGeom prst="rect">
            <a:avLst/>
          </a:prstGeom>
        </p:spPr>
      </p:pic>
      <p:cxnSp>
        <p:nvCxnSpPr>
          <p:cNvPr id="27" name="Conector de seta reta 26"/>
          <p:cNvCxnSpPr>
            <a:stCxn id="25" idx="3"/>
            <a:endCxn id="26" idx="1"/>
          </p:cNvCxnSpPr>
          <p:nvPr/>
        </p:nvCxnSpPr>
        <p:spPr>
          <a:xfrm>
            <a:off x="2944504" y="1923992"/>
            <a:ext cx="699816" cy="100564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35" idx="3"/>
            <a:endCxn id="26" idx="1"/>
          </p:cNvCxnSpPr>
          <p:nvPr/>
        </p:nvCxnSpPr>
        <p:spPr>
          <a:xfrm>
            <a:off x="2944504" y="2917784"/>
            <a:ext cx="699816" cy="11855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36" idx="3"/>
            <a:endCxn id="26" idx="1"/>
          </p:cNvCxnSpPr>
          <p:nvPr/>
        </p:nvCxnSpPr>
        <p:spPr>
          <a:xfrm flipV="1">
            <a:off x="2944503" y="2929639"/>
            <a:ext cx="699817" cy="924249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3940736" y="2352756"/>
            <a:ext cx="196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Liquidação Financeira</a:t>
            </a:r>
          </a:p>
          <a:p>
            <a:pPr algn="ctr"/>
            <a:r>
              <a:rPr lang="pt-BR" dirty="0" smtClean="0"/>
              <a:t>100 →100</a:t>
            </a: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6645543" y="1831296"/>
            <a:ext cx="1022801" cy="733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50</a:t>
            </a:r>
            <a:endParaRPr lang="pt-B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6645543" y="3321250"/>
            <a:ext cx="1022801" cy="683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50</a:t>
            </a:r>
            <a:endParaRPr lang="pt-B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Conector de seta reta 32"/>
          <p:cNvCxnSpPr>
            <a:endCxn id="31" idx="1"/>
          </p:cNvCxnSpPr>
          <p:nvPr/>
        </p:nvCxnSpPr>
        <p:spPr>
          <a:xfrm flipV="1">
            <a:off x="5903949" y="2198100"/>
            <a:ext cx="741594" cy="62498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30" idx="3"/>
            <a:endCxn id="32" idx="1"/>
          </p:cNvCxnSpPr>
          <p:nvPr/>
        </p:nvCxnSpPr>
        <p:spPr>
          <a:xfrm>
            <a:off x="5903949" y="2814421"/>
            <a:ext cx="741594" cy="84873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1907704" y="2550584"/>
            <a:ext cx="1036800" cy="73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pt-BR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1907703" y="3486688"/>
            <a:ext cx="1036800" cy="73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60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969269" y="5478323"/>
            <a:ext cx="7572428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600" b="1" dirty="0" smtClean="0">
                <a:solidFill>
                  <a:srgbClr val="002060"/>
                </a:solidFill>
                <a:latin typeface="Calibri (Corpo)"/>
                <a:ea typeface="MS PGothic" pitchFamily="34" charset="-128"/>
              </a:rPr>
              <a:t>Recurso que ingressa é repassado integralmente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BR" sz="1600" b="1" dirty="0" smtClean="0">
              <a:solidFill>
                <a:srgbClr val="002060"/>
              </a:solidFill>
              <a:latin typeface="Calibri (Corpo)"/>
              <a:ea typeface="MS PGothic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600" b="1" dirty="0" smtClean="0">
                <a:solidFill>
                  <a:srgbClr val="002060"/>
                </a:solidFill>
                <a:latin typeface="Calibri (Corpo)"/>
                <a:ea typeface="MS PGothic" pitchFamily="34" charset="-128"/>
              </a:rPr>
              <a:t>Mercado multilateral</a:t>
            </a:r>
          </a:p>
        </p:txBody>
      </p:sp>
    </p:spTree>
    <p:extLst>
      <p:ext uri="{BB962C8B-B14F-4D97-AF65-F5344CB8AC3E}">
        <p14:creationId xmlns:p14="http://schemas.microsoft.com/office/powerpoint/2010/main" val="20927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907704" y="1556792"/>
            <a:ext cx="1036800" cy="73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20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320" y="1811788"/>
            <a:ext cx="2235703" cy="2235701"/>
          </a:xfrm>
          <a:prstGeom prst="rect">
            <a:avLst/>
          </a:prstGeom>
        </p:spPr>
      </p:pic>
      <p:cxnSp>
        <p:nvCxnSpPr>
          <p:cNvPr id="16" name="Conector de seta reta 15"/>
          <p:cNvCxnSpPr>
            <a:stCxn id="7" idx="3"/>
            <a:endCxn id="15" idx="1"/>
          </p:cNvCxnSpPr>
          <p:nvPr/>
        </p:nvCxnSpPr>
        <p:spPr>
          <a:xfrm>
            <a:off x="2944504" y="1923992"/>
            <a:ext cx="699816" cy="100564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48" idx="3"/>
            <a:endCxn id="15" idx="1"/>
          </p:cNvCxnSpPr>
          <p:nvPr/>
        </p:nvCxnSpPr>
        <p:spPr>
          <a:xfrm>
            <a:off x="2944504" y="2917784"/>
            <a:ext cx="699816" cy="11855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49" idx="3"/>
            <a:endCxn id="15" idx="1"/>
          </p:cNvCxnSpPr>
          <p:nvPr/>
        </p:nvCxnSpPr>
        <p:spPr>
          <a:xfrm flipV="1">
            <a:off x="2944503" y="2929639"/>
            <a:ext cx="699817" cy="924249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3940736" y="2352756"/>
            <a:ext cx="196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Liquidação Financeira</a:t>
            </a:r>
          </a:p>
          <a:p>
            <a:pPr algn="ctr"/>
            <a:r>
              <a:rPr lang="pt-BR" dirty="0" smtClean="0"/>
              <a:t>100 →100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6645543" y="1831296"/>
            <a:ext cx="1022801" cy="733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40</a:t>
            </a:r>
            <a:endParaRPr lang="pt-B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645543" y="3321250"/>
            <a:ext cx="1022801" cy="683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40</a:t>
            </a:r>
            <a:endParaRPr lang="pt-B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Conector de seta reta 28"/>
          <p:cNvCxnSpPr>
            <a:endCxn id="25" idx="1"/>
          </p:cNvCxnSpPr>
          <p:nvPr/>
        </p:nvCxnSpPr>
        <p:spPr>
          <a:xfrm flipV="1">
            <a:off x="5903949" y="2198100"/>
            <a:ext cx="741594" cy="62498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24" idx="3"/>
            <a:endCxn id="26" idx="1"/>
          </p:cNvCxnSpPr>
          <p:nvPr/>
        </p:nvCxnSpPr>
        <p:spPr>
          <a:xfrm>
            <a:off x="5903949" y="2814421"/>
            <a:ext cx="741594" cy="84873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8" name="Retângulo de cantos arredondados 147"/>
          <p:cNvSpPr/>
          <p:nvPr/>
        </p:nvSpPr>
        <p:spPr>
          <a:xfrm>
            <a:off x="1907704" y="2550584"/>
            <a:ext cx="1036800" cy="73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pt-BR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9" name="Retângulo de cantos arredondados 148"/>
          <p:cNvSpPr/>
          <p:nvPr/>
        </p:nvSpPr>
        <p:spPr>
          <a:xfrm>
            <a:off x="1907703" y="3486688"/>
            <a:ext cx="1036800" cy="73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60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" name="Multiplicar 152"/>
          <p:cNvSpPr/>
          <p:nvPr/>
        </p:nvSpPr>
        <p:spPr>
          <a:xfrm>
            <a:off x="2138071" y="2708920"/>
            <a:ext cx="576064" cy="450228"/>
          </a:xfrm>
          <a:prstGeom prst="mathMultiply">
            <a:avLst>
              <a:gd name="adj1" fmla="val 132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969269" y="5157192"/>
            <a:ext cx="7572428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600" b="1" dirty="0" smtClean="0">
                <a:solidFill>
                  <a:srgbClr val="002060"/>
                </a:solidFill>
                <a:latin typeface="Calibri (Corpo)"/>
                <a:ea typeface="MS PGothic" pitchFamily="34" charset="-128"/>
              </a:rPr>
              <a:t>Recurso que ingressa é repassado integralmente, de forma proporcional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BR" sz="1600" b="1" dirty="0" smtClean="0">
              <a:solidFill>
                <a:srgbClr val="002060"/>
              </a:solidFill>
              <a:latin typeface="Calibri (Corpo)"/>
              <a:ea typeface="MS PGothic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600" b="1" dirty="0" smtClean="0">
                <a:solidFill>
                  <a:srgbClr val="002060"/>
                </a:solidFill>
                <a:latin typeface="Calibri (Corpo)"/>
                <a:ea typeface="MS PGothic" pitchFamily="34" charset="-128"/>
              </a:rPr>
              <a:t>Mercado multilateral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BR" sz="1600" b="1" dirty="0" smtClean="0">
              <a:solidFill>
                <a:srgbClr val="002060"/>
              </a:solidFill>
              <a:latin typeface="Calibri (Corpo)"/>
              <a:ea typeface="MS PGothic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BR" sz="1600" b="1" dirty="0" smtClean="0">
                <a:solidFill>
                  <a:srgbClr val="002060"/>
                </a:solidFill>
                <a:latin typeface="Calibri (Corpo)"/>
                <a:ea typeface="MS PGothic" pitchFamily="34" charset="-128"/>
              </a:rPr>
              <a:t>Recursos não recebidos são lançados no ciclo seguinte até seu recebimento integral</a:t>
            </a:r>
            <a:endParaRPr lang="pt-BR" sz="1600" b="1" dirty="0">
              <a:solidFill>
                <a:srgbClr val="002060"/>
              </a:solidFill>
              <a:latin typeface="Calibri (Corpo)"/>
              <a:ea typeface="MS PGothic" pitchFamily="34" charset="-128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427984" y="3110721"/>
            <a:ext cx="1101624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4433036" y="3258377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80 →80</a:t>
            </a:r>
          </a:p>
          <a:p>
            <a:endParaRPr lang="pt-BR" dirty="0"/>
          </a:p>
        </p:txBody>
      </p:sp>
      <p:sp>
        <p:nvSpPr>
          <p:cNvPr id="44" name="Título 1"/>
          <p:cNvSpPr>
            <a:spLocks noGrp="1"/>
          </p:cNvSpPr>
          <p:nvPr>
            <p:ph type="title"/>
          </p:nvPr>
        </p:nvSpPr>
        <p:spPr>
          <a:xfrm>
            <a:off x="743418" y="192060"/>
            <a:ext cx="7500990" cy="4286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Liquidação Financeira </a:t>
            </a:r>
            <a:r>
              <a:rPr lang="pt-BR" b="1" dirty="0" smtClean="0">
                <a:solidFill>
                  <a:srgbClr val="002060"/>
                </a:solidFill>
              </a:rPr>
              <a:t>do MCP – </a:t>
            </a:r>
            <a:r>
              <a:rPr lang="pt-BR" b="1" dirty="0" smtClean="0">
                <a:solidFill>
                  <a:srgbClr val="002060"/>
                </a:solidFill>
              </a:rPr>
              <a:t>rateio da inadimplência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6" grpId="0" animBg="1"/>
      <p:bldP spid="148" grpId="0" animBg="1"/>
      <p:bldP spid="149" grpId="0" animBg="1"/>
      <p:bldP spid="153" grpId="0" animBg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75362"/>
            <a:ext cx="8604448" cy="60826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Valores contabilizados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11759" y="4073295"/>
            <a:ext cx="79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MCP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31327" y="3934796"/>
            <a:ext cx="86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Cotas de GF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48955" y="3934796"/>
            <a:ext cx="107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Cotas Nuclear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81333" y="4073295"/>
            <a:ext cx="168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MCSD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282817" y="3934797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Energia de Reserva*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740061" y="5589240"/>
            <a:ext cx="985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</a:rPr>
              <a:t>R$ </a:t>
            </a:r>
            <a:r>
              <a:rPr lang="pt-BR" altLang="pt-BR" b="1" dirty="0" smtClean="0">
                <a:solidFill>
                  <a:srgbClr val="002060"/>
                </a:solidFill>
              </a:rPr>
              <a:t>11 </a:t>
            </a:r>
            <a:r>
              <a:rPr lang="pt-BR" altLang="pt-BR" b="1" dirty="0">
                <a:solidFill>
                  <a:srgbClr val="002060"/>
                </a:solidFill>
              </a:rPr>
              <a:t>bilhões</a:t>
            </a:r>
            <a:endParaRPr lang="pt-BR" altLang="pt-BR" dirty="0">
              <a:solidFill>
                <a:srgbClr val="002060"/>
              </a:solidFill>
            </a:endParaRPr>
          </a:p>
        </p:txBody>
      </p:sp>
      <p:sp>
        <p:nvSpPr>
          <p:cNvPr id="15" name="Retângulo 12"/>
          <p:cNvSpPr>
            <a:spLocks noChangeArrowheads="1"/>
          </p:cNvSpPr>
          <p:nvPr/>
        </p:nvSpPr>
        <p:spPr bwMode="auto">
          <a:xfrm>
            <a:off x="1708029" y="4661902"/>
            <a:ext cx="1049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</a:rPr>
              <a:t>R$ </a:t>
            </a:r>
            <a:r>
              <a:rPr lang="pt-BR" altLang="pt-BR" b="1" dirty="0" smtClean="0">
                <a:solidFill>
                  <a:srgbClr val="002060"/>
                </a:solidFill>
              </a:rPr>
              <a:t>28,4 bilhões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407988" y="4073295"/>
            <a:ext cx="125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 12"/>
          <p:cNvSpPr>
            <a:spLocks noChangeArrowheads="1"/>
          </p:cNvSpPr>
          <p:nvPr/>
        </p:nvSpPr>
        <p:spPr bwMode="auto">
          <a:xfrm>
            <a:off x="7490899" y="4653136"/>
            <a:ext cx="1049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</a:rPr>
              <a:t>R$ </a:t>
            </a: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</a:rPr>
              <a:t>43 bilhões</a:t>
            </a:r>
            <a:endParaRPr lang="pt-BR" alt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Retângulo 12"/>
          <p:cNvSpPr>
            <a:spLocks noChangeArrowheads="1"/>
          </p:cNvSpPr>
          <p:nvPr/>
        </p:nvSpPr>
        <p:spPr bwMode="auto">
          <a:xfrm>
            <a:off x="7506953" y="5589240"/>
            <a:ext cx="1049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</a:rPr>
              <a:t>R$ </a:t>
            </a:r>
            <a:r>
              <a:rPr lang="pt-BR" altLang="pt-BR" b="1" dirty="0" smtClean="0">
                <a:solidFill>
                  <a:schemeClr val="accent6">
                    <a:lumMod val="50000"/>
                  </a:schemeClr>
                </a:solidFill>
              </a:rPr>
              <a:t>25,7 </a:t>
            </a:r>
            <a:r>
              <a:rPr lang="pt-BR" altLang="pt-BR" b="1" dirty="0">
                <a:solidFill>
                  <a:schemeClr val="accent6">
                    <a:lumMod val="50000"/>
                  </a:schemeClr>
                </a:solidFill>
              </a:rPr>
              <a:t>bilhões</a:t>
            </a:r>
            <a:endParaRPr lang="pt-BR" alt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929108" y="48002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2017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13094" y="57276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2016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0" name="Retângulo 29"/>
          <p:cNvSpPr>
            <a:spLocks noChangeArrowheads="1"/>
          </p:cNvSpPr>
          <p:nvPr/>
        </p:nvSpPr>
        <p:spPr bwMode="auto">
          <a:xfrm>
            <a:off x="2870427" y="5589240"/>
            <a:ext cx="985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</a:rPr>
              <a:t>R$ </a:t>
            </a:r>
            <a:r>
              <a:rPr lang="pt-BR" altLang="pt-BR" b="1" dirty="0" smtClean="0">
                <a:solidFill>
                  <a:srgbClr val="002060"/>
                </a:solidFill>
              </a:rPr>
              <a:t>6,6 bilhões</a:t>
            </a:r>
            <a:endParaRPr lang="pt-BR" altLang="pt-BR" dirty="0">
              <a:solidFill>
                <a:srgbClr val="002060"/>
              </a:solidFill>
            </a:endParaRPr>
          </a:p>
        </p:txBody>
      </p:sp>
      <p:sp>
        <p:nvSpPr>
          <p:cNvPr id="31" name="Retângulo 12"/>
          <p:cNvSpPr>
            <a:spLocks noChangeArrowheads="1"/>
          </p:cNvSpPr>
          <p:nvPr/>
        </p:nvSpPr>
        <p:spPr bwMode="auto">
          <a:xfrm>
            <a:off x="2843808" y="4661902"/>
            <a:ext cx="1049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</a:rPr>
              <a:t>R$ </a:t>
            </a:r>
            <a:r>
              <a:rPr lang="pt-BR" altLang="pt-BR" b="1" dirty="0" smtClean="0">
                <a:solidFill>
                  <a:srgbClr val="002060"/>
                </a:solidFill>
              </a:rPr>
              <a:t>6,2 bilhões</a:t>
            </a:r>
            <a:endParaRPr lang="pt-BR" altLang="pt-BR" dirty="0">
              <a:solidFill>
                <a:srgbClr val="002060"/>
              </a:solidFill>
            </a:endParaRPr>
          </a:p>
        </p:txBody>
      </p:sp>
      <p:sp>
        <p:nvSpPr>
          <p:cNvPr id="32" name="Retângulo 31"/>
          <p:cNvSpPr>
            <a:spLocks noChangeArrowheads="1"/>
          </p:cNvSpPr>
          <p:nvPr/>
        </p:nvSpPr>
        <p:spPr bwMode="auto">
          <a:xfrm>
            <a:off x="3992730" y="5589240"/>
            <a:ext cx="985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</a:rPr>
              <a:t>R$ </a:t>
            </a:r>
            <a:r>
              <a:rPr lang="pt-BR" altLang="pt-BR" b="1" dirty="0" smtClean="0">
                <a:solidFill>
                  <a:srgbClr val="002060"/>
                </a:solidFill>
              </a:rPr>
              <a:t>2,7 </a:t>
            </a:r>
            <a:r>
              <a:rPr lang="pt-BR" altLang="pt-BR" b="1" dirty="0">
                <a:solidFill>
                  <a:srgbClr val="002060"/>
                </a:solidFill>
              </a:rPr>
              <a:t>bilhões</a:t>
            </a:r>
            <a:endParaRPr lang="pt-BR" altLang="pt-BR" dirty="0">
              <a:solidFill>
                <a:srgbClr val="002060"/>
              </a:solidFill>
            </a:endParaRPr>
          </a:p>
        </p:txBody>
      </p:sp>
      <p:sp>
        <p:nvSpPr>
          <p:cNvPr id="33" name="Retângulo 12"/>
          <p:cNvSpPr>
            <a:spLocks noChangeArrowheads="1"/>
          </p:cNvSpPr>
          <p:nvPr/>
        </p:nvSpPr>
        <p:spPr bwMode="auto">
          <a:xfrm>
            <a:off x="3960698" y="4661902"/>
            <a:ext cx="1049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</a:rPr>
              <a:t>R$ </a:t>
            </a:r>
            <a:r>
              <a:rPr lang="pt-BR" altLang="pt-BR" b="1" dirty="0" smtClean="0">
                <a:solidFill>
                  <a:srgbClr val="002060"/>
                </a:solidFill>
              </a:rPr>
              <a:t>3,1 </a:t>
            </a:r>
            <a:r>
              <a:rPr lang="pt-BR" altLang="pt-BR" b="1" dirty="0">
                <a:solidFill>
                  <a:srgbClr val="002060"/>
                </a:solidFill>
              </a:rPr>
              <a:t>bilhões</a:t>
            </a:r>
            <a:endParaRPr lang="pt-BR" altLang="pt-BR" dirty="0">
              <a:solidFill>
                <a:srgbClr val="002060"/>
              </a:solidFill>
            </a:endParaRPr>
          </a:p>
        </p:txBody>
      </p:sp>
      <p:sp>
        <p:nvSpPr>
          <p:cNvPr id="34" name="Retângulo 33"/>
          <p:cNvSpPr>
            <a:spLocks noChangeArrowheads="1"/>
          </p:cNvSpPr>
          <p:nvPr/>
        </p:nvSpPr>
        <p:spPr bwMode="auto">
          <a:xfrm>
            <a:off x="5196679" y="5589240"/>
            <a:ext cx="985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</a:rPr>
              <a:t>R$ </a:t>
            </a:r>
            <a:r>
              <a:rPr lang="pt-BR" altLang="pt-BR" b="1" dirty="0" smtClean="0">
                <a:solidFill>
                  <a:srgbClr val="002060"/>
                </a:solidFill>
              </a:rPr>
              <a:t>1,6 bilhões</a:t>
            </a:r>
            <a:endParaRPr lang="pt-BR" altLang="pt-BR" dirty="0">
              <a:solidFill>
                <a:srgbClr val="002060"/>
              </a:solidFill>
            </a:endParaRPr>
          </a:p>
        </p:txBody>
      </p:sp>
      <p:sp>
        <p:nvSpPr>
          <p:cNvPr id="35" name="Retângulo 12"/>
          <p:cNvSpPr>
            <a:spLocks noChangeArrowheads="1"/>
          </p:cNvSpPr>
          <p:nvPr/>
        </p:nvSpPr>
        <p:spPr bwMode="auto">
          <a:xfrm>
            <a:off x="5164647" y="4661902"/>
            <a:ext cx="1049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</a:rPr>
              <a:t>R$ </a:t>
            </a:r>
            <a:r>
              <a:rPr lang="pt-BR" altLang="pt-BR" b="1" dirty="0" smtClean="0">
                <a:solidFill>
                  <a:srgbClr val="002060"/>
                </a:solidFill>
              </a:rPr>
              <a:t>1,1 bilhão</a:t>
            </a:r>
            <a:endParaRPr lang="pt-BR" altLang="pt-BR" dirty="0">
              <a:solidFill>
                <a:srgbClr val="002060"/>
              </a:solidFill>
            </a:endParaRPr>
          </a:p>
        </p:txBody>
      </p:sp>
      <p:sp>
        <p:nvSpPr>
          <p:cNvPr id="36" name="Retângulo 35"/>
          <p:cNvSpPr>
            <a:spLocks noChangeArrowheads="1"/>
          </p:cNvSpPr>
          <p:nvPr/>
        </p:nvSpPr>
        <p:spPr bwMode="auto">
          <a:xfrm>
            <a:off x="6432660" y="5591586"/>
            <a:ext cx="985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</a:rPr>
              <a:t>R$ </a:t>
            </a:r>
            <a:r>
              <a:rPr lang="pt-BR" altLang="pt-BR" b="1" dirty="0" smtClean="0">
                <a:solidFill>
                  <a:srgbClr val="002060"/>
                </a:solidFill>
              </a:rPr>
              <a:t>3,6 bilhões</a:t>
            </a:r>
            <a:endParaRPr lang="pt-BR" altLang="pt-BR" dirty="0">
              <a:solidFill>
                <a:srgbClr val="002060"/>
              </a:solidFill>
            </a:endParaRPr>
          </a:p>
        </p:txBody>
      </p:sp>
      <p:sp>
        <p:nvSpPr>
          <p:cNvPr id="37" name="Retângulo 12"/>
          <p:cNvSpPr>
            <a:spLocks noChangeArrowheads="1"/>
          </p:cNvSpPr>
          <p:nvPr/>
        </p:nvSpPr>
        <p:spPr bwMode="auto">
          <a:xfrm>
            <a:off x="6400628" y="4664248"/>
            <a:ext cx="1049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</a:rPr>
              <a:t>R$ </a:t>
            </a:r>
            <a:r>
              <a:rPr lang="pt-BR" altLang="pt-BR" b="1" dirty="0" smtClean="0">
                <a:solidFill>
                  <a:srgbClr val="002060"/>
                </a:solidFill>
              </a:rPr>
              <a:t>4 bilhões</a:t>
            </a:r>
          </a:p>
        </p:txBody>
      </p:sp>
      <p:sp>
        <p:nvSpPr>
          <p:cNvPr id="38" name="Retângulo 37"/>
          <p:cNvSpPr/>
          <p:nvPr/>
        </p:nvSpPr>
        <p:spPr>
          <a:xfrm rot="5400000">
            <a:off x="7504222" y="5297411"/>
            <a:ext cx="2648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altLang="pt-BR" sz="1200" dirty="0">
                <a:solidFill>
                  <a:srgbClr val="002060"/>
                </a:solidFill>
              </a:rPr>
              <a:t>* Receita de venda paga aos geradores</a:t>
            </a:r>
          </a:p>
        </p:txBody>
      </p:sp>
    </p:spTree>
    <p:extLst>
      <p:ext uri="{BB962C8B-B14F-4D97-AF65-F5344CB8AC3E}">
        <p14:creationId xmlns:p14="http://schemas.microsoft.com/office/powerpoint/2010/main" val="10040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62" y="986178"/>
            <a:ext cx="7255208" cy="5499293"/>
          </a:xfrm>
          <a:prstGeom prst="rect">
            <a:avLst/>
          </a:prstGeom>
        </p:spPr>
      </p:pic>
      <p:grpSp>
        <p:nvGrpSpPr>
          <p:cNvPr id="223" name="Grupo 222"/>
          <p:cNvGrpSpPr/>
          <p:nvPr/>
        </p:nvGrpSpPr>
        <p:grpSpPr>
          <a:xfrm>
            <a:off x="1508008" y="1378247"/>
            <a:ext cx="2458916" cy="1327545"/>
            <a:chOff x="1333470" y="1591449"/>
            <a:chExt cx="2266483" cy="1223652"/>
          </a:xfrm>
        </p:grpSpPr>
        <p:sp>
          <p:nvSpPr>
            <p:cNvPr id="226" name="Retângulo 225"/>
            <p:cNvSpPr/>
            <p:nvPr/>
          </p:nvSpPr>
          <p:spPr>
            <a:xfrm>
              <a:off x="1422111" y="2654952"/>
              <a:ext cx="84787" cy="8227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00">
                <a:solidFill>
                  <a:prstClr val="white"/>
                </a:solidFill>
              </a:endParaRPr>
            </a:p>
          </p:txBody>
        </p:sp>
        <p:sp>
          <p:nvSpPr>
            <p:cNvPr id="227" name="CaixaDeTexto 226"/>
            <p:cNvSpPr txBox="1"/>
            <p:nvPr/>
          </p:nvSpPr>
          <p:spPr>
            <a:xfrm>
              <a:off x="1509253" y="2573964"/>
              <a:ext cx="1687661" cy="241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>
                  <a:solidFill>
                    <a:prstClr val="black"/>
                  </a:solidFill>
                </a:rPr>
                <a:t>Valor </a:t>
              </a:r>
              <a:r>
                <a:rPr lang="pt-BR" sz="1100" b="1" dirty="0" smtClean="0">
                  <a:solidFill>
                    <a:prstClr val="black"/>
                  </a:solidFill>
                </a:rPr>
                <a:t>Coberto por </a:t>
              </a:r>
              <a:r>
                <a:rPr lang="pt-BR" sz="1100" b="1" dirty="0">
                  <a:solidFill>
                    <a:prstClr val="black"/>
                  </a:solidFill>
                </a:rPr>
                <a:t>Liminares</a:t>
              </a:r>
            </a:p>
          </p:txBody>
        </p:sp>
        <p:sp>
          <p:nvSpPr>
            <p:cNvPr id="228" name="Retângulo 227"/>
            <p:cNvSpPr/>
            <p:nvPr/>
          </p:nvSpPr>
          <p:spPr>
            <a:xfrm>
              <a:off x="1426126" y="2400582"/>
              <a:ext cx="77883" cy="8261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00">
                <a:solidFill>
                  <a:prstClr val="white"/>
                </a:solidFill>
              </a:endParaRPr>
            </a:p>
          </p:txBody>
        </p:sp>
        <p:sp>
          <p:nvSpPr>
            <p:cNvPr id="229" name="CaixaDeTexto 228"/>
            <p:cNvSpPr txBox="1"/>
            <p:nvPr/>
          </p:nvSpPr>
          <p:spPr>
            <a:xfrm>
              <a:off x="1514830" y="2335087"/>
              <a:ext cx="2085123" cy="241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prstClr val="black"/>
                  </a:solidFill>
                </a:rPr>
                <a:t>Diferido – Decisão Judicial ou Aneel</a:t>
              </a:r>
              <a:endParaRPr lang="pt-B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230" name="Retângulo 229"/>
            <p:cNvSpPr/>
            <p:nvPr/>
          </p:nvSpPr>
          <p:spPr>
            <a:xfrm>
              <a:off x="1429701" y="2163623"/>
              <a:ext cx="72807" cy="731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00">
                <a:solidFill>
                  <a:prstClr val="white"/>
                </a:solidFill>
              </a:endParaRPr>
            </a:p>
          </p:txBody>
        </p:sp>
        <p:sp>
          <p:nvSpPr>
            <p:cNvPr id="231" name="CaixaDeTexto 230"/>
            <p:cNvSpPr txBox="1"/>
            <p:nvPr/>
          </p:nvSpPr>
          <p:spPr>
            <a:xfrm>
              <a:off x="1523341" y="2079371"/>
              <a:ext cx="700656" cy="241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>
                  <a:solidFill>
                    <a:prstClr val="black"/>
                  </a:solidFill>
                </a:rPr>
                <a:t>Liquidado</a:t>
              </a:r>
            </a:p>
          </p:txBody>
        </p:sp>
        <p:sp>
          <p:nvSpPr>
            <p:cNvPr id="232" name="Retângulo 231"/>
            <p:cNvSpPr/>
            <p:nvPr/>
          </p:nvSpPr>
          <p:spPr>
            <a:xfrm>
              <a:off x="1421570" y="1675181"/>
              <a:ext cx="76548" cy="71414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100">
                <a:solidFill>
                  <a:prstClr val="white"/>
                </a:solidFill>
              </a:endParaRPr>
            </a:p>
          </p:txBody>
        </p:sp>
        <p:sp>
          <p:nvSpPr>
            <p:cNvPr id="233" name="CaixaDeTexto 232"/>
            <p:cNvSpPr txBox="1"/>
            <p:nvPr/>
          </p:nvSpPr>
          <p:spPr>
            <a:xfrm>
              <a:off x="1509065" y="1591449"/>
              <a:ext cx="932631" cy="241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>
                  <a:solidFill>
                    <a:prstClr val="black"/>
                  </a:solidFill>
                </a:rPr>
                <a:t>Inadimplência</a:t>
              </a:r>
            </a:p>
          </p:txBody>
        </p:sp>
        <p:grpSp>
          <p:nvGrpSpPr>
            <p:cNvPr id="234" name="Grupo 233"/>
            <p:cNvGrpSpPr/>
            <p:nvPr/>
          </p:nvGrpSpPr>
          <p:grpSpPr>
            <a:xfrm>
              <a:off x="1333470" y="1937379"/>
              <a:ext cx="216024" cy="45719"/>
              <a:chOff x="1333470" y="1963668"/>
              <a:chExt cx="216024" cy="45719"/>
            </a:xfrm>
          </p:grpSpPr>
          <p:cxnSp>
            <p:nvCxnSpPr>
              <p:cNvPr id="236" name="Conector reto 235"/>
              <p:cNvCxnSpPr/>
              <p:nvPr/>
            </p:nvCxnSpPr>
            <p:spPr>
              <a:xfrm>
                <a:off x="1333470" y="1978534"/>
                <a:ext cx="21602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Elipse 236"/>
              <p:cNvSpPr/>
              <p:nvPr/>
            </p:nvSpPr>
            <p:spPr>
              <a:xfrm>
                <a:off x="1416559" y="196366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1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5" name="CaixaDeTexto 234"/>
            <p:cNvSpPr txBox="1"/>
            <p:nvPr/>
          </p:nvSpPr>
          <p:spPr>
            <a:xfrm>
              <a:off x="1524571" y="1836840"/>
              <a:ext cx="1056747" cy="241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>
                  <a:solidFill>
                    <a:prstClr val="black"/>
                  </a:solidFill>
                </a:rPr>
                <a:t>% Inadimplência</a:t>
              </a:r>
            </a:p>
          </p:txBody>
        </p:sp>
      </p:grpSp>
      <p:sp>
        <p:nvSpPr>
          <p:cNvPr id="242" name="CaixaDeTexto 241"/>
          <p:cNvSpPr txBox="1"/>
          <p:nvPr/>
        </p:nvSpPr>
        <p:spPr>
          <a:xfrm>
            <a:off x="4293962" y="4417705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9BBB59">
                    <a:lumMod val="50000"/>
                  </a:srgbClr>
                </a:solidFill>
              </a:rPr>
              <a:t>2,09</a:t>
            </a:r>
            <a:endParaRPr lang="pt-BR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45" name="CaixaDeTexto 244"/>
          <p:cNvSpPr txBox="1"/>
          <p:nvPr/>
        </p:nvSpPr>
        <p:spPr>
          <a:xfrm>
            <a:off x="4857044" y="3833678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9BBB59">
                    <a:lumMod val="50000"/>
                  </a:srgbClr>
                </a:solidFill>
              </a:rPr>
              <a:t>2,55</a:t>
            </a:r>
            <a:endParaRPr lang="pt-BR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48" name="CaixaDeTexto 247"/>
          <p:cNvSpPr txBox="1"/>
          <p:nvPr/>
        </p:nvSpPr>
        <p:spPr>
          <a:xfrm>
            <a:off x="5441288" y="2763935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9BBB59">
                    <a:lumMod val="50000"/>
                  </a:srgbClr>
                </a:solidFill>
              </a:rPr>
              <a:t>3,71</a:t>
            </a:r>
            <a:endParaRPr lang="pt-BR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250" name="CaixaDeTexto 249"/>
          <p:cNvSpPr txBox="1"/>
          <p:nvPr/>
        </p:nvSpPr>
        <p:spPr>
          <a:xfrm>
            <a:off x="6017540" y="2093368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9BBB59">
                    <a:lumMod val="50000"/>
                  </a:srgbClr>
                </a:solidFill>
              </a:rPr>
              <a:t>4,65</a:t>
            </a:r>
            <a:endParaRPr lang="pt-BR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14" name="CaixaDeTexto 313"/>
          <p:cNvSpPr txBox="1"/>
          <p:nvPr/>
        </p:nvSpPr>
        <p:spPr>
          <a:xfrm>
            <a:off x="6592287" y="1677645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9BBB59">
                    <a:lumMod val="50000"/>
                  </a:srgbClr>
                </a:solidFill>
              </a:rPr>
              <a:t>5,61</a:t>
            </a:r>
            <a:endParaRPr lang="pt-BR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15" name="CaixaDeTexto 314"/>
          <p:cNvSpPr txBox="1"/>
          <p:nvPr/>
        </p:nvSpPr>
        <p:spPr>
          <a:xfrm>
            <a:off x="6022478" y="4183228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2,72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317" name="CaixaDeTexto 316"/>
          <p:cNvSpPr txBox="1"/>
          <p:nvPr/>
        </p:nvSpPr>
        <p:spPr>
          <a:xfrm>
            <a:off x="7167534" y="888975"/>
            <a:ext cx="520591" cy="307777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FFFF"/>
                </a:solidFill>
              </a:rPr>
              <a:t>10,0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319" name="CaixaDeTexto 318"/>
          <p:cNvSpPr txBox="1"/>
          <p:nvPr/>
        </p:nvSpPr>
        <p:spPr>
          <a:xfrm>
            <a:off x="7167534" y="1601291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9BBB59">
                    <a:lumMod val="50000"/>
                  </a:srgbClr>
                </a:solidFill>
              </a:rPr>
              <a:t>6,05</a:t>
            </a:r>
            <a:endParaRPr lang="pt-BR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320" name="CaixaDeTexto 319"/>
          <p:cNvSpPr txBox="1"/>
          <p:nvPr/>
        </p:nvSpPr>
        <p:spPr>
          <a:xfrm>
            <a:off x="7167534" y="4357320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2,55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6578101" y="980728"/>
            <a:ext cx="520591" cy="307777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FFFF"/>
                </a:solidFill>
              </a:rPr>
              <a:t>9,84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138" name="CaixaDeTexto 137"/>
          <p:cNvSpPr txBox="1"/>
          <p:nvPr/>
        </p:nvSpPr>
        <p:spPr>
          <a:xfrm>
            <a:off x="5985392" y="1700808"/>
            <a:ext cx="520591" cy="307777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FFFF"/>
                </a:solidFill>
              </a:rPr>
              <a:t>8,26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141" name="CaixaDeTexto 140"/>
          <p:cNvSpPr txBox="1"/>
          <p:nvPr/>
        </p:nvSpPr>
        <p:spPr>
          <a:xfrm>
            <a:off x="5406785" y="2348880"/>
            <a:ext cx="520591" cy="307777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FFFF"/>
                </a:solidFill>
              </a:rPr>
              <a:t>6,82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144" name="CaixaDeTexto 143"/>
          <p:cNvSpPr txBox="1"/>
          <p:nvPr/>
        </p:nvSpPr>
        <p:spPr>
          <a:xfrm>
            <a:off x="4788024" y="3429000"/>
            <a:ext cx="520591" cy="307777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FFFF"/>
                </a:solidFill>
              </a:rPr>
              <a:t>4,43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147" name="CaixaDeTexto 146"/>
          <p:cNvSpPr txBox="1"/>
          <p:nvPr/>
        </p:nvSpPr>
        <p:spPr>
          <a:xfrm>
            <a:off x="4211960" y="4005064"/>
            <a:ext cx="520591" cy="307777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FFFF"/>
                </a:solidFill>
              </a:rPr>
              <a:t>3,17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150" name="CaixaDeTexto 149"/>
          <p:cNvSpPr txBox="1"/>
          <p:nvPr/>
        </p:nvSpPr>
        <p:spPr>
          <a:xfrm>
            <a:off x="3635896" y="3573016"/>
            <a:ext cx="504055" cy="307777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FFFF"/>
                </a:solidFill>
              </a:rPr>
              <a:t>4,23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153" name="CaixaDeTexto 152"/>
          <p:cNvSpPr txBox="1"/>
          <p:nvPr/>
        </p:nvSpPr>
        <p:spPr>
          <a:xfrm>
            <a:off x="3059832" y="3789040"/>
            <a:ext cx="520591" cy="307777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FFFF"/>
                </a:solidFill>
              </a:rPr>
              <a:t>3,71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156" name="CaixaDeTexto 155"/>
          <p:cNvSpPr txBox="1"/>
          <p:nvPr/>
        </p:nvSpPr>
        <p:spPr>
          <a:xfrm>
            <a:off x="2483768" y="4149080"/>
            <a:ext cx="520591" cy="307777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FFFF"/>
                </a:solidFill>
              </a:rPr>
              <a:t>2,85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159" name="CaixaDeTexto 158"/>
          <p:cNvSpPr txBox="1"/>
          <p:nvPr/>
        </p:nvSpPr>
        <p:spPr>
          <a:xfrm>
            <a:off x="1907704" y="4293096"/>
            <a:ext cx="520591" cy="307777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FFFF"/>
                </a:solidFill>
              </a:rPr>
              <a:t>2,54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162" name="CaixaDeTexto 161"/>
          <p:cNvSpPr txBox="1"/>
          <p:nvPr/>
        </p:nvSpPr>
        <p:spPr>
          <a:xfrm>
            <a:off x="1331640" y="4293096"/>
            <a:ext cx="504055" cy="307777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2,58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5" name="CaixaDeTexto 164"/>
          <p:cNvSpPr txBox="1"/>
          <p:nvPr/>
        </p:nvSpPr>
        <p:spPr>
          <a:xfrm>
            <a:off x="6595006" y="423932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2,97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166" name="CaixaDeTexto 165"/>
          <p:cNvSpPr txBox="1"/>
          <p:nvPr/>
        </p:nvSpPr>
        <p:spPr>
          <a:xfrm>
            <a:off x="5441288" y="4388525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2,53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167" name="CaixaDeTexto 166"/>
          <p:cNvSpPr txBox="1"/>
          <p:nvPr/>
        </p:nvSpPr>
        <p:spPr>
          <a:xfrm>
            <a:off x="4857044" y="4962653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1,48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168" name="CaixaDeTexto 167"/>
          <p:cNvSpPr txBox="1"/>
          <p:nvPr/>
        </p:nvSpPr>
        <p:spPr>
          <a:xfrm>
            <a:off x="4289990" y="555101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0,75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169" name="CaixaDeTexto 168"/>
          <p:cNvSpPr txBox="1"/>
          <p:nvPr/>
        </p:nvSpPr>
        <p:spPr>
          <a:xfrm>
            <a:off x="3697423" y="4832322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1,86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170" name="CaixaDeTexto 169"/>
          <p:cNvSpPr txBox="1"/>
          <p:nvPr/>
        </p:nvSpPr>
        <p:spPr>
          <a:xfrm>
            <a:off x="3129555" y="491380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1,73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171" name="CaixaDeTexto 170"/>
          <p:cNvSpPr txBox="1"/>
          <p:nvPr/>
        </p:nvSpPr>
        <p:spPr>
          <a:xfrm>
            <a:off x="2570114" y="5574211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0,99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172" name="CaixaDeTexto 171"/>
          <p:cNvSpPr txBox="1"/>
          <p:nvPr/>
        </p:nvSpPr>
        <p:spPr>
          <a:xfrm>
            <a:off x="1975318" y="558497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0,68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173" name="CaixaDeTexto 172"/>
          <p:cNvSpPr txBox="1"/>
          <p:nvPr/>
        </p:nvSpPr>
        <p:spPr>
          <a:xfrm>
            <a:off x="1415202" y="5564195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0,70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174" name="CaixaDeTexto 173"/>
          <p:cNvSpPr txBox="1"/>
          <p:nvPr/>
        </p:nvSpPr>
        <p:spPr>
          <a:xfrm>
            <a:off x="3715408" y="3927451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9BBB59">
                    <a:lumMod val="50000"/>
                  </a:srgbClr>
                </a:solidFill>
              </a:rPr>
              <a:t>1,99</a:t>
            </a:r>
            <a:endParaRPr lang="pt-BR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5" name="CaixaDeTexto 174"/>
          <p:cNvSpPr txBox="1"/>
          <p:nvPr/>
        </p:nvSpPr>
        <p:spPr>
          <a:xfrm>
            <a:off x="3122342" y="4144761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9BBB59">
                    <a:lumMod val="50000"/>
                  </a:srgbClr>
                </a:solidFill>
              </a:rPr>
              <a:t>1,64</a:t>
            </a:r>
            <a:endParaRPr lang="pt-BR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6" name="CaixaDeTexto 175"/>
          <p:cNvSpPr txBox="1"/>
          <p:nvPr/>
        </p:nvSpPr>
        <p:spPr>
          <a:xfrm>
            <a:off x="2546542" y="4540815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9BBB59">
                    <a:lumMod val="50000"/>
                  </a:srgbClr>
                </a:solidFill>
              </a:rPr>
              <a:t>1,58</a:t>
            </a:r>
            <a:endParaRPr lang="pt-BR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7" name="CaixaDeTexto 176"/>
          <p:cNvSpPr txBox="1"/>
          <p:nvPr/>
        </p:nvSpPr>
        <p:spPr>
          <a:xfrm>
            <a:off x="1976093" y="4688030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9BBB59">
                    <a:lumMod val="50000"/>
                  </a:srgbClr>
                </a:solidFill>
              </a:rPr>
              <a:t>1,58</a:t>
            </a:r>
            <a:endParaRPr lang="pt-BR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8" name="CaixaDeTexto 177"/>
          <p:cNvSpPr txBox="1"/>
          <p:nvPr/>
        </p:nvSpPr>
        <p:spPr>
          <a:xfrm>
            <a:off x="1402831" y="4666699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9BBB59">
                    <a:lumMod val="50000"/>
                  </a:srgbClr>
                </a:solidFill>
              </a:rPr>
              <a:t>1,59</a:t>
            </a:r>
            <a:endParaRPr lang="pt-BR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9" name="CaixaDeTexto 178"/>
          <p:cNvSpPr txBox="1"/>
          <p:nvPr/>
        </p:nvSpPr>
        <p:spPr>
          <a:xfrm>
            <a:off x="7167534" y="124094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</a:rPr>
              <a:t>0,84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80" name="CaixaDeTexto 179"/>
          <p:cNvSpPr txBox="1"/>
          <p:nvPr/>
        </p:nvSpPr>
        <p:spPr>
          <a:xfrm>
            <a:off x="6591625" y="1303460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</a:rPr>
              <a:t>0,74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94723" y="1895828"/>
            <a:ext cx="1313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(R</a:t>
            </a:r>
            <a:r>
              <a:rPr lang="pt-BR" sz="1200" dirty="0">
                <a:solidFill>
                  <a:srgbClr val="002060"/>
                </a:solidFill>
              </a:rPr>
              <a:t>$ </a:t>
            </a:r>
            <a:r>
              <a:rPr lang="pt-BR" sz="1200" dirty="0" smtClean="0">
                <a:solidFill>
                  <a:srgbClr val="002060"/>
                </a:solidFill>
              </a:rPr>
              <a:t>20,97 bilhões)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2707854" y="1636722"/>
            <a:ext cx="11208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solidFill>
                  <a:srgbClr val="002060"/>
                </a:solidFill>
              </a:rPr>
              <a:t>(média – 8,7%)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7741275" y="1124744"/>
            <a:ext cx="520591" cy="307777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FFFF"/>
                </a:solidFill>
              </a:rPr>
              <a:t>9,48</a:t>
            </a:r>
            <a:endParaRPr lang="pt-BR" sz="1400" b="1" dirty="0">
              <a:solidFill>
                <a:srgbClr val="FFFFFF"/>
              </a:solidFill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7740352" y="1958643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9BBB59">
                    <a:lumMod val="50000"/>
                  </a:srgbClr>
                </a:solidFill>
              </a:rPr>
              <a:t>6,03</a:t>
            </a:r>
            <a:endParaRPr lang="pt-BR" sz="10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83" name="CaixaDeTexto 82"/>
          <p:cNvSpPr txBox="1"/>
          <p:nvPr/>
        </p:nvSpPr>
        <p:spPr>
          <a:xfrm>
            <a:off x="7741275" y="4618083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rgbClr val="002060"/>
                </a:solidFill>
              </a:rPr>
              <a:t>1,97</a:t>
            </a:r>
            <a:endParaRPr lang="pt-BR" sz="1000" b="1" dirty="0">
              <a:solidFill>
                <a:srgbClr val="002060"/>
              </a:solidFill>
            </a:endParaRPr>
          </a:p>
        </p:txBody>
      </p:sp>
      <p:sp>
        <p:nvSpPr>
          <p:cNvPr id="84" name="CaixaDeTexto 83"/>
          <p:cNvSpPr txBox="1"/>
          <p:nvPr/>
        </p:nvSpPr>
        <p:spPr>
          <a:xfrm>
            <a:off x="7741275" y="150170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>
                <a:solidFill>
                  <a:schemeClr val="bg1"/>
                </a:solidFill>
              </a:rPr>
              <a:t>0,87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59" name="Título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500990" cy="428628"/>
          </a:xfrm>
        </p:spPr>
        <p:txBody>
          <a:bodyPr/>
          <a:lstStyle/>
          <a:p>
            <a:r>
              <a:rPr lang="pt-BR" dirty="0" smtClean="0"/>
              <a:t>Liquidação Financeira do MCP (Histórico) – em bilhões de R$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55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Adesão à CCEE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65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Simulação Dessem - Nordeste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84" y="1268760"/>
            <a:ext cx="7097216" cy="4840748"/>
          </a:xfrm>
          <a:prstGeom prst="rect">
            <a:avLst/>
          </a:prstGeom>
        </p:spPr>
      </p:pic>
      <p:pic>
        <p:nvPicPr>
          <p:cNvPr id="5" name="Picture 9" descr="imagem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/>
          <a:stretch/>
        </p:blipFill>
        <p:spPr>
          <a:xfrm>
            <a:off x="0" y="-27384"/>
            <a:ext cx="9158266" cy="688538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115543" y="1381498"/>
            <a:ext cx="1727173" cy="463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2382" y="1324764"/>
            <a:ext cx="85632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002060"/>
                </a:solidFill>
                <a:cs typeface="Arial" panose="020B0604020202020204" pitchFamily="34" charset="0"/>
              </a:rPr>
              <a:t>PLD</a:t>
            </a:r>
          </a:p>
        </p:txBody>
      </p:sp>
      <p:sp>
        <p:nvSpPr>
          <p:cNvPr id="8" name="Retângulo 7"/>
          <p:cNvSpPr/>
          <p:nvPr/>
        </p:nvSpPr>
        <p:spPr>
          <a:xfrm>
            <a:off x="-43535" y="3723394"/>
            <a:ext cx="2527303" cy="463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3535" y="4513868"/>
            <a:ext cx="2527303" cy="463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44945" y="2188407"/>
            <a:ext cx="2527303" cy="463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96608" y="4520733"/>
            <a:ext cx="13003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Notícias</a:t>
            </a:r>
            <a:endParaRPr lang="en-US" sz="2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44945" y="2947249"/>
            <a:ext cx="3923928" cy="463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8826" y="3728279"/>
            <a:ext cx="13092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Boletins</a:t>
            </a:r>
            <a:endParaRPr lang="en-US" sz="2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62442" y="2936557"/>
            <a:ext cx="34330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Calendário</a:t>
            </a:r>
            <a:r>
              <a:rPr lang="en-US" sz="2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Operacional</a:t>
            </a:r>
            <a:endParaRPr lang="en-US" sz="2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95198" y="2178499"/>
            <a:ext cx="20470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solidFill>
                  <a:srgbClr val="002060"/>
                </a:solidFill>
                <a:cs typeface="Arial" panose="020B0604020202020204" pitchFamily="34" charset="0"/>
              </a:rPr>
              <a:t>Comunicados</a:t>
            </a:r>
            <a:endParaRPr lang="en-US" sz="26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-724613" y="139604"/>
            <a:ext cx="473022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Bef>
                <a:spcPts val="120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 CCEE </a:t>
            </a:r>
            <a:endParaRPr lang="pt-B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0" descr="logo-ccee-cabeçalh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16632"/>
            <a:ext cx="460964" cy="5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Portal de Aprendizado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28" y="1988840"/>
            <a:ext cx="6693968" cy="467948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49932" y="980728"/>
            <a:ext cx="6019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Plataforma de capacitação com 58 cursos online disponíveis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2060"/>
                </a:solidFill>
                <a:cs typeface="Arial" panose="020B0604020202020204" pitchFamily="34" charset="0"/>
              </a:rPr>
              <a:t>Cadastro livre: agentes e não agentes</a:t>
            </a:r>
          </a:p>
        </p:txBody>
      </p:sp>
    </p:spTree>
    <p:extLst>
      <p:ext uri="{BB962C8B-B14F-4D97-AF65-F5344CB8AC3E}">
        <p14:creationId xmlns:p14="http://schemas.microsoft.com/office/powerpoint/2010/main" val="5198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77524" y="1224598"/>
            <a:ext cx="2494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Obrigado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6396" y="4320098"/>
            <a:ext cx="1374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ccee.org.br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481" y="6088940"/>
            <a:ext cx="23610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linkedin.com/company/298493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8360" y="6077327"/>
            <a:ext cx="24958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slideshare.net/</a:t>
            </a:r>
            <a:r>
              <a:rPr 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cceeoficial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6032902"/>
            <a:ext cx="2592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vimeo.com/</a:t>
            </a:r>
            <a:r>
              <a:rPr lang="en-US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ccee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logo-linked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8" y="5760714"/>
            <a:ext cx="999187" cy="314465"/>
          </a:xfrm>
          <a:prstGeom prst="rect">
            <a:avLst/>
          </a:prstGeom>
        </p:spPr>
      </p:pic>
      <p:pic>
        <p:nvPicPr>
          <p:cNvPr id="3" name="Picture 2" descr="logo-slideshar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688706"/>
            <a:ext cx="1582555" cy="407019"/>
          </a:xfrm>
          <a:prstGeom prst="rect">
            <a:avLst/>
          </a:prstGeom>
        </p:spPr>
      </p:pic>
      <p:pic>
        <p:nvPicPr>
          <p:cNvPr id="4" name="Picture 3" descr="logo-viem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48" y="5688706"/>
            <a:ext cx="1369244" cy="360040"/>
          </a:xfrm>
          <a:prstGeom prst="rect">
            <a:avLst/>
          </a:prstGeom>
        </p:spPr>
      </p:pic>
      <p:pic>
        <p:nvPicPr>
          <p:cNvPr id="5" name="Picture 4" descr="CCEE_CMYK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93" y="3976464"/>
            <a:ext cx="1818877" cy="98633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691680" y="2318656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Luiz Felipe Falcone de Souza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Gerente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Executivo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Jurídico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reto 36"/>
          <p:cNvCxnSpPr/>
          <p:nvPr/>
        </p:nvCxnSpPr>
        <p:spPr>
          <a:xfrm>
            <a:off x="2279146" y="4562231"/>
            <a:ext cx="1220112" cy="738979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de cantos arredondados 22"/>
          <p:cNvSpPr/>
          <p:nvPr/>
        </p:nvSpPr>
        <p:spPr>
          <a:xfrm>
            <a:off x="3450843" y="5227857"/>
            <a:ext cx="2201279" cy="1009457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r>
              <a:rPr lang="pt-BR" sz="1100" b="1" dirty="0">
                <a:solidFill>
                  <a:srgbClr val="002060"/>
                </a:solidFill>
              </a:rPr>
              <a:t>Câmara de Comercialização de Energia Elétrica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1940047" y="4581128"/>
            <a:ext cx="0" cy="648072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2095519" y="3248980"/>
            <a:ext cx="1403741" cy="684076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766979" y="3859703"/>
            <a:ext cx="2396785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r>
              <a:rPr lang="pt-BR" sz="1100" b="1" dirty="0">
                <a:solidFill>
                  <a:srgbClr val="002060"/>
                </a:solidFill>
              </a:rPr>
              <a:t>Agência Nacional de Energia Elétrica</a:t>
            </a:r>
          </a:p>
          <a:p>
            <a:pPr algn="ctr"/>
            <a:endParaRPr lang="pt-BR" sz="1100" b="1" dirty="0">
              <a:solidFill>
                <a:srgbClr val="002060"/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 rot="-1260000">
            <a:off x="4467276" y="3306506"/>
            <a:ext cx="0" cy="648072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3450843" y="3861048"/>
            <a:ext cx="2201279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r>
              <a:rPr lang="pt-BR" sz="1100" b="1" dirty="0">
                <a:solidFill>
                  <a:srgbClr val="002060"/>
                </a:solidFill>
              </a:rPr>
              <a:t>Empresa de Pesquisa Energética</a:t>
            </a:r>
          </a:p>
        </p:txBody>
      </p:sp>
      <p:cxnSp>
        <p:nvCxnSpPr>
          <p:cNvPr id="28" name="Conector reto 27"/>
          <p:cNvCxnSpPr/>
          <p:nvPr/>
        </p:nvCxnSpPr>
        <p:spPr>
          <a:xfrm rot="5400000">
            <a:off x="3179245" y="2672916"/>
            <a:ext cx="0" cy="648072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4295369" y="2060848"/>
            <a:ext cx="0" cy="648072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3450842" y="2636912"/>
            <a:ext cx="2180759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Atual estrutura de governança do setor elétrico brasileiro</a:t>
            </a:r>
            <a:endParaRPr lang="pt-BR" dirty="0"/>
          </a:p>
        </p:txBody>
      </p:sp>
      <p:sp>
        <p:nvSpPr>
          <p:cNvPr id="11" name="CaixaDeTexto 29"/>
          <p:cNvSpPr txBox="1">
            <a:spLocks noChangeArrowheads="1"/>
          </p:cNvSpPr>
          <p:nvPr/>
        </p:nvSpPr>
        <p:spPr bwMode="auto">
          <a:xfrm>
            <a:off x="6000760" y="683859"/>
            <a:ext cx="300039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200" b="1" dirty="0">
                <a:solidFill>
                  <a:srgbClr val="0070C0"/>
                </a:solidFill>
              </a:rPr>
              <a:t>CNPE: </a:t>
            </a:r>
            <a:r>
              <a:rPr lang="pt-BR" sz="1200" b="1" dirty="0">
                <a:solidFill>
                  <a:prstClr val="black"/>
                </a:solidFill>
              </a:rPr>
              <a:t>Define a política energética </a:t>
            </a:r>
            <a:r>
              <a:rPr lang="pt-BR" sz="1200" dirty="0">
                <a:solidFill>
                  <a:prstClr val="black"/>
                </a:solidFill>
              </a:rPr>
              <a:t>do país, com o objetivo de assegurar a estabilidade do suprimento energético</a:t>
            </a:r>
          </a:p>
          <a:p>
            <a:pPr>
              <a:defRPr/>
            </a:pPr>
            <a:endParaRPr lang="pt-BR" sz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pt-BR" sz="1200" b="1" dirty="0">
                <a:solidFill>
                  <a:srgbClr val="0070C0"/>
                </a:solidFill>
              </a:rPr>
              <a:t>MME: </a:t>
            </a:r>
            <a:r>
              <a:rPr lang="pt-BR" sz="1200" dirty="0">
                <a:solidFill>
                  <a:prstClr val="black"/>
                </a:solidFill>
              </a:rPr>
              <a:t>Responsável pelo </a:t>
            </a:r>
            <a:r>
              <a:rPr lang="pt-BR" sz="1200" b="1" dirty="0">
                <a:solidFill>
                  <a:prstClr val="black"/>
                </a:solidFill>
              </a:rPr>
              <a:t>planejamento, gestão e desenvolvimento da legislação</a:t>
            </a:r>
            <a:r>
              <a:rPr lang="pt-BR" sz="1200" dirty="0">
                <a:solidFill>
                  <a:prstClr val="black"/>
                </a:solidFill>
              </a:rPr>
              <a:t> do setor, bem como pela </a:t>
            </a:r>
            <a:r>
              <a:rPr lang="pt-BR" sz="1200" b="1" dirty="0">
                <a:solidFill>
                  <a:prstClr val="black"/>
                </a:solidFill>
              </a:rPr>
              <a:t>supervisão e controle da execução das políticas </a:t>
            </a:r>
            <a:r>
              <a:rPr lang="pt-BR" sz="1200" dirty="0">
                <a:solidFill>
                  <a:prstClr val="black"/>
                </a:solidFill>
              </a:rPr>
              <a:t>direcionadas ao desenvolvimento energético do país</a:t>
            </a:r>
          </a:p>
          <a:p>
            <a:pPr>
              <a:defRPr/>
            </a:pPr>
            <a:endParaRPr lang="pt-BR" sz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pt-BR" sz="1200" b="1" dirty="0">
                <a:solidFill>
                  <a:srgbClr val="0070C0"/>
                </a:solidFill>
              </a:rPr>
              <a:t>EPE: </a:t>
            </a:r>
            <a:r>
              <a:rPr lang="pt-BR" sz="1200" dirty="0">
                <a:solidFill>
                  <a:prstClr val="black"/>
                </a:solidFill>
              </a:rPr>
              <a:t>Realiza </a:t>
            </a:r>
            <a:r>
              <a:rPr lang="pt-BR" sz="1200" b="1" dirty="0">
                <a:solidFill>
                  <a:prstClr val="black"/>
                </a:solidFill>
              </a:rPr>
              <a:t>o planejamento da expansão da geração e transmissão</a:t>
            </a:r>
            <a:r>
              <a:rPr lang="pt-BR" sz="1200" dirty="0">
                <a:solidFill>
                  <a:prstClr val="black"/>
                </a:solidFill>
              </a:rPr>
              <a:t>, a serviço do MME, e dá suporte técnico para a realização de leilões</a:t>
            </a:r>
          </a:p>
          <a:p>
            <a:pPr>
              <a:defRPr/>
            </a:pPr>
            <a:endParaRPr lang="pt-BR" sz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pt-BR" sz="1200" b="1" dirty="0">
                <a:solidFill>
                  <a:srgbClr val="0070C0"/>
                </a:solidFill>
              </a:rPr>
              <a:t>CMSE: </a:t>
            </a:r>
            <a:r>
              <a:rPr lang="pt-BR" sz="1200" b="1" dirty="0">
                <a:solidFill>
                  <a:prstClr val="black"/>
                </a:solidFill>
              </a:rPr>
              <a:t>Supervisiona </a:t>
            </a:r>
            <a:r>
              <a:rPr lang="pt-BR" sz="1200" dirty="0">
                <a:solidFill>
                  <a:prstClr val="black"/>
                </a:solidFill>
              </a:rPr>
              <a:t>a continuidade e a confiabilidade do suprimento elétrico</a:t>
            </a:r>
          </a:p>
          <a:p>
            <a:pPr>
              <a:defRPr/>
            </a:pPr>
            <a:endParaRPr lang="pt-BR" sz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pt-BR" sz="1200" b="1" dirty="0">
                <a:solidFill>
                  <a:srgbClr val="0070C0"/>
                </a:solidFill>
              </a:rPr>
              <a:t>ANEEL</a:t>
            </a:r>
            <a:r>
              <a:rPr lang="pt-BR" sz="1200" dirty="0">
                <a:solidFill>
                  <a:srgbClr val="0070C0"/>
                </a:solidFill>
              </a:rPr>
              <a:t>: </a:t>
            </a:r>
            <a:r>
              <a:rPr lang="pt-BR" sz="1200" b="1" dirty="0">
                <a:solidFill>
                  <a:prstClr val="black"/>
                </a:solidFill>
              </a:rPr>
              <a:t>Regula e fiscaliza a geração, transmissão, distribuição e comercialização </a:t>
            </a:r>
            <a:r>
              <a:rPr lang="pt-BR" sz="1200" dirty="0">
                <a:solidFill>
                  <a:prstClr val="black"/>
                </a:solidFill>
              </a:rPr>
              <a:t>de eletricidade. Define as tarifas de transporte e consumo, e assegura o equilíbrio econômico-financeiro das concessões</a:t>
            </a:r>
          </a:p>
          <a:p>
            <a:pPr>
              <a:defRPr/>
            </a:pPr>
            <a:endParaRPr lang="pt-BR" sz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pt-BR" sz="1200" b="1" dirty="0">
                <a:solidFill>
                  <a:srgbClr val="0070C0"/>
                </a:solidFill>
              </a:rPr>
              <a:t>ONS: </a:t>
            </a:r>
            <a:r>
              <a:rPr lang="pt-BR" sz="1200" b="1" dirty="0">
                <a:solidFill>
                  <a:prstClr val="black"/>
                </a:solidFill>
              </a:rPr>
              <a:t>Controla a operação do Sistema Interligado Nacional (SIN) </a:t>
            </a:r>
            <a:r>
              <a:rPr lang="pt-BR" sz="1200" dirty="0">
                <a:solidFill>
                  <a:prstClr val="black"/>
                </a:solidFill>
              </a:rPr>
              <a:t>de modo a otimizar os recursos energéticos</a:t>
            </a:r>
          </a:p>
          <a:p>
            <a:pPr>
              <a:defRPr/>
            </a:pPr>
            <a:endParaRPr lang="pt-BR" sz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pt-BR" sz="1200" b="1" dirty="0">
                <a:solidFill>
                  <a:srgbClr val="0070C0"/>
                </a:solidFill>
              </a:rPr>
              <a:t>CCEE: </a:t>
            </a:r>
            <a:r>
              <a:rPr lang="pt-BR" sz="1200" b="1" dirty="0">
                <a:solidFill>
                  <a:prstClr val="black"/>
                </a:solidFill>
              </a:rPr>
              <a:t>Administra as transações do mercado de energia e realiza os leilões </a:t>
            </a:r>
            <a:r>
              <a:rPr lang="pt-BR" sz="1200" dirty="0">
                <a:solidFill>
                  <a:prstClr val="black"/>
                </a:solidFill>
              </a:rPr>
              <a:t>oficiais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071233" y="1268760"/>
            <a:ext cx="1944216" cy="7920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white"/>
                </a:solidFill>
              </a:rPr>
              <a:t>CNPE</a:t>
            </a:r>
          </a:p>
          <a:p>
            <a:pPr algn="ctr"/>
            <a:r>
              <a:rPr lang="pt-BR" sz="1200" b="1" dirty="0">
                <a:solidFill>
                  <a:prstClr val="white"/>
                </a:solidFill>
              </a:rPr>
              <a:t>Conselho Nacional de Política Energética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983001" y="2636912"/>
            <a:ext cx="1944216" cy="79208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white"/>
                </a:solidFill>
              </a:rPr>
              <a:t>CMSE</a:t>
            </a:r>
          </a:p>
          <a:p>
            <a:pPr algn="ctr"/>
            <a:r>
              <a:rPr lang="pt-BR" sz="1100" b="1" dirty="0">
                <a:solidFill>
                  <a:prstClr val="white"/>
                </a:solidFill>
              </a:rPr>
              <a:t>Comitê de Monitoramento do Setor Elétrico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4" t="1114" b="74694"/>
          <a:stretch/>
        </p:blipFill>
        <p:spPr>
          <a:xfrm>
            <a:off x="3707906" y="2845354"/>
            <a:ext cx="1505131" cy="3676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31"/>
          <a:stretch/>
        </p:blipFill>
        <p:spPr>
          <a:xfrm>
            <a:off x="1092240" y="3933058"/>
            <a:ext cx="1690963" cy="45883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1"/>
          <a:stretch/>
        </p:blipFill>
        <p:spPr>
          <a:xfrm>
            <a:off x="4091131" y="3922008"/>
            <a:ext cx="1068334" cy="48257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26" y="5349809"/>
            <a:ext cx="957345" cy="490564"/>
          </a:xfrm>
          <a:prstGeom prst="rect">
            <a:avLst/>
          </a:prstGeom>
        </p:spPr>
      </p:pic>
      <p:sp>
        <p:nvSpPr>
          <p:cNvPr id="22" name="Retângulo de cantos arredondados 21"/>
          <p:cNvSpPr/>
          <p:nvPr/>
        </p:nvSpPr>
        <p:spPr>
          <a:xfrm>
            <a:off x="766979" y="5227857"/>
            <a:ext cx="2396785" cy="1009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endParaRPr lang="pt-BR" sz="1100" b="1" dirty="0">
              <a:solidFill>
                <a:srgbClr val="002060"/>
              </a:solidFill>
            </a:endParaRPr>
          </a:p>
          <a:p>
            <a:pPr algn="ctr"/>
            <a:r>
              <a:rPr lang="pt-BR" sz="1100" b="1" dirty="0">
                <a:solidFill>
                  <a:srgbClr val="002060"/>
                </a:solidFill>
              </a:rPr>
              <a:t>Operador Nacional </a:t>
            </a:r>
            <a:br>
              <a:rPr lang="pt-BR" sz="1100" b="1" dirty="0">
                <a:solidFill>
                  <a:srgbClr val="002060"/>
                </a:solidFill>
              </a:rPr>
            </a:br>
            <a:r>
              <a:rPr lang="pt-BR" sz="1100" b="1" dirty="0">
                <a:solidFill>
                  <a:srgbClr val="002060"/>
                </a:solidFill>
              </a:rPr>
              <a:t>do Sistema Elétrico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92" y="5322724"/>
            <a:ext cx="1230764" cy="4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5729290" cy="571504"/>
          </a:xfrm>
        </p:spPr>
        <p:txBody>
          <a:bodyPr/>
          <a:lstStyle/>
          <a:p>
            <a:r>
              <a:rPr lang="pt-BR" dirty="0" smtClean="0"/>
              <a:t>CCEE: operadora do mercado de energia elétrica</a:t>
            </a:r>
            <a:endParaRPr lang="pt-BR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862982" y="4397474"/>
            <a:ext cx="3925042" cy="400001"/>
          </a:xfrm>
          <a:prstGeom prst="roundRect">
            <a:avLst/>
          </a:prstGeom>
          <a:solidFill>
            <a:srgbClr val="002060"/>
          </a:solidFill>
          <a:ln>
            <a:solidFill>
              <a:srgbClr val="082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prstClr val="white"/>
                </a:solidFill>
              </a:rPr>
              <a:t>Contabilizações e liquidações financeiras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63588" y="3468151"/>
            <a:ext cx="3924436" cy="384840"/>
          </a:xfrm>
          <a:prstGeom prst="roundRect">
            <a:avLst/>
          </a:prstGeom>
          <a:solidFill>
            <a:srgbClr val="002060"/>
          </a:solidFill>
          <a:ln>
            <a:solidFill>
              <a:srgbClr val="082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prstClr val="white"/>
                </a:solidFill>
              </a:rPr>
              <a:t>Registro dos contratos de compra e venda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863588" y="3945345"/>
            <a:ext cx="3924436" cy="359775"/>
          </a:xfrm>
          <a:prstGeom prst="roundRect">
            <a:avLst/>
          </a:prstGeom>
          <a:solidFill>
            <a:srgbClr val="002060"/>
          </a:solidFill>
          <a:ln>
            <a:solidFill>
              <a:srgbClr val="082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prstClr val="white"/>
                </a:solidFill>
              </a:rPr>
              <a:t>Coleta de medição (geração/ consumo)</a:t>
            </a:r>
          </a:p>
        </p:txBody>
      </p:sp>
      <p:pic>
        <p:nvPicPr>
          <p:cNvPr id="24" name="Picture 3" descr="Logo CMMI Rodapé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94" y="6048817"/>
            <a:ext cx="1659944" cy="331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ogo Pró Etica Rodapé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50937"/>
            <a:ext cx="1171748" cy="610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862982" y="5572399"/>
            <a:ext cx="146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Certificações: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18" y="5757065"/>
            <a:ext cx="833452" cy="798725"/>
          </a:xfrm>
          <a:prstGeom prst="rect">
            <a:avLst/>
          </a:prstGeom>
        </p:spPr>
      </p:pic>
      <p:sp>
        <p:nvSpPr>
          <p:cNvPr id="22" name="Retângulo de cantos arredondados 21"/>
          <p:cNvSpPr/>
          <p:nvPr/>
        </p:nvSpPr>
        <p:spPr>
          <a:xfrm>
            <a:off x="862982" y="4889829"/>
            <a:ext cx="3925042" cy="384109"/>
          </a:xfrm>
          <a:prstGeom prst="roundRect">
            <a:avLst/>
          </a:prstGeom>
          <a:solidFill>
            <a:srgbClr val="002060"/>
          </a:solidFill>
          <a:ln>
            <a:solidFill>
              <a:srgbClr val="082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prstClr val="white"/>
                </a:solidFill>
              </a:rPr>
              <a:t>Cálculo do PLD</a:t>
            </a:r>
          </a:p>
        </p:txBody>
      </p:sp>
      <p:sp>
        <p:nvSpPr>
          <p:cNvPr id="30" name="Espaço Reservado para Texto 2"/>
          <p:cNvSpPr txBox="1">
            <a:spLocks/>
          </p:cNvSpPr>
          <p:nvPr/>
        </p:nvSpPr>
        <p:spPr>
          <a:xfrm>
            <a:off x="4427086" y="1032882"/>
            <a:ext cx="4176464" cy="2143140"/>
          </a:xfrm>
          <a:prstGeom prst="rect">
            <a:avLst/>
          </a:prstGeom>
        </p:spPr>
        <p:txBody>
          <a:bodyPr/>
          <a:lstStyle/>
          <a:p>
            <a:pPr marL="174625" indent="-174625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358775" algn="l"/>
              </a:tabLst>
              <a:defRPr/>
            </a:pPr>
            <a:r>
              <a:rPr lang="pt-BR" sz="1600" dirty="0">
                <a:solidFill>
                  <a:srgbClr val="002060"/>
                </a:solidFill>
              </a:rPr>
              <a:t>Criada em 1999, a CCEE é a operadora do mercado brasileiro de energia elétrica</a:t>
            </a:r>
          </a:p>
          <a:p>
            <a:pPr marL="174625" indent="-174625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358775" algn="l"/>
              </a:tabLst>
              <a:defRPr/>
            </a:pPr>
            <a:endParaRPr lang="pt-BR" sz="1000" dirty="0">
              <a:solidFill>
                <a:srgbClr val="002060"/>
              </a:solidFill>
            </a:endParaRPr>
          </a:p>
          <a:p>
            <a:pPr marL="174625" indent="-174625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358775" algn="l"/>
              </a:tabLst>
              <a:defRPr/>
            </a:pPr>
            <a:r>
              <a:rPr lang="pt-BR" sz="1600" b="1" dirty="0">
                <a:solidFill>
                  <a:srgbClr val="002060"/>
                </a:solidFill>
              </a:rPr>
              <a:t>Instituição privada e sem fins lucrativos</a:t>
            </a:r>
            <a:r>
              <a:rPr lang="pt-BR" sz="1600" dirty="0">
                <a:solidFill>
                  <a:srgbClr val="002060"/>
                </a:solidFill>
              </a:rPr>
              <a:t>, tem como associadas todas as empresas que atuam na comercialização de energia no Brasil</a:t>
            </a:r>
          </a:p>
          <a:p>
            <a:pPr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359" y="1004095"/>
            <a:ext cx="3252058" cy="1874716"/>
          </a:xfrm>
          <a:prstGeom prst="rect">
            <a:avLst/>
          </a:prstGeom>
        </p:spPr>
      </p:pic>
      <p:sp>
        <p:nvSpPr>
          <p:cNvPr id="16" name="Retângulo de cantos arredondados 15"/>
          <p:cNvSpPr/>
          <p:nvPr/>
        </p:nvSpPr>
        <p:spPr>
          <a:xfrm>
            <a:off x="4873297" y="3905852"/>
            <a:ext cx="3925042" cy="400001"/>
          </a:xfrm>
          <a:prstGeom prst="roundRect">
            <a:avLst/>
          </a:prstGeom>
          <a:solidFill>
            <a:srgbClr val="002060"/>
          </a:solidFill>
          <a:ln>
            <a:solidFill>
              <a:srgbClr val="082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prstClr val="white"/>
                </a:solidFill>
              </a:rPr>
              <a:t>Tecnologia e Sistemas para operações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873903" y="3453723"/>
            <a:ext cx="3924436" cy="359775"/>
          </a:xfrm>
          <a:prstGeom prst="roundRect">
            <a:avLst/>
          </a:prstGeom>
          <a:solidFill>
            <a:srgbClr val="002060"/>
          </a:solidFill>
          <a:ln>
            <a:solidFill>
              <a:srgbClr val="082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prstClr val="white"/>
                </a:solidFill>
              </a:rPr>
              <a:t>Divulgação de informações e resultados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873297" y="4398207"/>
            <a:ext cx="3925042" cy="384109"/>
          </a:xfrm>
          <a:prstGeom prst="roundRect">
            <a:avLst/>
          </a:prstGeom>
          <a:solidFill>
            <a:srgbClr val="002060"/>
          </a:solidFill>
          <a:ln>
            <a:solidFill>
              <a:srgbClr val="082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prstClr val="white"/>
                </a:solidFill>
              </a:rPr>
              <a:t>Capacitação e Treinamentos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764692" y="3059668"/>
            <a:ext cx="221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Principais atribuições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4873297" y="4870027"/>
            <a:ext cx="3925042" cy="384109"/>
          </a:xfrm>
          <a:prstGeom prst="roundRect">
            <a:avLst/>
          </a:prstGeom>
          <a:solidFill>
            <a:srgbClr val="002060"/>
          </a:solidFill>
          <a:ln>
            <a:solidFill>
              <a:srgbClr val="082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prstClr val="white"/>
                </a:solidFill>
              </a:rPr>
              <a:t>Gestão das Contas Setoriais</a:t>
            </a:r>
          </a:p>
        </p:txBody>
      </p:sp>
    </p:spTree>
    <p:extLst>
      <p:ext uri="{BB962C8B-B14F-4D97-AF65-F5344CB8AC3E}">
        <p14:creationId xmlns:p14="http://schemas.microsoft.com/office/powerpoint/2010/main" val="31314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500990" cy="428628"/>
          </a:xfrm>
        </p:spPr>
        <p:txBody>
          <a:bodyPr/>
          <a:lstStyle/>
          <a:p>
            <a:r>
              <a:rPr lang="pt-BR" dirty="0" smtClean="0"/>
              <a:t>Evolução das atribuições da CCEE</a:t>
            </a:r>
            <a:endParaRPr lang="pt-BR" dirty="0"/>
          </a:p>
        </p:txBody>
      </p:sp>
      <p:sp>
        <p:nvSpPr>
          <p:cNvPr id="80" name="Retângulo de cantos arredondados 79"/>
          <p:cNvSpPr/>
          <p:nvPr/>
        </p:nvSpPr>
        <p:spPr>
          <a:xfrm>
            <a:off x="787038" y="3705063"/>
            <a:ext cx="6009344" cy="2563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81" name="Retângulo de cantos arredondados 80"/>
          <p:cNvSpPr/>
          <p:nvPr/>
        </p:nvSpPr>
        <p:spPr>
          <a:xfrm>
            <a:off x="795546" y="955688"/>
            <a:ext cx="4434856" cy="2608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82" name="Retângulo de cantos arredondados 81"/>
          <p:cNvSpPr/>
          <p:nvPr/>
        </p:nvSpPr>
        <p:spPr>
          <a:xfrm>
            <a:off x="798396" y="1382975"/>
            <a:ext cx="5152086" cy="227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83" name="Retângulo de cantos arredondados 82"/>
          <p:cNvSpPr/>
          <p:nvPr/>
        </p:nvSpPr>
        <p:spPr>
          <a:xfrm>
            <a:off x="784176" y="1733762"/>
            <a:ext cx="4290840" cy="2525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84" name="Retângulo de cantos arredondados 83"/>
          <p:cNvSpPr/>
          <p:nvPr/>
        </p:nvSpPr>
        <p:spPr>
          <a:xfrm>
            <a:off x="796156" y="2120355"/>
            <a:ext cx="3500462" cy="2503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85" name="Retângulo de cantos arredondados 84"/>
          <p:cNvSpPr/>
          <p:nvPr/>
        </p:nvSpPr>
        <p:spPr>
          <a:xfrm>
            <a:off x="787038" y="2521592"/>
            <a:ext cx="7620974" cy="2491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86" name="Retângulo de cantos arredondados 85"/>
          <p:cNvSpPr/>
          <p:nvPr/>
        </p:nvSpPr>
        <p:spPr>
          <a:xfrm>
            <a:off x="784116" y="2919420"/>
            <a:ext cx="4160484" cy="2190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87" name="Retângulo de cantos arredondados 86"/>
          <p:cNvSpPr/>
          <p:nvPr/>
        </p:nvSpPr>
        <p:spPr>
          <a:xfrm>
            <a:off x="784116" y="3292793"/>
            <a:ext cx="4800686" cy="2685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1367050" y="908720"/>
            <a:ext cx="600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Cálculo do PLD, contabilização e liquidação do MCP</a:t>
            </a:r>
          </a:p>
        </p:txBody>
      </p:sp>
      <p:sp>
        <p:nvSpPr>
          <p:cNvPr id="89" name="CaixaDeTexto 88"/>
          <p:cNvSpPr txBox="1"/>
          <p:nvPr/>
        </p:nvSpPr>
        <p:spPr>
          <a:xfrm>
            <a:off x="1367050" y="1330712"/>
            <a:ext cx="600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Leilões de energia, gestão dos </a:t>
            </a:r>
            <a:r>
              <a:rPr lang="pt-BR" sz="1400" dirty="0" err="1">
                <a:solidFill>
                  <a:prstClr val="black"/>
                </a:solidFill>
              </a:rPr>
              <a:t>CCEARs</a:t>
            </a:r>
            <a:r>
              <a:rPr lang="pt-BR" sz="1400" dirty="0">
                <a:solidFill>
                  <a:prstClr val="black"/>
                </a:solidFill>
              </a:rPr>
              <a:t>, exportação de energia</a:t>
            </a:r>
          </a:p>
        </p:txBody>
      </p:sp>
      <p:sp>
        <p:nvSpPr>
          <p:cNvPr id="90" name="CaixaDeTexto 89"/>
          <p:cNvSpPr txBox="1"/>
          <p:nvPr/>
        </p:nvSpPr>
        <p:spPr>
          <a:xfrm>
            <a:off x="1355680" y="1689158"/>
            <a:ext cx="600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Sobrecontratação (103%), </a:t>
            </a:r>
            <a:r>
              <a:rPr lang="pt-BR" sz="1400" dirty="0" err="1">
                <a:solidFill>
                  <a:prstClr val="black"/>
                </a:solidFill>
              </a:rPr>
              <a:t>Proinfa</a:t>
            </a:r>
            <a:r>
              <a:rPr lang="pt-BR" sz="1400" dirty="0">
                <a:solidFill>
                  <a:prstClr val="black"/>
                </a:solidFill>
              </a:rPr>
              <a:t>, MCSD </a:t>
            </a:r>
            <a:r>
              <a:rPr lang="pt-BR" sz="1400" dirty="0" err="1">
                <a:solidFill>
                  <a:prstClr val="black"/>
                </a:solidFill>
              </a:rPr>
              <a:t>ex-post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1353368" y="2074681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MRA (antigo GSF), liquidação do MCSD</a:t>
            </a:r>
          </a:p>
        </p:txBody>
      </p:sp>
      <p:sp>
        <p:nvSpPr>
          <p:cNvPr id="92" name="CaixaDeTexto 91"/>
          <p:cNvSpPr txBox="1"/>
          <p:nvPr/>
        </p:nvSpPr>
        <p:spPr>
          <a:xfrm>
            <a:off x="1344250" y="2488135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Matriz de desconto, RRV, leilões de reserva, liquidação de penalidades, penalidades de medição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1355538" y="2861582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Gestão de energia de reserva, gestão dos </a:t>
            </a:r>
            <a:r>
              <a:rPr lang="pt-BR" sz="1400" dirty="0" err="1">
                <a:solidFill>
                  <a:prstClr val="black"/>
                </a:solidFill>
              </a:rPr>
              <a:t>CCGs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1355680" y="3268366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RRV de usinas e gestão de contratos de leilões de ajuste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1344250" y="3659188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Cessão de energia de reserva, contrato de energia de reserva para eólicas</a:t>
            </a:r>
          </a:p>
        </p:txBody>
      </p:sp>
      <p:sp>
        <p:nvSpPr>
          <p:cNvPr id="96" name="Retângulo de cantos arredondados 95"/>
          <p:cNvSpPr/>
          <p:nvPr/>
        </p:nvSpPr>
        <p:spPr>
          <a:xfrm>
            <a:off x="775608" y="4105412"/>
            <a:ext cx="7883864" cy="2789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97" name="CaixaDeTexto 96"/>
          <p:cNvSpPr txBox="1"/>
          <p:nvPr/>
        </p:nvSpPr>
        <p:spPr>
          <a:xfrm>
            <a:off x="1344250" y="4081410"/>
            <a:ext cx="80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Liquidações de Cotas e Angra, penalidades energia de reserva, cessão energia de reserva - biomassa</a:t>
            </a:r>
          </a:p>
        </p:txBody>
      </p:sp>
      <p:sp>
        <p:nvSpPr>
          <p:cNvPr id="98" name="Retângulo de cantos arredondados 97"/>
          <p:cNvSpPr/>
          <p:nvPr/>
        </p:nvSpPr>
        <p:spPr>
          <a:xfrm>
            <a:off x="755576" y="4541564"/>
            <a:ext cx="3011856" cy="2656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1344250" y="4517143"/>
            <a:ext cx="80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/>
            </a:lvl1pPr>
          </a:lstStyle>
          <a:p>
            <a:r>
              <a:rPr lang="pt-BR" dirty="0">
                <a:solidFill>
                  <a:prstClr val="black"/>
                </a:solidFill>
              </a:rPr>
              <a:t>Criação e gestão da Conta-ACR</a:t>
            </a:r>
          </a:p>
        </p:txBody>
      </p:sp>
      <p:sp>
        <p:nvSpPr>
          <p:cNvPr id="100" name="CaixaDeTexto 99"/>
          <p:cNvSpPr txBox="1"/>
          <p:nvPr/>
        </p:nvSpPr>
        <p:spPr>
          <a:xfrm>
            <a:off x="829836" y="895342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1999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828740" y="132911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2004</a:t>
            </a:r>
          </a:p>
        </p:txBody>
      </p:sp>
      <p:sp>
        <p:nvSpPr>
          <p:cNvPr id="102" name="CaixaDeTexto 101"/>
          <p:cNvSpPr txBox="1"/>
          <p:nvPr/>
        </p:nvSpPr>
        <p:spPr>
          <a:xfrm>
            <a:off x="825372" y="167772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2006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821844" y="2074451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2007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818406" y="2468440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2008</a:t>
            </a:r>
          </a:p>
        </p:txBody>
      </p:sp>
      <p:sp>
        <p:nvSpPr>
          <p:cNvPr id="105" name="CaixaDeTexto 104"/>
          <p:cNvSpPr txBox="1"/>
          <p:nvPr/>
        </p:nvSpPr>
        <p:spPr>
          <a:xfrm>
            <a:off x="818406" y="2849360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2009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806952" y="323934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2010</a:t>
            </a:r>
          </a:p>
        </p:txBody>
      </p:sp>
      <p:sp>
        <p:nvSpPr>
          <p:cNvPr id="107" name="CaixaDeTexto 106"/>
          <p:cNvSpPr txBox="1"/>
          <p:nvPr/>
        </p:nvSpPr>
        <p:spPr>
          <a:xfrm>
            <a:off x="803833" y="3636848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2012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801320" y="4067692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2013</a:t>
            </a:r>
          </a:p>
        </p:txBody>
      </p:sp>
      <p:sp>
        <p:nvSpPr>
          <p:cNvPr id="109" name="CaixaDeTexto 108"/>
          <p:cNvSpPr txBox="1"/>
          <p:nvPr/>
        </p:nvSpPr>
        <p:spPr>
          <a:xfrm>
            <a:off x="789866" y="4491384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2014</a:t>
            </a:r>
          </a:p>
        </p:txBody>
      </p:sp>
      <p:sp>
        <p:nvSpPr>
          <p:cNvPr id="110" name="Retângulo de cantos arredondados 109"/>
          <p:cNvSpPr/>
          <p:nvPr/>
        </p:nvSpPr>
        <p:spPr>
          <a:xfrm>
            <a:off x="775608" y="4921622"/>
            <a:ext cx="8268364" cy="273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111" name="CaixaDeTexto 110"/>
          <p:cNvSpPr txBox="1"/>
          <p:nvPr/>
        </p:nvSpPr>
        <p:spPr>
          <a:xfrm>
            <a:off x="1326159" y="4904122"/>
            <a:ext cx="80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/>
            </a:lvl1pPr>
          </a:lstStyle>
          <a:p>
            <a:r>
              <a:rPr lang="pt-BR" dirty="0">
                <a:solidFill>
                  <a:prstClr val="black"/>
                </a:solidFill>
              </a:rPr>
              <a:t>Criação e gestão da Conta Centralizadora de Recursos das Bandeiras </a:t>
            </a:r>
            <a:r>
              <a:rPr lang="pt-BR" dirty="0" smtClean="0">
                <a:solidFill>
                  <a:prstClr val="black"/>
                </a:solidFill>
              </a:rPr>
              <a:t>Tarifárias, Comercializador Varejista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12" name="CaixaDeTexto 111"/>
          <p:cNvSpPr txBox="1"/>
          <p:nvPr/>
        </p:nvSpPr>
        <p:spPr>
          <a:xfrm>
            <a:off x="800197" y="4923563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</a:rPr>
              <a:t>2015</a:t>
            </a:r>
          </a:p>
        </p:txBody>
      </p:sp>
      <p:sp>
        <p:nvSpPr>
          <p:cNvPr id="113" name="Retângulo de cantos arredondados 112"/>
          <p:cNvSpPr/>
          <p:nvPr/>
        </p:nvSpPr>
        <p:spPr>
          <a:xfrm>
            <a:off x="765874" y="5343074"/>
            <a:ext cx="7632404" cy="2854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114" name="CaixaDeTexto 113"/>
          <p:cNvSpPr txBox="1"/>
          <p:nvPr/>
        </p:nvSpPr>
        <p:spPr>
          <a:xfrm>
            <a:off x="768120" y="5337215"/>
            <a:ext cx="642942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400"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600" b="1" dirty="0">
                <a:solidFill>
                  <a:srgbClr val="002060"/>
                </a:solidFill>
              </a:rPr>
              <a:t>2016</a:t>
            </a:r>
          </a:p>
        </p:txBody>
      </p:sp>
      <p:sp>
        <p:nvSpPr>
          <p:cNvPr id="115" name="Retângulo de cantos arredondados 114"/>
          <p:cNvSpPr/>
          <p:nvPr/>
        </p:nvSpPr>
        <p:spPr>
          <a:xfrm>
            <a:off x="770592" y="5734261"/>
            <a:ext cx="7940890" cy="5327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prstClr val="white"/>
              </a:solidFill>
            </a:endParaRPr>
          </a:p>
        </p:txBody>
      </p:sp>
      <p:sp>
        <p:nvSpPr>
          <p:cNvPr id="116" name="CaixaDeTexto 115"/>
          <p:cNvSpPr txBox="1"/>
          <p:nvPr/>
        </p:nvSpPr>
        <p:spPr>
          <a:xfrm>
            <a:off x="1334088" y="5720039"/>
            <a:ext cx="755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Gestão </a:t>
            </a:r>
            <a:r>
              <a:rPr lang="pt-BR" sz="1400" dirty="0" smtClean="0"/>
              <a:t>da CDE (Conta de Desenvolvimento Energético), CCC (Conta de Consumo de Combustíveis) e RGR (Reserva Global de Reversão)</a:t>
            </a:r>
            <a:endParaRPr lang="pt-BR" sz="1400" dirty="0"/>
          </a:p>
        </p:txBody>
      </p:sp>
      <p:sp>
        <p:nvSpPr>
          <p:cNvPr id="117" name="CaixaDeTexto 116"/>
          <p:cNvSpPr txBox="1"/>
          <p:nvPr/>
        </p:nvSpPr>
        <p:spPr>
          <a:xfrm>
            <a:off x="769671" y="5812372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2060"/>
                </a:solidFill>
              </a:rPr>
              <a:t>2017</a:t>
            </a:r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118" name="CaixaDeTexto 117"/>
          <p:cNvSpPr txBox="1"/>
          <p:nvPr/>
        </p:nvSpPr>
        <p:spPr>
          <a:xfrm>
            <a:off x="1309415" y="5327702"/>
            <a:ext cx="8822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Gestão do Prêmio de Risco da Repactuação do Risco Hidrológico, MCSD Energia Nova</a:t>
            </a:r>
          </a:p>
        </p:txBody>
      </p:sp>
    </p:spTree>
    <p:extLst>
      <p:ext uri="{BB962C8B-B14F-4D97-AF65-F5344CB8AC3E}">
        <p14:creationId xmlns:p14="http://schemas.microsoft.com/office/powerpoint/2010/main" val="410747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64" y="730749"/>
            <a:ext cx="8487635" cy="6068580"/>
          </a:xfrm>
          <a:prstGeom prst="rect">
            <a:avLst/>
          </a:prstGeom>
        </p:spPr>
      </p:pic>
      <p:sp>
        <p:nvSpPr>
          <p:cNvPr id="1433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Número de associados</a:t>
            </a:r>
            <a:endParaRPr lang="pt-BR" dirty="0"/>
          </a:p>
        </p:txBody>
      </p:sp>
      <p:sp>
        <p:nvSpPr>
          <p:cNvPr id="16" name="CaixaDeTexto 2"/>
          <p:cNvSpPr txBox="1">
            <a:spLocks noChangeArrowheads="1"/>
          </p:cNvSpPr>
          <p:nvPr/>
        </p:nvSpPr>
        <p:spPr bwMode="auto">
          <a:xfrm>
            <a:off x="7092280" y="723109"/>
            <a:ext cx="1839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srgbClr val="000000"/>
                </a:solidFill>
                <a:cs typeface="Arial" panose="020B0604020202020204" pitchFamily="34" charset="0"/>
              </a:rPr>
              <a:t>Última posição: </a:t>
            </a:r>
            <a:r>
              <a:rPr lang="pt-BR" altLang="pt-BR" sz="12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fev</a:t>
            </a:r>
            <a:r>
              <a:rPr lang="pt-BR" altLang="pt-BR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/18</a:t>
            </a:r>
            <a:endParaRPr lang="pt-BR" altLang="pt-BR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30" y="861608"/>
            <a:ext cx="5377844" cy="20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Normas para ingresso na CCEE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22" y="992024"/>
            <a:ext cx="6634077" cy="53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adesão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84" y="1244009"/>
            <a:ext cx="3355030" cy="478761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763386" y="1013276"/>
            <a:ext cx="4103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Helvetica" panose="020B0604020202020204" pitchFamily="34" charset="0"/>
              </a:rPr>
              <a:t>Telefones: 0800 10 00 08 ou 0800 72 15 445</a:t>
            </a: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  <a:latin typeface="Helvetica" panose="020B0604020202020204" pitchFamily="34" charset="0"/>
              </a:rPr>
              <a:t>E-mail: atendimento@ccee.org.br</a:t>
            </a: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  <a:latin typeface="Helvetica" panose="020B0604020202020204" pitchFamily="34" charset="0"/>
              </a:rPr>
              <a:t>Funcionamento: de segunda a sexta-feira das 8h às 20h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63386" y="3486398"/>
            <a:ext cx="4263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latin typeface="Helvetica" panose="020B0604020202020204" pitchFamily="34" charset="0"/>
              </a:rPr>
              <a:t>CNPJ: 03.034.433/0001-56</a:t>
            </a: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  <a:latin typeface="Helvetica" panose="020B0604020202020204" pitchFamily="34" charset="0"/>
              </a:rPr>
              <a:t>Avenida Paulista, 2.064 - 13º andar</a:t>
            </a: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  <a:latin typeface="Helvetica" panose="020B0604020202020204" pitchFamily="34" charset="0"/>
              </a:rPr>
              <a:t>Bela Vista - São Paulo - SP</a:t>
            </a: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  <a:latin typeface="Helvetica" panose="020B0604020202020204" pitchFamily="34" charset="0"/>
              </a:rPr>
              <a:t>CEP: 01310-200</a:t>
            </a: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  <a:latin typeface="Helvetica" panose="020B0604020202020204" pitchFamily="34" charset="0"/>
              </a:rPr>
              <a:t>Recepção dos documentos: de segunda a sexta-feira, das 8h às 18h.</a:t>
            </a: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 err="1">
                <a:solidFill>
                  <a:srgbClr val="002060"/>
                </a:solidFill>
                <a:latin typeface="Helvetica" panose="020B0604020202020204" pitchFamily="34" charset="0"/>
              </a:rPr>
              <a:t>Email</a:t>
            </a:r>
            <a:r>
              <a:rPr lang="pt-BR" dirty="0">
                <a:solidFill>
                  <a:srgbClr val="002060"/>
                </a:solidFill>
                <a:latin typeface="Helvetica" panose="020B0604020202020204" pitchFamily="34" charset="0"/>
              </a:rPr>
              <a:t>: cedoc@ccee.org.br</a:t>
            </a:r>
            <a:r>
              <a:rPr lang="pt-BR" dirty="0">
                <a:solidFill>
                  <a:srgbClr val="002060"/>
                </a:solidFill>
              </a:rPr>
              <a:t/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  <a:latin typeface="Helvetica" panose="020B0604020202020204" pitchFamily="34" charset="0"/>
              </a:rPr>
              <a:t>Fax: (11) 3175 6039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Fluxos e procedimentos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84" y="1190847"/>
            <a:ext cx="8241689" cy="51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rapacci\AppData\Local\Temp\articulate\presenter\imgtemp\Qar7jjTS_arquivo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rapacci\AppData\Local\Temp\articulate\presenter\imgtemp\mxu7ytlf_arquivo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rapacci\AppData\Local\Temp\articulate\presenter\imgtemp\s1aNMEFl_arquivo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rapacci\AppData\Local\Temp\articulate\presenter\imgtemp\CkSfc2Ax_arquivos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rapacci\AppData\Local\Temp\articulate\presenter\imgtemp\s1aNMEFl_arquivos\slide0001_image001.jpg"/>
</p:tagLst>
</file>

<file path=ppt/theme/theme1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951</Words>
  <Application>Microsoft Office PowerPoint</Application>
  <PresentationFormat>Apresentação na tela (4:3)</PresentationFormat>
  <Paragraphs>253</Paragraphs>
  <Slides>22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Calibri</vt:lpstr>
      <vt:lpstr>Calibri (Corpo)</vt:lpstr>
      <vt:lpstr>Helvetica</vt:lpstr>
      <vt:lpstr>Times New Roman</vt:lpstr>
      <vt:lpstr>Wingdings</vt:lpstr>
      <vt:lpstr>4_Personalizar design</vt:lpstr>
      <vt:lpstr>Implantação e integração de novos empreendimentos de transmissão e geração de energia ao sistema elétrico brasileiro - CCEE</vt:lpstr>
      <vt:lpstr>Adesão à CCEE</vt:lpstr>
      <vt:lpstr>Atual estrutura de governança do setor elétrico brasileiro</vt:lpstr>
      <vt:lpstr>CCEE: operadora do mercado de energia elétrica</vt:lpstr>
      <vt:lpstr>Evolução das atribuições da CCEE</vt:lpstr>
      <vt:lpstr>Número de associados</vt:lpstr>
      <vt:lpstr>Normas para ingresso na CCEE</vt:lpstr>
      <vt:lpstr>Processo de adesão</vt:lpstr>
      <vt:lpstr>Fluxos e procedimentos</vt:lpstr>
      <vt:lpstr>Assinatura de contratos</vt:lpstr>
      <vt:lpstr>Operação no mercado</vt:lpstr>
      <vt:lpstr>Ambientes e contratações</vt:lpstr>
      <vt:lpstr>Contabilização do MCP</vt:lpstr>
      <vt:lpstr>Apresentação do PowerPoint</vt:lpstr>
      <vt:lpstr>Apresentação do PowerPoint</vt:lpstr>
      <vt:lpstr>Liquidação Financeira do MCP – recebimento integral de recursos</vt:lpstr>
      <vt:lpstr>Liquidação Financeira do MCP – rateio da inadimplência</vt:lpstr>
      <vt:lpstr>Valores contabilizados</vt:lpstr>
      <vt:lpstr>Liquidação Financeira do MCP (Histórico) – em bilhões de R$</vt:lpstr>
      <vt:lpstr>Simulação Dessem - Nordeste</vt:lpstr>
      <vt:lpstr>Portal de Aprendizado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Atual estrutura de governança do setor elétrico brasileiro</dc:title>
  <dc:creator>Andre Pires</dc:creator>
  <cp:lastModifiedBy>Luiz Falcone</cp:lastModifiedBy>
  <cp:revision>10</cp:revision>
  <cp:lastPrinted>2018-03-14T23:00:19Z</cp:lastPrinted>
  <dcterms:created xsi:type="dcterms:W3CDTF">2018-03-14T20:38:20Z</dcterms:created>
  <dcterms:modified xsi:type="dcterms:W3CDTF">2018-03-14T23:03:45Z</dcterms:modified>
</cp:coreProperties>
</file>