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5" r:id="rId3"/>
    <p:sldMasterId id="2147483668" r:id="rId4"/>
    <p:sldMasterId id="2147483685" r:id="rId5"/>
    <p:sldMasterId id="2147483695" r:id="rId6"/>
    <p:sldMasterId id="2147483711" r:id="rId7"/>
  </p:sldMasterIdLst>
  <p:notesMasterIdLst>
    <p:notesMasterId r:id="rId92"/>
  </p:notesMasterIdLst>
  <p:handoutMasterIdLst>
    <p:handoutMasterId r:id="rId93"/>
  </p:handoutMasterIdLst>
  <p:sldIdLst>
    <p:sldId id="256" r:id="rId8"/>
    <p:sldId id="257" r:id="rId9"/>
    <p:sldId id="356" r:id="rId10"/>
    <p:sldId id="301" r:id="rId11"/>
    <p:sldId id="357" r:id="rId12"/>
    <p:sldId id="358" r:id="rId13"/>
    <p:sldId id="258" r:id="rId14"/>
    <p:sldId id="265" r:id="rId15"/>
    <p:sldId id="266" r:id="rId16"/>
    <p:sldId id="546" r:id="rId17"/>
    <p:sldId id="547" r:id="rId18"/>
    <p:sldId id="548" r:id="rId19"/>
    <p:sldId id="549" r:id="rId20"/>
    <p:sldId id="550" r:id="rId21"/>
    <p:sldId id="269" r:id="rId22"/>
    <p:sldId id="359" r:id="rId23"/>
    <p:sldId id="384" r:id="rId24"/>
    <p:sldId id="536" r:id="rId25"/>
    <p:sldId id="535" r:id="rId26"/>
    <p:sldId id="531" r:id="rId27"/>
    <p:sldId id="533" r:id="rId28"/>
    <p:sldId id="530" r:id="rId29"/>
    <p:sldId id="534" r:id="rId30"/>
    <p:sldId id="270" r:id="rId31"/>
    <p:sldId id="360" r:id="rId32"/>
    <p:sldId id="361" r:id="rId33"/>
    <p:sldId id="461" r:id="rId34"/>
    <p:sldId id="363" r:id="rId35"/>
    <p:sldId id="364" r:id="rId36"/>
    <p:sldId id="366" r:id="rId37"/>
    <p:sldId id="368" r:id="rId38"/>
    <p:sldId id="369" r:id="rId39"/>
    <p:sldId id="420" r:id="rId40"/>
    <p:sldId id="421" r:id="rId41"/>
    <p:sldId id="422" r:id="rId42"/>
    <p:sldId id="423" r:id="rId43"/>
    <p:sldId id="424" r:id="rId44"/>
    <p:sldId id="425" r:id="rId45"/>
    <p:sldId id="426" r:id="rId46"/>
    <p:sldId id="427" r:id="rId47"/>
    <p:sldId id="428" r:id="rId48"/>
    <p:sldId id="429" r:id="rId49"/>
    <p:sldId id="430" r:id="rId50"/>
    <p:sldId id="431" r:id="rId51"/>
    <p:sldId id="371" r:id="rId52"/>
    <p:sldId id="372" r:id="rId53"/>
    <p:sldId id="392" r:id="rId54"/>
    <p:sldId id="393" r:id="rId55"/>
    <p:sldId id="506" r:id="rId56"/>
    <p:sldId id="374" r:id="rId57"/>
    <p:sldId id="375" r:id="rId58"/>
    <p:sldId id="389" r:id="rId59"/>
    <p:sldId id="396" r:id="rId60"/>
    <p:sldId id="394" r:id="rId61"/>
    <p:sldId id="397" r:id="rId62"/>
    <p:sldId id="398" r:id="rId63"/>
    <p:sldId id="399" r:id="rId64"/>
    <p:sldId id="446" r:id="rId65"/>
    <p:sldId id="447" r:id="rId66"/>
    <p:sldId id="390" r:id="rId67"/>
    <p:sldId id="388" r:id="rId68"/>
    <p:sldId id="485" r:id="rId69"/>
    <p:sldId id="400" r:id="rId70"/>
    <p:sldId id="406" r:id="rId71"/>
    <p:sldId id="521" r:id="rId72"/>
    <p:sldId id="523" r:id="rId73"/>
    <p:sldId id="541" r:id="rId74"/>
    <p:sldId id="401" r:id="rId75"/>
    <p:sldId id="538" r:id="rId76"/>
    <p:sldId id="539" r:id="rId77"/>
    <p:sldId id="540" r:id="rId78"/>
    <p:sldId id="403" r:id="rId79"/>
    <p:sldId id="496" r:id="rId80"/>
    <p:sldId id="498" r:id="rId81"/>
    <p:sldId id="499" r:id="rId82"/>
    <p:sldId id="404" r:id="rId83"/>
    <p:sldId id="542" r:id="rId84"/>
    <p:sldId id="543" r:id="rId85"/>
    <p:sldId id="544" r:id="rId86"/>
    <p:sldId id="545" r:id="rId87"/>
    <p:sldId id="391" r:id="rId88"/>
    <p:sldId id="440" r:id="rId89"/>
    <p:sldId id="471" r:id="rId90"/>
    <p:sldId id="470" r:id="rId91"/>
  </p:sldIdLst>
  <p:sldSz cx="12192000" cy="6858000"/>
  <p:notesSz cx="6791325" cy="9921875"/>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nata Isfer" initials="RI" lastIdx="1" clrIdx="0">
    <p:extLst>
      <p:ext uri="{19B8F6BF-5375-455C-9EA6-DF929625EA0E}">
        <p15:presenceInfo xmlns:p15="http://schemas.microsoft.com/office/powerpoint/2012/main" userId="71a5369e3f0193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F488"/>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39" d="100"/>
          <a:sy n="39" d="100"/>
        </p:scale>
        <p:origin x="68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presProps" Target="presProp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handoutMaster" Target="handoutMasters/handoutMaster1.xml"/><Relationship Id="rId9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francisco.junior\AppData\Local\Microsoft\Windows\INetCache\Content.Outlook\1S5MV0YY\apoio%20(0000000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smme\Gabinete\DigitGm\2019\16%20-%20CNPE\graf_Res\quantidade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Pt>
            <c:idx val="3"/>
            <c:invertIfNegative val="0"/>
            <c:bubble3D val="0"/>
            <c:spPr>
              <a:solidFill>
                <a:schemeClr val="accent2"/>
              </a:solidFill>
              <a:ln w="9525" cap="flat" cmpd="sng" algn="ctr">
                <a:solidFill>
                  <a:schemeClr val="lt1">
                    <a:alpha val="50000"/>
                  </a:schemeClr>
                </a:solidFill>
                <a:round/>
              </a:ln>
              <a:effectLst/>
            </c:spPr>
            <c:extLst>
              <c:ext xmlns:c16="http://schemas.microsoft.com/office/drawing/2014/chart" uri="{C3380CC4-5D6E-409C-BE32-E72D297353CC}">
                <c16:uniqueId val="{00000001-D659-4066-9AF9-BE736871AFFA}"/>
              </c:ext>
            </c:extLst>
          </c:dPt>
          <c:dPt>
            <c:idx val="6"/>
            <c:invertIfNegative val="0"/>
            <c:bubble3D val="0"/>
            <c:spPr>
              <a:solidFill>
                <a:schemeClr val="accent2"/>
              </a:solidFill>
              <a:ln w="9525" cap="flat" cmpd="sng" algn="ctr">
                <a:solidFill>
                  <a:schemeClr val="lt1">
                    <a:alpha val="50000"/>
                  </a:schemeClr>
                </a:solidFill>
                <a:round/>
              </a:ln>
              <a:effectLst/>
            </c:spPr>
            <c:extLst>
              <c:ext xmlns:c16="http://schemas.microsoft.com/office/drawing/2014/chart" uri="{C3380CC4-5D6E-409C-BE32-E72D297353CC}">
                <c16:uniqueId val="{00000003-D659-4066-9AF9-BE736871AFFA}"/>
              </c:ext>
            </c:extLst>
          </c:dPt>
          <c:dPt>
            <c:idx val="8"/>
            <c:invertIfNegative val="0"/>
            <c:bubble3D val="0"/>
            <c:spPr>
              <a:solidFill>
                <a:schemeClr val="accent2"/>
              </a:solidFill>
              <a:ln w="9525" cap="flat" cmpd="sng" algn="ctr">
                <a:solidFill>
                  <a:schemeClr val="lt1">
                    <a:alpha val="50000"/>
                  </a:schemeClr>
                </a:solidFill>
                <a:round/>
              </a:ln>
              <a:effectLst/>
            </c:spPr>
            <c:extLst>
              <c:ext xmlns:c16="http://schemas.microsoft.com/office/drawing/2014/chart" uri="{C3380CC4-5D6E-409C-BE32-E72D297353CC}">
                <c16:uniqueId val="{00000005-D659-4066-9AF9-BE736871AFFA}"/>
              </c:ext>
            </c:extLst>
          </c:dPt>
          <c:dPt>
            <c:idx val="9"/>
            <c:invertIfNegative val="0"/>
            <c:bubble3D val="0"/>
            <c:spPr>
              <a:solidFill>
                <a:schemeClr val="accent2"/>
              </a:solidFill>
              <a:ln w="9525" cap="flat" cmpd="sng" algn="ctr">
                <a:solidFill>
                  <a:schemeClr val="lt1">
                    <a:alpha val="50000"/>
                  </a:schemeClr>
                </a:solidFill>
                <a:round/>
              </a:ln>
              <a:effectLst/>
            </c:spPr>
            <c:extLst>
              <c:ext xmlns:c16="http://schemas.microsoft.com/office/drawing/2014/chart" uri="{C3380CC4-5D6E-409C-BE32-E72D297353CC}">
                <c16:uniqueId val="{00000007-D659-4066-9AF9-BE736871AFFA}"/>
              </c:ext>
            </c:extLst>
          </c:dPt>
          <c:dPt>
            <c:idx val="10"/>
            <c:invertIfNegative val="0"/>
            <c:bubble3D val="0"/>
            <c:spPr>
              <a:solidFill>
                <a:schemeClr val="accent2"/>
              </a:solidFill>
              <a:ln w="9525" cap="flat" cmpd="sng" algn="ctr">
                <a:solidFill>
                  <a:schemeClr val="lt1">
                    <a:alpha val="50000"/>
                  </a:schemeClr>
                </a:solidFill>
                <a:round/>
              </a:ln>
              <a:effectLst/>
            </c:spPr>
            <c:extLst>
              <c:ext xmlns:c16="http://schemas.microsoft.com/office/drawing/2014/chart" uri="{C3380CC4-5D6E-409C-BE32-E72D297353CC}">
                <c16:uniqueId val="{00000009-D659-4066-9AF9-BE736871AFFA}"/>
              </c:ext>
            </c:extLst>
          </c:dPt>
          <c:dPt>
            <c:idx val="11"/>
            <c:invertIfNegative val="0"/>
            <c:bubble3D val="0"/>
            <c:spPr>
              <a:solidFill>
                <a:schemeClr val="accent2"/>
              </a:solidFill>
              <a:ln w="9525" cap="flat" cmpd="sng" algn="ctr">
                <a:solidFill>
                  <a:schemeClr val="lt1">
                    <a:alpha val="50000"/>
                  </a:schemeClr>
                </a:solidFill>
                <a:round/>
              </a:ln>
              <a:effectLst/>
            </c:spPr>
            <c:extLst>
              <c:ext xmlns:c16="http://schemas.microsoft.com/office/drawing/2014/chart" uri="{C3380CC4-5D6E-409C-BE32-E72D297353CC}">
                <c16:uniqueId val="{0000000B-D659-4066-9AF9-BE736871AFFA}"/>
              </c:ext>
            </c:extLst>
          </c:dPt>
          <c:dLbls>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defRPr>
                  </a:pPr>
                  <a:endParaRPr lang="pt-BR"/>
                </a:p>
              </c:txPr>
              <c:dLblPos val="outEnd"/>
              <c:showLegendKey val="0"/>
              <c:showVal val="1"/>
              <c:showCatName val="0"/>
              <c:showSerName val="0"/>
              <c:showPercent val="0"/>
              <c:showBubbleSize val="0"/>
              <c:extLst>
                <c:ext xmlns:c16="http://schemas.microsoft.com/office/drawing/2014/chart" uri="{C3380CC4-5D6E-409C-BE32-E72D297353CC}">
                  <c16:uniqueId val="{0000000C-DAE6-4E0E-AE51-7A2300ECB124}"/>
                </c:ext>
              </c:extLst>
            </c:dLbl>
            <c:dLbl>
              <c:idx val="1"/>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defRPr>
                  </a:pPr>
                  <a:endParaRPr lang="pt-BR"/>
                </a:p>
              </c:txPr>
              <c:dLblPos val="outEnd"/>
              <c:showLegendKey val="0"/>
              <c:showVal val="1"/>
              <c:showCatName val="0"/>
              <c:showSerName val="0"/>
              <c:showPercent val="0"/>
              <c:showBubbleSize val="0"/>
              <c:extLst>
                <c:ext xmlns:c16="http://schemas.microsoft.com/office/drawing/2014/chart" uri="{C3380CC4-5D6E-409C-BE32-E72D297353CC}">
                  <c16:uniqueId val="{0000000D-DAE6-4E0E-AE51-7A2300ECB124}"/>
                </c:ext>
              </c:extLst>
            </c:dLbl>
            <c:dLbl>
              <c:idx val="2"/>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defRPr>
                  </a:pPr>
                  <a:endParaRPr lang="pt-BR"/>
                </a:p>
              </c:txPr>
              <c:dLblPos val="outEnd"/>
              <c:showLegendKey val="0"/>
              <c:showVal val="1"/>
              <c:showCatName val="0"/>
              <c:showSerName val="0"/>
              <c:showPercent val="0"/>
              <c:showBubbleSize val="0"/>
              <c:extLst>
                <c:ext xmlns:c16="http://schemas.microsoft.com/office/drawing/2014/chart" uri="{C3380CC4-5D6E-409C-BE32-E72D297353CC}">
                  <c16:uniqueId val="{0000000E-DAE6-4E0E-AE51-7A2300ECB124}"/>
                </c:ext>
              </c:extLst>
            </c:dLbl>
            <c:dLbl>
              <c:idx val="4"/>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defRPr>
                  </a:pPr>
                  <a:endParaRPr lang="pt-BR"/>
                </a:p>
              </c:txPr>
              <c:dLblPos val="outEnd"/>
              <c:showLegendKey val="0"/>
              <c:showVal val="1"/>
              <c:showCatName val="0"/>
              <c:showSerName val="0"/>
              <c:showPercent val="0"/>
              <c:showBubbleSize val="0"/>
              <c:extLst>
                <c:ext xmlns:c16="http://schemas.microsoft.com/office/drawing/2014/chart" uri="{C3380CC4-5D6E-409C-BE32-E72D297353CC}">
                  <c16:uniqueId val="{0000000F-DAE6-4E0E-AE51-7A2300ECB124}"/>
                </c:ext>
              </c:extLst>
            </c:dLbl>
            <c:dLbl>
              <c:idx val="5"/>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defRPr>
                  </a:pPr>
                  <a:endParaRPr lang="pt-BR"/>
                </a:p>
              </c:txPr>
              <c:dLblPos val="outEnd"/>
              <c:showLegendKey val="0"/>
              <c:showVal val="1"/>
              <c:showCatName val="0"/>
              <c:showSerName val="0"/>
              <c:showPercent val="0"/>
              <c:showBubbleSize val="0"/>
              <c:extLst>
                <c:ext xmlns:c16="http://schemas.microsoft.com/office/drawing/2014/chart" uri="{C3380CC4-5D6E-409C-BE32-E72D297353CC}">
                  <c16:uniqueId val="{00000010-DAE6-4E0E-AE51-7A2300ECB124}"/>
                </c:ext>
              </c:extLst>
            </c:dLbl>
            <c:dLbl>
              <c:idx val="7"/>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defRPr>
                  </a:pPr>
                  <a:endParaRPr lang="pt-BR"/>
                </a:p>
              </c:txPr>
              <c:dLblPos val="outEnd"/>
              <c:showLegendKey val="0"/>
              <c:showVal val="1"/>
              <c:showCatName val="0"/>
              <c:showSerName val="0"/>
              <c:showPercent val="0"/>
              <c:showBubbleSize val="0"/>
              <c:extLst>
                <c:ext xmlns:c16="http://schemas.microsoft.com/office/drawing/2014/chart" uri="{C3380CC4-5D6E-409C-BE32-E72D297353CC}">
                  <c16:uniqueId val="{00000011-DAE6-4E0E-AE51-7A2300ECB124}"/>
                </c:ext>
              </c:extLst>
            </c:dLbl>
            <c:dLbl>
              <c:idx val="12"/>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defRPr>
                  </a:pPr>
                  <a:endParaRPr lang="pt-BR"/>
                </a:p>
              </c:txPr>
              <c:dLblPos val="outEnd"/>
              <c:showLegendKey val="0"/>
              <c:showVal val="1"/>
              <c:showCatName val="0"/>
              <c:showSerName val="0"/>
              <c:showPercent val="0"/>
              <c:showBubbleSize val="0"/>
              <c:extLst>
                <c:ext xmlns:c16="http://schemas.microsoft.com/office/drawing/2014/chart" uri="{C3380CC4-5D6E-409C-BE32-E72D297353CC}">
                  <c16:uniqueId val="{00000012-DAE6-4E0E-AE51-7A2300ECB124}"/>
                </c:ext>
              </c:extLst>
            </c:dLbl>
            <c:dLbl>
              <c:idx val="13"/>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defRPr>
                  </a:pPr>
                  <a:endParaRPr lang="pt-BR"/>
                </a:p>
              </c:txPr>
              <c:dLblPos val="outEnd"/>
              <c:showLegendKey val="0"/>
              <c:showVal val="1"/>
              <c:showCatName val="0"/>
              <c:showSerName val="0"/>
              <c:showPercent val="0"/>
              <c:showBubbleSize val="0"/>
              <c:extLst>
                <c:ext xmlns:c16="http://schemas.microsoft.com/office/drawing/2014/chart" uri="{C3380CC4-5D6E-409C-BE32-E72D297353CC}">
                  <c16:uniqueId val="{00000013-DAE6-4E0E-AE51-7A2300ECB124}"/>
                </c:ext>
              </c:extLst>
            </c:dLbl>
            <c:dLbl>
              <c:idx val="14"/>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defRPr>
                  </a:pPr>
                  <a:endParaRPr lang="pt-BR"/>
                </a:p>
              </c:txPr>
              <c:dLblPos val="outEnd"/>
              <c:showLegendKey val="0"/>
              <c:showVal val="1"/>
              <c:showCatName val="0"/>
              <c:showSerName val="0"/>
              <c:showPercent val="0"/>
              <c:showBubbleSize val="0"/>
              <c:extLst>
                <c:ext xmlns:c16="http://schemas.microsoft.com/office/drawing/2014/chart" uri="{C3380CC4-5D6E-409C-BE32-E72D297353CC}">
                  <c16:uniqueId val="{00000014-DAE6-4E0E-AE51-7A2300ECB124}"/>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'[apoio (00000002).xlsx]ações'!$A$1:$A$15</c:f>
              <c:strCache>
                <c:ptCount val="15"/>
                <c:pt idx="0">
                  <c:v>Formação de preços</c:v>
                </c:pt>
                <c:pt idx="1">
                  <c:v>Critério de Suprimento</c:v>
                </c:pt>
                <c:pt idx="2">
                  <c:v>Medidas de Transição</c:v>
                </c:pt>
                <c:pt idx="3">
                  <c:v>Separação Lastro e Energia</c:v>
                </c:pt>
                <c:pt idx="4">
                  <c:v>Sistemática de Leilões</c:v>
                </c:pt>
                <c:pt idx="5">
                  <c:v>Desburocratização e Melhoria de Processos</c:v>
                </c:pt>
                <c:pt idx="6">
                  <c:v>Governança</c:v>
                </c:pt>
                <c:pt idx="7">
                  <c:v>Inserção de Novas Tecnologias</c:v>
                </c:pt>
                <c:pt idx="8">
                  <c:v>Abertura de Mercado</c:v>
                </c:pt>
                <c:pt idx="9">
                  <c:v>Racionalização de Encargos e subsidios</c:v>
                </c:pt>
                <c:pt idx="10">
                  <c:v>Sustentabilidade da Distribuição</c:v>
                </c:pt>
                <c:pt idx="11">
                  <c:v>MRE</c:v>
                </c:pt>
                <c:pt idx="12">
                  <c:v>Processo de Contratação</c:v>
                </c:pt>
                <c:pt idx="13">
                  <c:v>Sustentabilidade da Transmissão</c:v>
                </c:pt>
                <c:pt idx="14">
                  <c:v>Integração Gás-Energia Elétrica</c:v>
                </c:pt>
              </c:strCache>
            </c:strRef>
          </c:cat>
          <c:val>
            <c:numRef>
              <c:f>'[apoio (00000002).xlsx]ações'!$B$1:$B$15</c:f>
              <c:numCache>
                <c:formatCode>General</c:formatCode>
                <c:ptCount val="15"/>
                <c:pt idx="0">
                  <c:v>6</c:v>
                </c:pt>
                <c:pt idx="1">
                  <c:v>2</c:v>
                </c:pt>
                <c:pt idx="2">
                  <c:v>4</c:v>
                </c:pt>
                <c:pt idx="3">
                  <c:v>11</c:v>
                </c:pt>
                <c:pt idx="4">
                  <c:v>2</c:v>
                </c:pt>
                <c:pt idx="5">
                  <c:v>4</c:v>
                </c:pt>
                <c:pt idx="6">
                  <c:v>9</c:v>
                </c:pt>
                <c:pt idx="7">
                  <c:v>8</c:v>
                </c:pt>
                <c:pt idx="8">
                  <c:v>5</c:v>
                </c:pt>
                <c:pt idx="9">
                  <c:v>6</c:v>
                </c:pt>
                <c:pt idx="10">
                  <c:v>5</c:v>
                </c:pt>
                <c:pt idx="11">
                  <c:v>9</c:v>
                </c:pt>
                <c:pt idx="12">
                  <c:v>7</c:v>
                </c:pt>
                <c:pt idx="13">
                  <c:v>3</c:v>
                </c:pt>
                <c:pt idx="14">
                  <c:v>6</c:v>
                </c:pt>
              </c:numCache>
            </c:numRef>
          </c:val>
          <c:extLst>
            <c:ext xmlns:c16="http://schemas.microsoft.com/office/drawing/2014/chart" uri="{C3380CC4-5D6E-409C-BE32-E72D297353CC}">
              <c16:uniqueId val="{0000000C-D659-4066-9AF9-BE736871AFFA}"/>
            </c:ext>
          </c:extLst>
        </c:ser>
        <c:dLbls>
          <c:dLblPos val="inEnd"/>
          <c:showLegendKey val="0"/>
          <c:showVal val="1"/>
          <c:showCatName val="0"/>
          <c:showSerName val="0"/>
          <c:showPercent val="0"/>
          <c:showBubbleSize val="0"/>
        </c:dLbls>
        <c:gapWidth val="65"/>
        <c:axId val="296076128"/>
        <c:axId val="296076688"/>
      </c:barChart>
      <c:catAx>
        <c:axId val="296076128"/>
        <c:scaling>
          <c:orientation val="maxMin"/>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800" b="1" i="0" u="none" strike="noStrike" kern="1200" cap="all" baseline="0">
                <a:solidFill>
                  <a:schemeClr val="dk1">
                    <a:lumMod val="75000"/>
                    <a:lumOff val="25000"/>
                  </a:schemeClr>
                </a:solidFill>
                <a:latin typeface="+mn-lt"/>
                <a:ea typeface="+mn-ea"/>
                <a:cs typeface="+mn-cs"/>
              </a:defRPr>
            </a:pPr>
            <a:endParaRPr lang="pt-BR"/>
          </a:p>
        </c:txPr>
        <c:crossAx val="296076688"/>
        <c:crosses val="autoZero"/>
        <c:auto val="1"/>
        <c:lblAlgn val="ctr"/>
        <c:lblOffset val="100"/>
        <c:noMultiLvlLbl val="0"/>
      </c:catAx>
      <c:valAx>
        <c:axId val="296076688"/>
        <c:scaling>
          <c:orientation val="minMax"/>
        </c:scaling>
        <c:delete val="1"/>
        <c:axPos val="b"/>
        <c:numFmt formatCode="General" sourceLinked="1"/>
        <c:majorTickMark val="none"/>
        <c:minorTickMark val="none"/>
        <c:tickLblPos val="nextTo"/>
        <c:crossAx val="296076128"/>
        <c:crosses val="max"/>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655474168961198E-2"/>
          <c:y val="4.2346040043313729E-2"/>
          <c:w val="0.95373291272344896"/>
          <c:h val="0.80614893186202419"/>
        </c:manualLayout>
      </c:layout>
      <c:barChart>
        <c:barDir val="col"/>
        <c:grouping val="clustered"/>
        <c:varyColors val="0"/>
        <c:ser>
          <c:idx val="0"/>
          <c:order val="0"/>
          <c:tx>
            <c:strRef>
              <c:f>Planilha1!$B$1</c:f>
              <c:strCache>
                <c:ptCount val="1"/>
                <c:pt idx="0">
                  <c:v>Resoluções Publicadas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Planilha1!$A$2:$A$12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Planilha1!$B$2:$B$12</c:f>
              <c:numCache>
                <c:formatCode>General</c:formatCode>
                <c:ptCount val="11"/>
                <c:pt idx="0">
                  <c:v>9</c:v>
                </c:pt>
                <c:pt idx="1">
                  <c:v>3</c:v>
                </c:pt>
                <c:pt idx="2">
                  <c:v>2</c:v>
                </c:pt>
                <c:pt idx="3">
                  <c:v>3</c:v>
                </c:pt>
                <c:pt idx="4">
                  <c:v>7</c:v>
                </c:pt>
                <c:pt idx="5">
                  <c:v>1</c:v>
                </c:pt>
                <c:pt idx="6">
                  <c:v>4</c:v>
                </c:pt>
                <c:pt idx="7">
                  <c:v>11</c:v>
                </c:pt>
                <c:pt idx="8">
                  <c:v>23</c:v>
                </c:pt>
                <c:pt idx="9">
                  <c:v>17</c:v>
                </c:pt>
                <c:pt idx="10">
                  <c:v>29</c:v>
                </c:pt>
              </c:numCache>
            </c:numRef>
          </c:val>
          <c:extLst>
            <c:ext xmlns:c16="http://schemas.microsoft.com/office/drawing/2014/chart" uri="{C3380CC4-5D6E-409C-BE32-E72D297353CC}">
              <c16:uniqueId val="{00000000-68DD-40EA-B3EE-4D458752DD38}"/>
            </c:ext>
          </c:extLst>
        </c:ser>
        <c:ser>
          <c:idx val="1"/>
          <c:order val="1"/>
          <c:tx>
            <c:strRef>
              <c:f>Planilha1!$C$1</c:f>
              <c:strCache>
                <c:ptCount val="1"/>
                <c:pt idx="0">
                  <c:v>Reuniões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Planilha1!$A$2:$A$12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Planilha1!$C$2:$C$12</c:f>
              <c:numCache>
                <c:formatCode>General</c:formatCode>
                <c:ptCount val="11"/>
                <c:pt idx="0">
                  <c:v>2</c:v>
                </c:pt>
                <c:pt idx="1">
                  <c:v>2</c:v>
                </c:pt>
                <c:pt idx="2">
                  <c:v>2</c:v>
                </c:pt>
                <c:pt idx="3">
                  <c:v>2</c:v>
                </c:pt>
                <c:pt idx="4">
                  <c:v>2</c:v>
                </c:pt>
                <c:pt idx="5">
                  <c:v>2</c:v>
                </c:pt>
                <c:pt idx="6">
                  <c:v>2</c:v>
                </c:pt>
                <c:pt idx="7">
                  <c:v>2</c:v>
                </c:pt>
                <c:pt idx="8">
                  <c:v>4</c:v>
                </c:pt>
                <c:pt idx="9">
                  <c:v>7</c:v>
                </c:pt>
                <c:pt idx="10">
                  <c:v>9</c:v>
                </c:pt>
              </c:numCache>
            </c:numRef>
          </c:val>
          <c:extLst>
            <c:ext xmlns:c16="http://schemas.microsoft.com/office/drawing/2014/chart" uri="{C3380CC4-5D6E-409C-BE32-E72D297353CC}">
              <c16:uniqueId val="{00000001-68DD-40EA-B3EE-4D458752DD38}"/>
            </c:ext>
          </c:extLst>
        </c:ser>
        <c:dLbls>
          <c:showLegendKey val="0"/>
          <c:showVal val="0"/>
          <c:showCatName val="0"/>
          <c:showSerName val="0"/>
          <c:showPercent val="0"/>
          <c:showBubbleSize val="0"/>
        </c:dLbls>
        <c:gapWidth val="100"/>
        <c:overlap val="-24"/>
        <c:axId val="335714688"/>
        <c:axId val="335705120"/>
      </c:barChart>
      <c:catAx>
        <c:axId val="3357146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5400000" spcFirstLastPara="1" vertOverflow="ellipsis" wrap="square" anchor="ctr" anchorCtr="1"/>
          <a:lstStyle/>
          <a:p>
            <a:pPr>
              <a:defRPr sz="1400" b="1" i="0" u="none" strike="noStrike" kern="1200" baseline="0">
                <a:solidFill>
                  <a:schemeClr val="tx2"/>
                </a:solidFill>
                <a:latin typeface="+mn-lt"/>
                <a:ea typeface="+mn-ea"/>
                <a:cs typeface="+mn-cs"/>
              </a:defRPr>
            </a:pPr>
            <a:endParaRPr lang="pt-BR"/>
          </a:p>
        </c:txPr>
        <c:crossAx val="335705120"/>
        <c:crosses val="autoZero"/>
        <c:auto val="1"/>
        <c:lblAlgn val="ctr"/>
        <c:lblOffset val="100"/>
        <c:noMultiLvlLbl val="0"/>
      </c:catAx>
      <c:valAx>
        <c:axId val="335705120"/>
        <c:scaling>
          <c:orientation val="minMax"/>
        </c:scaling>
        <c:delete val="1"/>
        <c:axPos val="l"/>
        <c:majorGridlines>
          <c:spPr>
            <a:ln w="19050" cap="flat" cmpd="sng" algn="ctr">
              <a:solidFill>
                <a:schemeClr val="tx2">
                  <a:lumMod val="15000"/>
                  <a:lumOff val="85000"/>
                </a:schemeClr>
              </a:solidFill>
              <a:round/>
            </a:ln>
            <a:effectLst/>
          </c:spPr>
        </c:majorGridlines>
        <c:numFmt formatCode="General" sourceLinked="1"/>
        <c:majorTickMark val="none"/>
        <c:minorTickMark val="none"/>
        <c:tickLblPos val="nextTo"/>
        <c:crossAx val="335714688"/>
        <c:crosses val="autoZero"/>
        <c:crossBetween val="between"/>
      </c:valAx>
      <c:spPr>
        <a:noFill/>
        <a:ln>
          <a:noFill/>
        </a:ln>
        <a:effectLst/>
      </c:spPr>
    </c:plotArea>
    <c:legend>
      <c:legendPos val="b"/>
      <c:layout>
        <c:manualLayout>
          <c:xMode val="edge"/>
          <c:yMode val="edge"/>
          <c:x val="4.0941658137154556E-3"/>
          <c:y val="6.7087263576589007E-2"/>
          <c:w val="0.30473854016440299"/>
          <c:h val="0.18058314390000788"/>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pt-BR"/>
        </a:p>
      </c:txPr>
    </c:legend>
    <c:plotVisOnly val="1"/>
    <c:dispBlanksAs val="gap"/>
    <c:showDLblsOverMax val="0"/>
  </c:chart>
  <c:spPr>
    <a:solidFill>
      <a:schemeClr val="accent6">
        <a:lumMod val="40000"/>
        <a:lumOff val="60000"/>
      </a:schemeClr>
    </a:solidFill>
    <a:ln w="9525" cap="flat" cmpd="sng" algn="ctr">
      <a:solidFill>
        <a:schemeClr val="tx2">
          <a:lumMod val="15000"/>
          <a:lumOff val="85000"/>
        </a:schemeClr>
      </a:solidFill>
      <a:round/>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5EEEAF-9DE3-43F5-A17B-ACC10004CE7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pt-BR"/>
        </a:p>
      </dgm:t>
    </dgm:pt>
    <dgm:pt modelId="{C6E36468-0174-4EDF-877F-B80F3929940A}">
      <dgm:prSet phldrT="[Texto]" custT="1"/>
      <dgm:spPr>
        <a:solidFill>
          <a:schemeClr val="accent1">
            <a:lumMod val="50000"/>
          </a:schemeClr>
        </a:solidFill>
        <a:ln>
          <a:noFill/>
        </a:ln>
      </dgm:spPr>
      <dgm:t>
        <a:bodyPr/>
        <a:lstStyle/>
        <a:p>
          <a:r>
            <a:rPr kumimoji="0" lang="pt-BR" sz="2400" b="1" i="0" u="none" strike="noStrike"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Gestão mais eficiente dos recursos ao representar a operação de forma mais detalhada </a:t>
          </a:r>
          <a:endParaRPr lang="pt-BR" sz="2400" dirty="0"/>
        </a:p>
      </dgm:t>
    </dgm:pt>
    <dgm:pt modelId="{B9C5EF99-A7F3-4294-B9A4-21F5CEA0936A}" type="parTrans" cxnId="{6DB3D0A2-A923-48C1-AF2E-EDD8F1604811}">
      <dgm:prSet/>
      <dgm:spPr/>
      <dgm:t>
        <a:bodyPr/>
        <a:lstStyle/>
        <a:p>
          <a:endParaRPr lang="pt-BR"/>
        </a:p>
      </dgm:t>
    </dgm:pt>
    <dgm:pt modelId="{8678220B-5B6D-4FB5-87F7-0122C371AAD9}" type="sibTrans" cxnId="{6DB3D0A2-A923-48C1-AF2E-EDD8F1604811}">
      <dgm:prSet/>
      <dgm:spPr/>
      <dgm:t>
        <a:bodyPr/>
        <a:lstStyle/>
        <a:p>
          <a:endParaRPr lang="pt-BR"/>
        </a:p>
      </dgm:t>
    </dgm:pt>
    <dgm:pt modelId="{04B73D1E-048D-46D3-BB21-3D7FFB0CC8F7}">
      <dgm:prSet phldrT="[Texto]" custT="1"/>
      <dgm:spPr>
        <a:solidFill>
          <a:schemeClr val="accent1">
            <a:lumMod val="50000"/>
          </a:schemeClr>
        </a:solidFill>
        <a:ln>
          <a:noFill/>
        </a:ln>
      </dgm:spPr>
      <dgm:t>
        <a:bodyPr/>
        <a:lstStyle/>
        <a:p>
          <a:r>
            <a:rPr kumimoji="0" lang="pt-BR" sz="2400" b="1" i="0" u="none" strike="noStrike"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Assertividade no direcionamento de expansão que garanta a adequabilidade da oferta</a:t>
          </a:r>
          <a:endParaRPr lang="pt-BR" sz="2400" dirty="0"/>
        </a:p>
      </dgm:t>
    </dgm:pt>
    <dgm:pt modelId="{9214763C-4B36-4080-873C-252803EA79C2}" type="parTrans" cxnId="{0714B5F8-E984-4044-A105-7DB991CEB571}">
      <dgm:prSet/>
      <dgm:spPr/>
      <dgm:t>
        <a:bodyPr/>
        <a:lstStyle/>
        <a:p>
          <a:endParaRPr lang="pt-BR"/>
        </a:p>
      </dgm:t>
    </dgm:pt>
    <dgm:pt modelId="{880B15B9-3E10-44D5-B414-5A302F450C57}" type="sibTrans" cxnId="{0714B5F8-E984-4044-A105-7DB991CEB571}">
      <dgm:prSet/>
      <dgm:spPr/>
      <dgm:t>
        <a:bodyPr/>
        <a:lstStyle/>
        <a:p>
          <a:endParaRPr lang="pt-BR"/>
        </a:p>
      </dgm:t>
    </dgm:pt>
    <dgm:pt modelId="{903A002B-01AA-4CE7-A361-6673284E17E5}">
      <dgm:prSet phldrT="[Texto]" custT="1"/>
      <dgm:spPr>
        <a:solidFill>
          <a:schemeClr val="accent1">
            <a:lumMod val="50000"/>
          </a:schemeClr>
        </a:solidFill>
        <a:ln>
          <a:noFill/>
        </a:ln>
      </dgm:spPr>
      <dgm:t>
        <a:bodyPr/>
        <a:lstStyle/>
        <a:p>
          <a:r>
            <a:rPr kumimoji="0" lang="pt-BR" sz="2400" b="1" i="0" u="none" strike="noStrike"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Aumentar a aderência entre o planejamento da operação e planejamento da expansão</a:t>
          </a:r>
          <a:endParaRPr lang="pt-BR" sz="2400" dirty="0"/>
        </a:p>
      </dgm:t>
    </dgm:pt>
    <dgm:pt modelId="{EEECF1CD-21BE-4FF3-83F3-D8EF91D9CC4E}" type="parTrans" cxnId="{C670965C-723A-4847-BB9E-3DD77E2809F5}">
      <dgm:prSet/>
      <dgm:spPr/>
      <dgm:t>
        <a:bodyPr/>
        <a:lstStyle/>
        <a:p>
          <a:endParaRPr lang="pt-BR"/>
        </a:p>
      </dgm:t>
    </dgm:pt>
    <dgm:pt modelId="{C45FD1E2-BAD4-478A-9B05-336E74E4920F}" type="sibTrans" cxnId="{C670965C-723A-4847-BB9E-3DD77E2809F5}">
      <dgm:prSet/>
      <dgm:spPr/>
      <dgm:t>
        <a:bodyPr/>
        <a:lstStyle/>
        <a:p>
          <a:endParaRPr lang="pt-BR"/>
        </a:p>
      </dgm:t>
    </dgm:pt>
    <dgm:pt modelId="{CE730B99-BC90-473B-91BE-B330A7B3E8F4}">
      <dgm:prSet phldrT="[Texto]" custT="1"/>
      <dgm:spPr>
        <a:solidFill>
          <a:schemeClr val="accent1">
            <a:lumMod val="50000"/>
          </a:schemeClr>
        </a:solidFill>
        <a:ln>
          <a:noFill/>
        </a:ln>
      </dgm:spPr>
      <dgm:t>
        <a:bodyPr/>
        <a:lstStyle/>
        <a:p>
          <a:r>
            <a:rPr lang="pt-BR" sz="2400" b="1" dirty="0" smtClean="0">
              <a:latin typeface="Tahoma" panose="020B0604030504040204" pitchFamily="34" charset="0"/>
              <a:ea typeface="Tahoma" panose="020B0604030504040204" pitchFamily="34" charset="0"/>
              <a:cs typeface="Tahoma" panose="020B0604030504040204" pitchFamily="34" charset="0"/>
            </a:rPr>
            <a:t>Base para desenho dos produtos que irão remunerar os investimentos necessários</a:t>
          </a:r>
          <a:endParaRPr lang="pt-BR" sz="2400" dirty="0">
            <a:latin typeface="Tahoma" panose="020B0604030504040204" pitchFamily="34" charset="0"/>
            <a:ea typeface="Tahoma" panose="020B0604030504040204" pitchFamily="34" charset="0"/>
            <a:cs typeface="Tahoma" panose="020B0604030504040204" pitchFamily="34" charset="0"/>
          </a:endParaRPr>
        </a:p>
      </dgm:t>
    </dgm:pt>
    <dgm:pt modelId="{3B1AB93F-CC11-4809-A5D5-F3BF4E08C9AF}" type="parTrans" cxnId="{E5FEA10A-784E-45AF-9120-14523B79DFFE}">
      <dgm:prSet/>
      <dgm:spPr/>
      <dgm:t>
        <a:bodyPr/>
        <a:lstStyle/>
        <a:p>
          <a:endParaRPr lang="pt-BR"/>
        </a:p>
      </dgm:t>
    </dgm:pt>
    <dgm:pt modelId="{5802D54E-940C-452B-A3F3-14166A240159}" type="sibTrans" cxnId="{E5FEA10A-784E-45AF-9120-14523B79DFFE}">
      <dgm:prSet/>
      <dgm:spPr/>
      <dgm:t>
        <a:bodyPr/>
        <a:lstStyle/>
        <a:p>
          <a:endParaRPr lang="pt-BR"/>
        </a:p>
      </dgm:t>
    </dgm:pt>
    <dgm:pt modelId="{57B2AD68-CC5F-480C-9988-DDD4EEEDD45B}" type="pres">
      <dgm:prSet presAssocID="{605EEEAF-9DE3-43F5-A17B-ACC10004CE79}" presName="diagram" presStyleCnt="0">
        <dgm:presLayoutVars>
          <dgm:dir/>
          <dgm:resizeHandles val="exact"/>
        </dgm:presLayoutVars>
      </dgm:prSet>
      <dgm:spPr/>
      <dgm:t>
        <a:bodyPr/>
        <a:lstStyle/>
        <a:p>
          <a:endParaRPr lang="pt-BR"/>
        </a:p>
      </dgm:t>
    </dgm:pt>
    <dgm:pt modelId="{B41757EC-FEC4-4C50-8A56-1FD5B1A06C7C}" type="pres">
      <dgm:prSet presAssocID="{C6E36468-0174-4EDF-877F-B80F3929940A}" presName="node" presStyleLbl="node1" presStyleIdx="0" presStyleCnt="4" custScaleX="130985" custScaleY="81094">
        <dgm:presLayoutVars>
          <dgm:bulletEnabled val="1"/>
        </dgm:presLayoutVars>
      </dgm:prSet>
      <dgm:spPr/>
      <dgm:t>
        <a:bodyPr/>
        <a:lstStyle/>
        <a:p>
          <a:endParaRPr lang="pt-BR"/>
        </a:p>
      </dgm:t>
    </dgm:pt>
    <dgm:pt modelId="{41A73773-1E51-4A12-A1CC-F3C4213F1422}" type="pres">
      <dgm:prSet presAssocID="{8678220B-5B6D-4FB5-87F7-0122C371AAD9}" presName="sibTrans" presStyleCnt="0"/>
      <dgm:spPr/>
    </dgm:pt>
    <dgm:pt modelId="{2BEF1B3E-492B-4B01-B1E9-9E498F0EF2B0}" type="pres">
      <dgm:prSet presAssocID="{04B73D1E-048D-46D3-BB21-3D7FFB0CC8F7}" presName="node" presStyleLbl="node1" presStyleIdx="1" presStyleCnt="4" custScaleX="130985" custScaleY="81094">
        <dgm:presLayoutVars>
          <dgm:bulletEnabled val="1"/>
        </dgm:presLayoutVars>
      </dgm:prSet>
      <dgm:spPr/>
      <dgm:t>
        <a:bodyPr/>
        <a:lstStyle/>
        <a:p>
          <a:endParaRPr lang="pt-BR"/>
        </a:p>
      </dgm:t>
    </dgm:pt>
    <dgm:pt modelId="{50AAFBE6-EA3B-40D2-9906-E3C002BA40B5}" type="pres">
      <dgm:prSet presAssocID="{880B15B9-3E10-44D5-B414-5A302F450C57}" presName="sibTrans" presStyleCnt="0"/>
      <dgm:spPr/>
    </dgm:pt>
    <dgm:pt modelId="{DADEFB70-43D9-4B12-AB6A-2F9C749C6514}" type="pres">
      <dgm:prSet presAssocID="{903A002B-01AA-4CE7-A361-6673284E17E5}" presName="node" presStyleLbl="node1" presStyleIdx="2" presStyleCnt="4" custScaleX="130985" custScaleY="81094">
        <dgm:presLayoutVars>
          <dgm:bulletEnabled val="1"/>
        </dgm:presLayoutVars>
      </dgm:prSet>
      <dgm:spPr/>
      <dgm:t>
        <a:bodyPr/>
        <a:lstStyle/>
        <a:p>
          <a:endParaRPr lang="pt-BR"/>
        </a:p>
      </dgm:t>
    </dgm:pt>
    <dgm:pt modelId="{0296A175-EC96-4989-A931-0EE023DB6657}" type="pres">
      <dgm:prSet presAssocID="{C45FD1E2-BAD4-478A-9B05-336E74E4920F}" presName="sibTrans" presStyleCnt="0"/>
      <dgm:spPr/>
    </dgm:pt>
    <dgm:pt modelId="{69766354-29A4-4F41-9D98-EBC4449F0180}" type="pres">
      <dgm:prSet presAssocID="{CE730B99-BC90-473B-91BE-B330A7B3E8F4}" presName="node" presStyleLbl="node1" presStyleIdx="3" presStyleCnt="4" custScaleX="130985" custScaleY="81094">
        <dgm:presLayoutVars>
          <dgm:bulletEnabled val="1"/>
        </dgm:presLayoutVars>
      </dgm:prSet>
      <dgm:spPr/>
      <dgm:t>
        <a:bodyPr/>
        <a:lstStyle/>
        <a:p>
          <a:endParaRPr lang="pt-BR"/>
        </a:p>
      </dgm:t>
    </dgm:pt>
  </dgm:ptLst>
  <dgm:cxnLst>
    <dgm:cxn modelId="{09358834-FF49-470D-9890-14E9701B3C65}" type="presOf" srcId="{CE730B99-BC90-473B-91BE-B330A7B3E8F4}" destId="{69766354-29A4-4F41-9D98-EBC4449F0180}" srcOrd="0" destOrd="0" presId="urn:microsoft.com/office/officeart/2005/8/layout/default"/>
    <dgm:cxn modelId="{1CBED3F1-48A7-436B-AD2F-6F795CBE9E9E}" type="presOf" srcId="{C6E36468-0174-4EDF-877F-B80F3929940A}" destId="{B41757EC-FEC4-4C50-8A56-1FD5B1A06C7C}" srcOrd="0" destOrd="0" presId="urn:microsoft.com/office/officeart/2005/8/layout/default"/>
    <dgm:cxn modelId="{6DB3D0A2-A923-48C1-AF2E-EDD8F1604811}" srcId="{605EEEAF-9DE3-43F5-A17B-ACC10004CE79}" destId="{C6E36468-0174-4EDF-877F-B80F3929940A}" srcOrd="0" destOrd="0" parTransId="{B9C5EF99-A7F3-4294-B9A4-21F5CEA0936A}" sibTransId="{8678220B-5B6D-4FB5-87F7-0122C371AAD9}"/>
    <dgm:cxn modelId="{0E630131-BAD0-4D78-9068-AB6EE41CF624}" type="presOf" srcId="{605EEEAF-9DE3-43F5-A17B-ACC10004CE79}" destId="{57B2AD68-CC5F-480C-9988-DDD4EEEDD45B}" srcOrd="0" destOrd="0" presId="urn:microsoft.com/office/officeart/2005/8/layout/default"/>
    <dgm:cxn modelId="{C670965C-723A-4847-BB9E-3DD77E2809F5}" srcId="{605EEEAF-9DE3-43F5-A17B-ACC10004CE79}" destId="{903A002B-01AA-4CE7-A361-6673284E17E5}" srcOrd="2" destOrd="0" parTransId="{EEECF1CD-21BE-4FF3-83F3-D8EF91D9CC4E}" sibTransId="{C45FD1E2-BAD4-478A-9B05-336E74E4920F}"/>
    <dgm:cxn modelId="{E5FEA10A-784E-45AF-9120-14523B79DFFE}" srcId="{605EEEAF-9DE3-43F5-A17B-ACC10004CE79}" destId="{CE730B99-BC90-473B-91BE-B330A7B3E8F4}" srcOrd="3" destOrd="0" parTransId="{3B1AB93F-CC11-4809-A5D5-F3BF4E08C9AF}" sibTransId="{5802D54E-940C-452B-A3F3-14166A240159}"/>
    <dgm:cxn modelId="{98F78814-54EE-4A8B-A7A9-69EDF59BB789}" type="presOf" srcId="{903A002B-01AA-4CE7-A361-6673284E17E5}" destId="{DADEFB70-43D9-4B12-AB6A-2F9C749C6514}" srcOrd="0" destOrd="0" presId="urn:microsoft.com/office/officeart/2005/8/layout/default"/>
    <dgm:cxn modelId="{0714B5F8-E984-4044-A105-7DB991CEB571}" srcId="{605EEEAF-9DE3-43F5-A17B-ACC10004CE79}" destId="{04B73D1E-048D-46D3-BB21-3D7FFB0CC8F7}" srcOrd="1" destOrd="0" parTransId="{9214763C-4B36-4080-873C-252803EA79C2}" sibTransId="{880B15B9-3E10-44D5-B414-5A302F450C57}"/>
    <dgm:cxn modelId="{6501B98D-8613-41A3-83A4-430E3DADF1BF}" type="presOf" srcId="{04B73D1E-048D-46D3-BB21-3D7FFB0CC8F7}" destId="{2BEF1B3E-492B-4B01-B1E9-9E498F0EF2B0}" srcOrd="0" destOrd="0" presId="urn:microsoft.com/office/officeart/2005/8/layout/default"/>
    <dgm:cxn modelId="{AFACA46B-FEF1-4A47-BACA-D5FD5A16600A}" type="presParOf" srcId="{57B2AD68-CC5F-480C-9988-DDD4EEEDD45B}" destId="{B41757EC-FEC4-4C50-8A56-1FD5B1A06C7C}" srcOrd="0" destOrd="0" presId="urn:microsoft.com/office/officeart/2005/8/layout/default"/>
    <dgm:cxn modelId="{8CBA9C9D-DE78-40A9-9FAE-FE30741B2D5C}" type="presParOf" srcId="{57B2AD68-CC5F-480C-9988-DDD4EEEDD45B}" destId="{41A73773-1E51-4A12-A1CC-F3C4213F1422}" srcOrd="1" destOrd="0" presId="urn:microsoft.com/office/officeart/2005/8/layout/default"/>
    <dgm:cxn modelId="{A8FDB13C-6A48-4ED5-9BB9-9714D13C82F4}" type="presParOf" srcId="{57B2AD68-CC5F-480C-9988-DDD4EEEDD45B}" destId="{2BEF1B3E-492B-4B01-B1E9-9E498F0EF2B0}" srcOrd="2" destOrd="0" presId="urn:microsoft.com/office/officeart/2005/8/layout/default"/>
    <dgm:cxn modelId="{76AA8979-B0A8-4294-8CC0-1CD53E955DB8}" type="presParOf" srcId="{57B2AD68-CC5F-480C-9988-DDD4EEEDD45B}" destId="{50AAFBE6-EA3B-40D2-9906-E3C002BA40B5}" srcOrd="3" destOrd="0" presId="urn:microsoft.com/office/officeart/2005/8/layout/default"/>
    <dgm:cxn modelId="{7848FCDD-8745-43E7-AACD-FD1C66F972E6}" type="presParOf" srcId="{57B2AD68-CC5F-480C-9988-DDD4EEEDD45B}" destId="{DADEFB70-43D9-4B12-AB6A-2F9C749C6514}" srcOrd="4" destOrd="0" presId="urn:microsoft.com/office/officeart/2005/8/layout/default"/>
    <dgm:cxn modelId="{538A9938-28C8-4BEC-89BE-EAD54835F2E1}" type="presParOf" srcId="{57B2AD68-CC5F-480C-9988-DDD4EEEDD45B}" destId="{0296A175-EC96-4989-A931-0EE023DB6657}" srcOrd="5" destOrd="0" presId="urn:microsoft.com/office/officeart/2005/8/layout/default"/>
    <dgm:cxn modelId="{A6A0491D-96AC-4320-815F-3871BD5E5F82}" type="presParOf" srcId="{57B2AD68-CC5F-480C-9988-DDD4EEEDD45B}" destId="{69766354-29A4-4F41-9D98-EBC4449F0180}"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1757EC-FEC4-4C50-8A56-1FD5B1A06C7C}">
      <dsp:nvSpPr>
        <dsp:cNvPr id="0" name=""/>
        <dsp:cNvSpPr/>
      </dsp:nvSpPr>
      <dsp:spPr>
        <a:xfrm>
          <a:off x="170" y="283561"/>
          <a:ext cx="5089581" cy="1890603"/>
        </a:xfrm>
        <a:prstGeom prst="rect">
          <a:avLst/>
        </a:prstGeom>
        <a:solidFill>
          <a:schemeClr val="accent1">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kumimoji="0" lang="pt-BR"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Gestão mais eficiente dos recursos ao representar a operação de forma mais detalhada </a:t>
          </a:r>
          <a:endParaRPr lang="pt-BR" sz="2400" kern="1200" dirty="0"/>
        </a:p>
      </dsp:txBody>
      <dsp:txXfrm>
        <a:off x="170" y="283561"/>
        <a:ext cx="5089581" cy="1890603"/>
      </dsp:txXfrm>
    </dsp:sp>
    <dsp:sp modelId="{2BEF1B3E-492B-4B01-B1E9-9E498F0EF2B0}">
      <dsp:nvSpPr>
        <dsp:cNvPr id="0" name=""/>
        <dsp:cNvSpPr/>
      </dsp:nvSpPr>
      <dsp:spPr>
        <a:xfrm>
          <a:off x="5478313" y="283561"/>
          <a:ext cx="5089581" cy="1890603"/>
        </a:xfrm>
        <a:prstGeom prst="rect">
          <a:avLst/>
        </a:prstGeom>
        <a:solidFill>
          <a:schemeClr val="accent1">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kumimoji="0" lang="pt-BR"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Assertividade no direcionamento de expansão que garanta a adequabilidade da oferta</a:t>
          </a:r>
          <a:endParaRPr lang="pt-BR" sz="2400" kern="1200" dirty="0"/>
        </a:p>
      </dsp:txBody>
      <dsp:txXfrm>
        <a:off x="5478313" y="283561"/>
        <a:ext cx="5089581" cy="1890603"/>
      </dsp:txXfrm>
    </dsp:sp>
    <dsp:sp modelId="{DADEFB70-43D9-4B12-AB6A-2F9C749C6514}">
      <dsp:nvSpPr>
        <dsp:cNvPr id="0" name=""/>
        <dsp:cNvSpPr/>
      </dsp:nvSpPr>
      <dsp:spPr>
        <a:xfrm>
          <a:off x="170" y="2562727"/>
          <a:ext cx="5089581" cy="1890603"/>
        </a:xfrm>
        <a:prstGeom prst="rect">
          <a:avLst/>
        </a:prstGeom>
        <a:solidFill>
          <a:schemeClr val="accent1">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kumimoji="0" lang="pt-BR"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Aumentar a aderência entre o planejamento da operação e planejamento da expansão</a:t>
          </a:r>
          <a:endParaRPr lang="pt-BR" sz="2400" kern="1200" dirty="0"/>
        </a:p>
      </dsp:txBody>
      <dsp:txXfrm>
        <a:off x="170" y="2562727"/>
        <a:ext cx="5089581" cy="1890603"/>
      </dsp:txXfrm>
    </dsp:sp>
    <dsp:sp modelId="{69766354-29A4-4F41-9D98-EBC4449F0180}">
      <dsp:nvSpPr>
        <dsp:cNvPr id="0" name=""/>
        <dsp:cNvSpPr/>
      </dsp:nvSpPr>
      <dsp:spPr>
        <a:xfrm>
          <a:off x="5478313" y="2562727"/>
          <a:ext cx="5089581" cy="1890603"/>
        </a:xfrm>
        <a:prstGeom prst="rect">
          <a:avLst/>
        </a:prstGeom>
        <a:solidFill>
          <a:schemeClr val="accent1">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pt-BR" sz="2400" b="1" kern="1200" dirty="0" smtClean="0">
              <a:latin typeface="Tahoma" panose="020B0604030504040204" pitchFamily="34" charset="0"/>
              <a:ea typeface="Tahoma" panose="020B0604030504040204" pitchFamily="34" charset="0"/>
              <a:cs typeface="Tahoma" panose="020B0604030504040204" pitchFamily="34" charset="0"/>
            </a:rPr>
            <a:t>Base para desenho dos produtos que irão remunerar os investimentos necessários</a:t>
          </a:r>
          <a:endParaRPr lang="pt-BR" sz="2400" kern="1200" dirty="0">
            <a:latin typeface="Tahoma" panose="020B0604030504040204" pitchFamily="34" charset="0"/>
            <a:ea typeface="Tahoma" panose="020B0604030504040204" pitchFamily="34" charset="0"/>
            <a:cs typeface="Tahoma" panose="020B0604030504040204" pitchFamily="34" charset="0"/>
          </a:endParaRPr>
        </a:p>
      </dsp:txBody>
      <dsp:txXfrm>
        <a:off x="5478313" y="2562727"/>
        <a:ext cx="5089581" cy="189060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3225" cy="4968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46513" y="0"/>
            <a:ext cx="2943225" cy="496888"/>
          </a:xfrm>
          <a:prstGeom prst="rect">
            <a:avLst/>
          </a:prstGeom>
        </p:spPr>
        <p:txBody>
          <a:bodyPr vert="horz" lIns="91440" tIns="45720" rIns="91440" bIns="45720" rtlCol="0"/>
          <a:lstStyle>
            <a:lvl1pPr algn="r">
              <a:defRPr sz="1200"/>
            </a:lvl1pPr>
          </a:lstStyle>
          <a:p>
            <a:fld id="{4E9A9C52-DC46-4FDF-9FF6-B43E50F83BDC}" type="datetimeFigureOut">
              <a:rPr lang="pt-BR" smtClean="0"/>
              <a:t>17/08/2020</a:t>
            </a:fld>
            <a:endParaRPr lang="pt-BR"/>
          </a:p>
        </p:txBody>
      </p:sp>
      <p:sp>
        <p:nvSpPr>
          <p:cNvPr id="4" name="Espaço Reservado para Rodapé 3"/>
          <p:cNvSpPr>
            <a:spLocks noGrp="1"/>
          </p:cNvSpPr>
          <p:nvPr>
            <p:ph type="ftr" sz="quarter" idx="2"/>
          </p:nvPr>
        </p:nvSpPr>
        <p:spPr>
          <a:xfrm>
            <a:off x="0" y="9424988"/>
            <a:ext cx="2943225" cy="4968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46513" y="9424988"/>
            <a:ext cx="2943225" cy="496887"/>
          </a:xfrm>
          <a:prstGeom prst="rect">
            <a:avLst/>
          </a:prstGeom>
        </p:spPr>
        <p:txBody>
          <a:bodyPr vert="horz" lIns="91440" tIns="45720" rIns="91440" bIns="45720" rtlCol="0" anchor="b"/>
          <a:lstStyle>
            <a:lvl1pPr algn="r">
              <a:defRPr sz="1200"/>
            </a:lvl1pPr>
          </a:lstStyle>
          <a:p>
            <a:fld id="{8A715EEF-CC71-425A-90AB-56574A7C6A08}" type="slidenum">
              <a:rPr lang="pt-BR" smtClean="0"/>
              <a:t>‹nº›</a:t>
            </a:fld>
            <a:endParaRPr lang="pt-BR"/>
          </a:p>
        </p:txBody>
      </p:sp>
    </p:spTree>
    <p:extLst>
      <p:ext uri="{BB962C8B-B14F-4D97-AF65-F5344CB8AC3E}">
        <p14:creationId xmlns:p14="http://schemas.microsoft.com/office/powerpoint/2010/main" val="32220664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2908" cy="497817"/>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46846" y="0"/>
            <a:ext cx="2942908" cy="497817"/>
          </a:xfrm>
          <a:prstGeom prst="rect">
            <a:avLst/>
          </a:prstGeom>
        </p:spPr>
        <p:txBody>
          <a:bodyPr vert="horz" lIns="91440" tIns="45720" rIns="91440" bIns="45720" rtlCol="0"/>
          <a:lstStyle>
            <a:lvl1pPr algn="r">
              <a:defRPr sz="1200"/>
            </a:lvl1pPr>
          </a:lstStyle>
          <a:p>
            <a:fld id="{768F5204-BBFC-4701-BDB8-CF85DA2D1547}" type="datetimeFigureOut">
              <a:rPr lang="pt-BR" smtClean="0"/>
              <a:t>17/08/2020</a:t>
            </a:fld>
            <a:endParaRPr lang="pt-BR"/>
          </a:p>
        </p:txBody>
      </p:sp>
      <p:sp>
        <p:nvSpPr>
          <p:cNvPr id="4" name="Espaço Reservado para Imagem de Slide 3"/>
          <p:cNvSpPr>
            <a:spLocks noGrp="1" noRot="1" noChangeAspect="1"/>
          </p:cNvSpPr>
          <p:nvPr>
            <p:ph type="sldImg" idx="2"/>
          </p:nvPr>
        </p:nvSpPr>
        <p:spPr>
          <a:xfrm>
            <a:off x="419100" y="1239838"/>
            <a:ext cx="5953125" cy="3349625"/>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79133" y="4774902"/>
            <a:ext cx="5433060" cy="3906738"/>
          </a:xfrm>
          <a:prstGeom prst="rect">
            <a:avLst/>
          </a:prstGeom>
        </p:spPr>
        <p:txBody>
          <a:bodyPr vert="horz" lIns="91440" tIns="45720" rIns="91440" bIns="45720" rtlCol="0"/>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9424060"/>
            <a:ext cx="2942908" cy="497816"/>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46846" y="9424060"/>
            <a:ext cx="2942908" cy="497816"/>
          </a:xfrm>
          <a:prstGeom prst="rect">
            <a:avLst/>
          </a:prstGeom>
        </p:spPr>
        <p:txBody>
          <a:bodyPr vert="horz" lIns="91440" tIns="45720" rIns="91440" bIns="45720" rtlCol="0" anchor="b"/>
          <a:lstStyle>
            <a:lvl1pPr algn="r">
              <a:defRPr sz="1200"/>
            </a:lvl1pPr>
          </a:lstStyle>
          <a:p>
            <a:fld id="{18B0C9A8-D4DE-460F-9CB4-0A640A329E0A}" type="slidenum">
              <a:rPr lang="pt-BR" smtClean="0"/>
              <a:t>‹nº›</a:t>
            </a:fld>
            <a:endParaRPr lang="pt-BR"/>
          </a:p>
        </p:txBody>
      </p:sp>
    </p:spTree>
    <p:extLst>
      <p:ext uri="{BB962C8B-B14F-4D97-AF65-F5344CB8AC3E}">
        <p14:creationId xmlns:p14="http://schemas.microsoft.com/office/powerpoint/2010/main" val="3866463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6CEC80-EA91-4C34-9915-586F1B536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045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949" rtl="0" eaLnBrk="1" fontAlgn="auto" latinLnBrk="0" hangingPunct="1">
              <a:lnSpc>
                <a:spcPct val="100000"/>
              </a:lnSpc>
              <a:spcBef>
                <a:spcPts val="0"/>
              </a:spcBef>
              <a:spcAft>
                <a:spcPts val="0"/>
              </a:spcAft>
              <a:buClrTx/>
              <a:buSzTx/>
              <a:buFontTx/>
              <a:buNone/>
              <a:tabLst/>
              <a:defRPr/>
            </a:pPr>
            <a:fld id="{7217CBB2-6B8E-4D7F-A5D0-4EDE0D387E8A}" type="slidenum">
              <a:rPr kumimoji="0" lang="pt-B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949" rtl="0" eaLnBrk="1" fontAlgn="auto" latinLnBrk="0" hangingPunct="1">
                <a:lnSpc>
                  <a:spcPct val="100000"/>
                </a:lnSpc>
                <a:spcBef>
                  <a:spcPts val="0"/>
                </a:spcBef>
                <a:spcAft>
                  <a:spcPts val="0"/>
                </a:spcAft>
                <a:buClrTx/>
                <a:buSzTx/>
                <a:buFontTx/>
                <a:buNone/>
                <a:tabLst/>
                <a:defRPr/>
              </a:pPr>
              <a:t>71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539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dirty="0" smtClean="0"/>
          </a:p>
        </p:txBody>
      </p:sp>
    </p:spTree>
    <p:extLst>
      <p:ext uri="{BB962C8B-B14F-4D97-AF65-F5344CB8AC3E}">
        <p14:creationId xmlns:p14="http://schemas.microsoft.com/office/powerpoint/2010/main" val="817276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Data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2EDBF-CEAA-4ED7-AAD2-6454C68C77A8}" type="datetime1">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17/08/2020</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ço Reservado para Rodapé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Espaço Reservado para Número de Slid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358B-F134-4CC6-876F-0F8A07D51F1B}"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19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358B-F134-4CC6-876F-0F8A07D51F1B}"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390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358B-F134-4CC6-876F-0F8A07D51F1B}"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305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B0C9A8-D4DE-460F-9CB4-0A640A329E0A}"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423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B0C9A8-D4DE-460F-9CB4-0A640A329E0A}"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023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B0C9A8-D4DE-460F-9CB4-0A640A329E0A}"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3980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E4FD5-5F1E-644D-BF1C-1D9D23B97CA9}"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0760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E4FD5-5F1E-644D-BF1C-1D9D23B97CA9}"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4594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E4FD5-5F1E-644D-BF1C-1D9D23B97CA9}"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3284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E4FD5-5F1E-644D-BF1C-1D9D23B97CA9}"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3666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B0C9A8-D4DE-460F-9CB4-0A640A329E0A}"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573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B0C9A8-D4DE-460F-9CB4-0A640A329E0A}"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7665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B0C9A8-D4DE-460F-9CB4-0A640A329E0A}"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345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949" rtl="0" eaLnBrk="1" fontAlgn="auto" latinLnBrk="0" hangingPunct="1">
              <a:lnSpc>
                <a:spcPct val="100000"/>
              </a:lnSpc>
              <a:spcBef>
                <a:spcPts val="0"/>
              </a:spcBef>
              <a:spcAft>
                <a:spcPts val="0"/>
              </a:spcAft>
              <a:buClrTx/>
              <a:buSzTx/>
              <a:buFontTx/>
              <a:buNone/>
              <a:tabLst/>
              <a:defRPr/>
            </a:pPr>
            <a:fld id="{7217CBB2-6B8E-4D7F-A5D0-4EDE0D387E8A}" type="slidenum">
              <a:rPr kumimoji="0" lang="pt-B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949" rtl="0" eaLnBrk="1" fontAlgn="auto" latinLnBrk="0" hangingPunct="1">
                <a:lnSpc>
                  <a:spcPct val="100000"/>
                </a:lnSpc>
                <a:spcBef>
                  <a:spcPts val="0"/>
                </a:spcBef>
                <a:spcAft>
                  <a:spcPts val="0"/>
                </a:spcAft>
                <a:buClrTx/>
                <a:buSzTx/>
                <a:buFontTx/>
                <a:buNone/>
                <a:tabLst/>
                <a:defRPr/>
              </a:pPr>
              <a:t>70</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054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6.xml"/><Relationship Id="rId5" Type="http://schemas.openxmlformats.org/officeDocument/2006/relationships/image" Target="../media/image20.png"/><Relationship Id="rId4" Type="http://schemas.openxmlformats.org/officeDocument/2006/relationships/image" Target="../media/image22.jp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6.xml"/><Relationship Id="rId5" Type="http://schemas.openxmlformats.org/officeDocument/2006/relationships/image" Target="../media/image20.png"/><Relationship Id="rId4" Type="http://schemas.openxmlformats.org/officeDocument/2006/relationships/image" Target="../media/image23.jp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928CEBA1-1B8C-4BF0-B0C8-539D4AA4053D}" type="datetimeFigureOut">
              <a:rPr lang="pt-BR" smtClean="0"/>
              <a:t>17/08/2020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60F3C92-772D-4E6D-B9C7-FE9A9B9638D3}" type="slidenum">
              <a:rPr lang="pt-BR" smtClean="0"/>
              <a:t>‹nº›</a:t>
            </a:fld>
            <a:endParaRPr lang="pt-BR"/>
          </a:p>
        </p:txBody>
      </p:sp>
    </p:spTree>
    <p:extLst>
      <p:ext uri="{BB962C8B-B14F-4D97-AF65-F5344CB8AC3E}">
        <p14:creationId xmlns:p14="http://schemas.microsoft.com/office/powerpoint/2010/main" val="179049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928CEBA1-1B8C-4BF0-B0C8-539D4AA4053D}" type="datetimeFigureOut">
              <a:rPr lang="pt-BR" smtClean="0"/>
              <a:t>17/08/2020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60F3C92-772D-4E6D-B9C7-FE9A9B9638D3}" type="slidenum">
              <a:rPr lang="pt-BR" smtClean="0"/>
              <a:t>‹nº›</a:t>
            </a:fld>
            <a:endParaRPr lang="pt-BR"/>
          </a:p>
        </p:txBody>
      </p:sp>
    </p:spTree>
    <p:extLst>
      <p:ext uri="{BB962C8B-B14F-4D97-AF65-F5344CB8AC3E}">
        <p14:creationId xmlns:p14="http://schemas.microsoft.com/office/powerpoint/2010/main" val="1869093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928CEBA1-1B8C-4BF0-B0C8-539D4AA4053D}" type="datetimeFigureOut">
              <a:rPr lang="pt-BR" smtClean="0"/>
              <a:t>17/08/2020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60F3C92-772D-4E6D-B9C7-FE9A9B9638D3}" type="slidenum">
              <a:rPr lang="pt-BR" smtClean="0"/>
              <a:t>‹nº›</a:t>
            </a:fld>
            <a:endParaRPr lang="pt-BR"/>
          </a:p>
        </p:txBody>
      </p:sp>
    </p:spTree>
    <p:extLst>
      <p:ext uri="{BB962C8B-B14F-4D97-AF65-F5344CB8AC3E}">
        <p14:creationId xmlns:p14="http://schemas.microsoft.com/office/powerpoint/2010/main" val="2668382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6" y="-17417"/>
            <a:ext cx="12192001" cy="6875417"/>
          </a:xfrm>
          <a:prstGeom prst="rect">
            <a:avLst/>
          </a:prstGeom>
          <a:solidFill>
            <a:srgbClr val="F2F2F2">
              <a:alpha val="8902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outerShdw blurRad="50800" dist="38100" dir="8100000" algn="tr" rotWithShape="0">
                  <a:prstClr val="black">
                    <a:alpha val="40000"/>
                  </a:prstClr>
                </a:outerShdw>
              </a:effectLst>
              <a:uLnTx/>
              <a:uFillTx/>
              <a:latin typeface="Calibri" panose="020F0502020204030204"/>
              <a:ea typeface="+mn-ea"/>
              <a:cs typeface="+mn-cs"/>
            </a:endParaRPr>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Tree>
    <p:extLst>
      <p:ext uri="{BB962C8B-B14F-4D97-AF65-F5344CB8AC3E}">
        <p14:creationId xmlns:p14="http://schemas.microsoft.com/office/powerpoint/2010/main" val="419594822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44784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1" y="-3562"/>
            <a:ext cx="12192001" cy="6875417"/>
          </a:xfrm>
          <a:prstGeom prst="rect">
            <a:avLst/>
          </a:prstGeom>
          <a:solidFill>
            <a:srgbClr val="F2F2F2">
              <a:alpha val="8902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outerShdw blurRad="50800" dist="38100" dir="8100000" algn="tr" rotWithShape="0">
                  <a:prstClr val="black">
                    <a:alpha val="40000"/>
                  </a:prstClr>
                </a:outerShdw>
              </a:effectLst>
              <a:uLnTx/>
              <a:uFillTx/>
              <a:latin typeface="Calibri" panose="020F0502020204030204"/>
              <a:ea typeface="+mn-ea"/>
              <a:cs typeface="+mn-cs"/>
            </a:endParaRPr>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Tree>
    <p:extLst>
      <p:ext uri="{BB962C8B-B14F-4D97-AF65-F5344CB8AC3E}">
        <p14:creationId xmlns:p14="http://schemas.microsoft.com/office/powerpoint/2010/main" val="100741077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522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de Título">
    <p:bg>
      <p:bgPr>
        <a:gradFill>
          <a:gsLst>
            <a:gs pos="0">
              <a:srgbClr val="FFC000"/>
            </a:gs>
            <a:gs pos="100000">
              <a:schemeClr val="accent2"/>
            </a:gs>
          </a:gsLst>
          <a:lin ang="5400000" scaled="0"/>
        </a:gradFill>
        <a:effectLst/>
      </p:bgPr>
    </p:bg>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8327" y="6146564"/>
            <a:ext cx="2911295" cy="554939"/>
          </a:xfrm>
          <a:prstGeom prst="rect">
            <a:avLst/>
          </a:prstGeom>
        </p:spPr>
      </p:pic>
    </p:spTree>
    <p:extLst>
      <p:ext uri="{BB962C8B-B14F-4D97-AF65-F5344CB8AC3E}">
        <p14:creationId xmlns:p14="http://schemas.microsoft.com/office/powerpoint/2010/main" val="2978271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ítulo e Conteúdo">
    <p:bg>
      <p:bgPr>
        <a:gradFill flip="none" rotWithShape="1">
          <a:gsLst>
            <a:gs pos="0">
              <a:schemeClr val="accent4">
                <a:lumMod val="5000"/>
                <a:lumOff val="95000"/>
              </a:schemeClr>
            </a:gs>
            <a:gs pos="74000">
              <a:schemeClr val="accent4">
                <a:lumMod val="45000"/>
                <a:lumOff val="55000"/>
              </a:schemeClr>
            </a:gs>
            <a:gs pos="87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8327" y="6146564"/>
            <a:ext cx="2911295" cy="554939"/>
          </a:xfrm>
          <a:prstGeom prst="rect">
            <a:avLst/>
          </a:prstGeom>
        </p:spPr>
      </p:pic>
    </p:spTree>
    <p:extLst>
      <p:ext uri="{BB962C8B-B14F-4D97-AF65-F5344CB8AC3E}">
        <p14:creationId xmlns:p14="http://schemas.microsoft.com/office/powerpoint/2010/main" val="9575157"/>
      </p:ext>
    </p:extLst>
  </p:cSld>
  <p:clrMapOvr>
    <a:masterClrMapping/>
  </p:clrMapOvr>
  <p:timing>
    <p:tnLst>
      <p:par>
        <p:cTn id="1" dur="indefinite" restart="never" nodeType="tmRoot"/>
      </p:par>
    </p:tnLst>
  </p:timing>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ítulo e Conteúdo">
    <p:bg>
      <p:bgPr>
        <a:gradFill flip="none" rotWithShape="1">
          <a:gsLst>
            <a:gs pos="46827">
              <a:schemeClr val="accent5">
                <a:lumMod val="20000"/>
                <a:lumOff val="80000"/>
              </a:schemeClr>
            </a:gs>
            <a:gs pos="0">
              <a:schemeClr val="accent5">
                <a:lumMod val="0"/>
                <a:lumOff val="100000"/>
              </a:schemeClr>
            </a:gs>
            <a:gs pos="99000">
              <a:schemeClr val="accent5">
                <a:lumMod val="100000"/>
              </a:schemeClr>
            </a:gs>
          </a:gsLst>
          <a:lin ang="5400000" scaled="0"/>
          <a:tileRect/>
        </a:gradFill>
        <a:effectLst/>
      </p:bgPr>
    </p:bg>
    <p:spTree>
      <p:nvGrpSpPr>
        <p:cNvPr id="1" name=""/>
        <p:cNvGrpSpPr/>
        <p:nvPr/>
      </p:nvGrpSpPr>
      <p:grpSpPr>
        <a:xfrm>
          <a:off x="0" y="0"/>
          <a:ext cx="0" cy="0"/>
          <a:chOff x="0" y="0"/>
          <a:chExt cx="0" cy="0"/>
        </a:xfrm>
      </p:grpSpPr>
      <p:pic>
        <p:nvPicPr>
          <p:cNvPr id="4" name="Imagem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8327" y="6146564"/>
            <a:ext cx="2911295" cy="554939"/>
          </a:xfrm>
          <a:prstGeom prst="rect">
            <a:avLst/>
          </a:prstGeom>
        </p:spPr>
      </p:pic>
    </p:spTree>
    <p:extLst>
      <p:ext uri="{BB962C8B-B14F-4D97-AF65-F5344CB8AC3E}">
        <p14:creationId xmlns:p14="http://schemas.microsoft.com/office/powerpoint/2010/main" val="2940452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
        <p:nvSpPr>
          <p:cNvPr id="6" name="Triângulo Retângulo 7"/>
          <p:cNvSpPr/>
          <p:nvPr userDrawn="1"/>
        </p:nvSpPr>
        <p:spPr>
          <a:xfrm rot="10800000" flipH="1" flipV="1">
            <a:off x="0" y="0"/>
            <a:ext cx="12191999" cy="6858001"/>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 name="connsiteX0" fmla="*/ 0 w 13271157"/>
              <a:gd name="connsiteY0" fmla="*/ 6742280 h 6742280"/>
              <a:gd name="connsiteX1" fmla="*/ 0 w 13271157"/>
              <a:gd name="connsiteY1" fmla="*/ 0 h 6742280"/>
              <a:gd name="connsiteX2" fmla="*/ 13271157 w 13271157"/>
              <a:gd name="connsiteY2" fmla="*/ 6729923 h 6742280"/>
              <a:gd name="connsiteX3" fmla="*/ 0 w 13271157"/>
              <a:gd name="connsiteY3" fmla="*/ 6742280 h 6742280"/>
              <a:gd name="connsiteX0" fmla="*/ 0 w 11054556"/>
              <a:gd name="connsiteY0" fmla="*/ 6742280 h 6742280"/>
              <a:gd name="connsiteX1" fmla="*/ 0 w 11054556"/>
              <a:gd name="connsiteY1" fmla="*/ 0 h 6742280"/>
              <a:gd name="connsiteX2" fmla="*/ 11054556 w 11054556"/>
              <a:gd name="connsiteY2" fmla="*/ 6741526 h 6742280"/>
              <a:gd name="connsiteX3" fmla="*/ 0 w 11054556"/>
              <a:gd name="connsiteY3" fmla="*/ 6742280 h 6742280"/>
            </a:gdLst>
            <a:ahLst/>
            <a:cxnLst>
              <a:cxn ang="0">
                <a:pos x="connsiteX0" y="connsiteY0"/>
              </a:cxn>
              <a:cxn ang="0">
                <a:pos x="connsiteX1" y="connsiteY1"/>
              </a:cxn>
              <a:cxn ang="0">
                <a:pos x="connsiteX2" y="connsiteY2"/>
              </a:cxn>
              <a:cxn ang="0">
                <a:pos x="connsiteX3" y="connsiteY3"/>
              </a:cxn>
            </a:cxnLst>
            <a:rect l="l" t="t" r="r" b="b"/>
            <a:pathLst>
              <a:path w="11054556" h="6742280">
                <a:moveTo>
                  <a:pt x="0" y="6742280"/>
                </a:moveTo>
                <a:lnTo>
                  <a:pt x="0" y="0"/>
                </a:lnTo>
                <a:lnTo>
                  <a:pt x="11054556" y="6741526"/>
                </a:lnTo>
                <a:lnTo>
                  <a:pt x="0" y="6742280"/>
                </a:lnTo>
                <a:close/>
              </a:path>
            </a:pathLst>
          </a:custGeom>
          <a:solidFill>
            <a:srgbClr val="172949">
              <a:alpha val="84706"/>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sp>
        <p:nvSpPr>
          <p:cNvPr id="10" name="Retângulo 9"/>
          <p:cNvSpPr/>
          <p:nvPr userDrawn="1"/>
        </p:nvSpPr>
        <p:spPr>
          <a:xfrm>
            <a:off x="332279" y="4976404"/>
            <a:ext cx="2048698" cy="9783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Título 13"/>
          <p:cNvSpPr>
            <a:spLocks noGrp="1"/>
          </p:cNvSpPr>
          <p:nvPr>
            <p:ph type="title" hasCustomPrompt="1"/>
          </p:nvPr>
        </p:nvSpPr>
        <p:spPr>
          <a:xfrm>
            <a:off x="218944" y="3884515"/>
            <a:ext cx="6993855" cy="1035617"/>
          </a:xfrm>
          <a:prstGeom prst="rect">
            <a:avLst/>
          </a:prstGeom>
        </p:spPr>
        <p:txBody>
          <a:bodyPr/>
          <a:lstStyle>
            <a:lvl1pPr>
              <a:defRPr sz="3600" baseline="0"/>
            </a:lvl1pPr>
          </a:lstStyle>
          <a:p>
            <a:r>
              <a:rPr lang="pt-BR" sz="3600" dirty="0">
                <a:solidFill>
                  <a:schemeClr val="bg1"/>
                </a:solidFill>
                <a:latin typeface="Raleway ExtraBold" panose="020B0903030101060003" pitchFamily="34" charset="0"/>
              </a:rPr>
              <a:t>DIGITE O TÍTULO DA APRESENTAÇÃO AQUI</a:t>
            </a:r>
          </a:p>
        </p:txBody>
      </p:sp>
      <p:sp>
        <p:nvSpPr>
          <p:cNvPr id="21" name="Espaço Reservado para Texto 20"/>
          <p:cNvSpPr>
            <a:spLocks noGrp="1"/>
          </p:cNvSpPr>
          <p:nvPr>
            <p:ph type="body" sz="quarter" idx="10" hasCustomPrompt="1"/>
          </p:nvPr>
        </p:nvSpPr>
        <p:spPr>
          <a:xfrm>
            <a:off x="228469" y="5130506"/>
            <a:ext cx="6984330" cy="914400"/>
          </a:xfrm>
          <a:prstGeom prst="rect">
            <a:avLst/>
          </a:prstGeom>
        </p:spPr>
        <p:txBody>
          <a:bodyPr/>
          <a:lstStyle>
            <a:lvl1pPr marL="0" indent="0">
              <a:buFontTx/>
              <a:buNone/>
              <a:defRPr sz="1600">
                <a:solidFill>
                  <a:schemeClr val="bg1"/>
                </a:solidFill>
                <a:latin typeface="Raleway ExtraLight" panose="020B03030301010600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pt-BR" sz="1600" b="0" i="0" kern="1200" dirty="0" err="1">
                <a:solidFill>
                  <a:schemeClr val="bg1"/>
                </a:solidFill>
                <a:effectLst/>
                <a:latin typeface="Raleway ExtraLight" panose="020B0303030101060003" pitchFamily="34" charset="0"/>
                <a:ea typeface="+mn-ea"/>
                <a:cs typeface="+mn-cs"/>
              </a:rPr>
              <a:t>Nullam</a:t>
            </a:r>
            <a:r>
              <a:rPr lang="pt-BR" sz="1600" b="0" i="0" kern="1200" dirty="0">
                <a:solidFill>
                  <a:schemeClr val="bg1"/>
                </a:solidFill>
                <a:effectLst/>
                <a:latin typeface="Raleway ExtraLight" panose="020B0303030101060003" pitchFamily="34" charset="0"/>
                <a:ea typeface="+mn-ea"/>
                <a:cs typeface="+mn-cs"/>
              </a:rPr>
              <a:t> </a:t>
            </a:r>
            <a:r>
              <a:rPr lang="pt-BR" sz="1600" b="0" i="0" kern="1200" dirty="0" err="1">
                <a:solidFill>
                  <a:schemeClr val="bg1"/>
                </a:solidFill>
                <a:effectLst/>
                <a:latin typeface="Raleway ExtraLight" panose="020B0303030101060003" pitchFamily="34" charset="0"/>
                <a:ea typeface="+mn-ea"/>
                <a:cs typeface="+mn-cs"/>
              </a:rPr>
              <a:t>orci</a:t>
            </a:r>
            <a:r>
              <a:rPr lang="pt-BR" sz="1600" b="0" i="0" kern="1200" dirty="0">
                <a:solidFill>
                  <a:schemeClr val="bg1"/>
                </a:solidFill>
                <a:effectLst/>
                <a:latin typeface="Raleway ExtraLight" panose="020B0303030101060003" pitchFamily="34" charset="0"/>
                <a:ea typeface="+mn-ea"/>
                <a:cs typeface="+mn-cs"/>
              </a:rPr>
              <a:t> </a:t>
            </a:r>
            <a:r>
              <a:rPr lang="pt-BR" sz="1600" b="0" i="0" kern="1200" dirty="0" err="1">
                <a:solidFill>
                  <a:schemeClr val="bg1"/>
                </a:solidFill>
                <a:effectLst/>
                <a:latin typeface="Raleway ExtraLight" panose="020B0303030101060003" pitchFamily="34" charset="0"/>
                <a:ea typeface="+mn-ea"/>
                <a:cs typeface="+mn-cs"/>
              </a:rPr>
              <a:t>diam</a:t>
            </a:r>
            <a:r>
              <a:rPr lang="pt-BR" sz="1600" b="0" i="0" kern="1200" dirty="0">
                <a:solidFill>
                  <a:schemeClr val="bg1"/>
                </a:solidFill>
                <a:effectLst/>
                <a:latin typeface="Raleway ExtraLight" panose="020B0303030101060003" pitchFamily="34" charset="0"/>
                <a:ea typeface="+mn-ea"/>
                <a:cs typeface="+mn-cs"/>
              </a:rPr>
              <a:t>, </a:t>
            </a:r>
            <a:r>
              <a:rPr lang="pt-BR" sz="1600" b="0" i="0" kern="1200" dirty="0" err="1">
                <a:solidFill>
                  <a:schemeClr val="bg1"/>
                </a:solidFill>
                <a:effectLst/>
                <a:latin typeface="Raleway ExtraLight" panose="020B0303030101060003" pitchFamily="34" charset="0"/>
                <a:ea typeface="+mn-ea"/>
                <a:cs typeface="+mn-cs"/>
              </a:rPr>
              <a:t>pretium</a:t>
            </a:r>
            <a:r>
              <a:rPr lang="pt-BR" sz="1600" b="0" i="0" kern="1200" dirty="0">
                <a:solidFill>
                  <a:schemeClr val="bg1"/>
                </a:solidFill>
                <a:effectLst/>
                <a:latin typeface="Raleway ExtraLight" panose="020B0303030101060003" pitchFamily="34" charset="0"/>
                <a:ea typeface="+mn-ea"/>
                <a:cs typeface="+mn-cs"/>
              </a:rPr>
              <a:t> </a:t>
            </a:r>
            <a:r>
              <a:rPr lang="pt-BR" sz="1600" b="0" i="0" kern="1200" dirty="0" err="1">
                <a:solidFill>
                  <a:schemeClr val="bg1"/>
                </a:solidFill>
                <a:effectLst/>
                <a:latin typeface="Raleway ExtraLight" panose="020B0303030101060003" pitchFamily="34" charset="0"/>
                <a:ea typeface="+mn-ea"/>
                <a:cs typeface="+mn-cs"/>
              </a:rPr>
              <a:t>sit</a:t>
            </a:r>
            <a:r>
              <a:rPr lang="pt-BR" sz="1600" b="0" i="0" kern="1200" dirty="0">
                <a:solidFill>
                  <a:schemeClr val="bg1"/>
                </a:solidFill>
                <a:effectLst/>
                <a:latin typeface="Raleway ExtraLight" panose="020B0303030101060003" pitchFamily="34" charset="0"/>
                <a:ea typeface="+mn-ea"/>
                <a:cs typeface="+mn-cs"/>
              </a:rPr>
              <a:t> </a:t>
            </a:r>
            <a:r>
              <a:rPr lang="pt-BR" sz="1600" b="0" i="0" kern="1200" dirty="0" err="1">
                <a:solidFill>
                  <a:schemeClr val="bg1"/>
                </a:solidFill>
                <a:effectLst/>
                <a:latin typeface="Raleway ExtraLight" panose="020B0303030101060003" pitchFamily="34" charset="0"/>
                <a:ea typeface="+mn-ea"/>
                <a:cs typeface="+mn-cs"/>
              </a:rPr>
              <a:t>amet</a:t>
            </a:r>
            <a:r>
              <a:rPr lang="pt-BR" sz="1600" b="0" i="0" kern="1200" dirty="0">
                <a:solidFill>
                  <a:schemeClr val="bg1"/>
                </a:solidFill>
                <a:effectLst/>
                <a:latin typeface="Raleway ExtraLight" panose="020B0303030101060003" pitchFamily="34" charset="0"/>
                <a:ea typeface="+mn-ea"/>
                <a:cs typeface="+mn-cs"/>
              </a:rPr>
              <a:t> ipsum </a:t>
            </a:r>
            <a:r>
              <a:rPr lang="pt-BR" sz="1600" b="0" i="0" kern="1200" dirty="0" err="1">
                <a:solidFill>
                  <a:schemeClr val="bg1"/>
                </a:solidFill>
                <a:effectLst/>
                <a:latin typeface="Raleway ExtraLight" panose="020B0303030101060003" pitchFamily="34" charset="0"/>
                <a:ea typeface="+mn-ea"/>
                <a:cs typeface="+mn-cs"/>
              </a:rPr>
              <a:t>sit</a:t>
            </a:r>
            <a:r>
              <a:rPr lang="pt-BR" sz="1600" b="0" i="0" kern="1200" dirty="0">
                <a:solidFill>
                  <a:schemeClr val="bg1"/>
                </a:solidFill>
                <a:effectLst/>
                <a:latin typeface="Raleway ExtraLight" panose="020B0303030101060003" pitchFamily="34" charset="0"/>
                <a:ea typeface="+mn-ea"/>
                <a:cs typeface="+mn-cs"/>
              </a:rPr>
              <a:t> </a:t>
            </a:r>
            <a:r>
              <a:rPr lang="pt-BR" sz="1600" b="0" i="0" kern="1200" dirty="0" err="1">
                <a:solidFill>
                  <a:schemeClr val="bg1"/>
                </a:solidFill>
                <a:effectLst/>
                <a:latin typeface="Raleway ExtraLight" panose="020B0303030101060003" pitchFamily="34" charset="0"/>
                <a:ea typeface="+mn-ea"/>
                <a:cs typeface="+mn-cs"/>
              </a:rPr>
              <a:t>amet</a:t>
            </a:r>
            <a:r>
              <a:rPr lang="pt-BR" sz="1600" b="0" i="0" kern="1200" dirty="0">
                <a:solidFill>
                  <a:schemeClr val="bg1"/>
                </a:solidFill>
                <a:effectLst/>
                <a:latin typeface="Raleway ExtraLight" panose="020B0303030101060003" pitchFamily="34" charset="0"/>
                <a:ea typeface="+mn-ea"/>
                <a:cs typeface="+mn-cs"/>
              </a:rPr>
              <a:t>, </a:t>
            </a:r>
            <a:r>
              <a:rPr lang="pt-BR" sz="1600" b="0" i="0" kern="1200" dirty="0" err="1">
                <a:solidFill>
                  <a:schemeClr val="bg1"/>
                </a:solidFill>
                <a:effectLst/>
                <a:latin typeface="Raleway ExtraLight" panose="020B0303030101060003" pitchFamily="34" charset="0"/>
                <a:ea typeface="+mn-ea"/>
                <a:cs typeface="+mn-cs"/>
              </a:rPr>
              <a:t>sagittis</a:t>
            </a:r>
            <a:r>
              <a:rPr lang="pt-BR" sz="1600" b="0" i="0" kern="1200" dirty="0">
                <a:solidFill>
                  <a:schemeClr val="bg1"/>
                </a:solidFill>
                <a:effectLst/>
                <a:latin typeface="Raleway ExtraLight" panose="020B0303030101060003" pitchFamily="34" charset="0"/>
                <a:ea typeface="+mn-ea"/>
                <a:cs typeface="+mn-cs"/>
              </a:rPr>
              <a:t> </a:t>
            </a:r>
            <a:r>
              <a:rPr lang="pt-BR" sz="1600" b="0" i="0" kern="1200" dirty="0" err="1">
                <a:solidFill>
                  <a:schemeClr val="bg1"/>
                </a:solidFill>
                <a:effectLst/>
                <a:latin typeface="Raleway ExtraLight" panose="020B0303030101060003" pitchFamily="34" charset="0"/>
                <a:ea typeface="+mn-ea"/>
                <a:cs typeface="+mn-cs"/>
              </a:rPr>
              <a:t>vulputate</a:t>
            </a:r>
            <a:r>
              <a:rPr lang="pt-BR" sz="1600" b="0" i="0" kern="1200" dirty="0">
                <a:solidFill>
                  <a:schemeClr val="bg1"/>
                </a:solidFill>
                <a:effectLst/>
                <a:latin typeface="Raleway ExtraLight" panose="020B0303030101060003" pitchFamily="34" charset="0"/>
                <a:ea typeface="+mn-ea"/>
                <a:cs typeface="+mn-cs"/>
              </a:rPr>
              <a:t> </a:t>
            </a:r>
            <a:r>
              <a:rPr lang="pt-BR" sz="1600" b="0" i="0" kern="1200" dirty="0" err="1">
                <a:solidFill>
                  <a:schemeClr val="bg1"/>
                </a:solidFill>
                <a:effectLst/>
                <a:latin typeface="Raleway ExtraLight" panose="020B0303030101060003" pitchFamily="34" charset="0"/>
                <a:ea typeface="+mn-ea"/>
                <a:cs typeface="+mn-cs"/>
              </a:rPr>
              <a:t>augue</a:t>
            </a:r>
            <a:r>
              <a:rPr lang="pt-BR" sz="1600" b="0" i="0" kern="1200" dirty="0">
                <a:solidFill>
                  <a:schemeClr val="bg1"/>
                </a:solidFill>
                <a:effectLst/>
                <a:latin typeface="Raleway ExtraLight" panose="020B0303030101060003" pitchFamily="34" charset="0"/>
                <a:ea typeface="+mn-ea"/>
                <a:cs typeface="+mn-cs"/>
              </a:rPr>
              <a:t>. </a:t>
            </a:r>
            <a:r>
              <a:rPr lang="pt-BR" sz="1600" b="0" i="0" kern="1200" dirty="0" err="1">
                <a:solidFill>
                  <a:schemeClr val="bg1"/>
                </a:solidFill>
                <a:effectLst/>
                <a:latin typeface="Raleway ExtraLight" panose="020B0303030101060003" pitchFamily="34" charset="0"/>
                <a:ea typeface="+mn-ea"/>
                <a:cs typeface="+mn-cs"/>
              </a:rPr>
              <a:t>Nulla</a:t>
            </a:r>
            <a:r>
              <a:rPr lang="pt-BR" sz="1600" b="0" i="0" kern="1200" dirty="0">
                <a:solidFill>
                  <a:schemeClr val="bg1"/>
                </a:solidFill>
                <a:effectLst/>
                <a:latin typeface="Raleway ExtraLight" panose="020B0303030101060003" pitchFamily="34" charset="0"/>
                <a:ea typeface="+mn-ea"/>
                <a:cs typeface="+mn-cs"/>
              </a:rPr>
              <a:t> </a:t>
            </a:r>
            <a:r>
              <a:rPr lang="pt-BR" sz="1600" b="0" i="0" kern="1200" dirty="0" err="1">
                <a:solidFill>
                  <a:schemeClr val="bg1"/>
                </a:solidFill>
                <a:effectLst/>
                <a:latin typeface="Raleway ExtraLight" panose="020B0303030101060003" pitchFamily="34" charset="0"/>
                <a:ea typeface="+mn-ea"/>
                <a:cs typeface="+mn-cs"/>
              </a:rPr>
              <a:t>pulvinar</a:t>
            </a:r>
            <a:r>
              <a:rPr lang="pt-BR" sz="1600" b="0" i="0" kern="1200" dirty="0">
                <a:solidFill>
                  <a:schemeClr val="bg1"/>
                </a:solidFill>
                <a:effectLst/>
                <a:latin typeface="Raleway ExtraLight" panose="020B0303030101060003" pitchFamily="34" charset="0"/>
                <a:ea typeface="+mn-ea"/>
                <a:cs typeface="+mn-cs"/>
              </a:rPr>
              <a:t> </a:t>
            </a:r>
            <a:r>
              <a:rPr lang="pt-BR" sz="1600" b="0" i="0" kern="1200" dirty="0" err="1">
                <a:solidFill>
                  <a:schemeClr val="bg1"/>
                </a:solidFill>
                <a:effectLst/>
                <a:latin typeface="Raleway ExtraLight" panose="020B0303030101060003" pitchFamily="34" charset="0"/>
                <a:ea typeface="+mn-ea"/>
                <a:cs typeface="+mn-cs"/>
              </a:rPr>
              <a:t>porttitor</a:t>
            </a:r>
            <a:r>
              <a:rPr lang="pt-BR" sz="1600" b="0" i="0" kern="1200" dirty="0">
                <a:solidFill>
                  <a:schemeClr val="bg1"/>
                </a:solidFill>
                <a:effectLst/>
                <a:latin typeface="Raleway ExtraLight" panose="020B0303030101060003" pitchFamily="34" charset="0"/>
                <a:ea typeface="+mn-ea"/>
                <a:cs typeface="+mn-cs"/>
              </a:rPr>
              <a:t> </a:t>
            </a:r>
            <a:r>
              <a:rPr lang="pt-BR" sz="1600" b="0" i="0" kern="1200" dirty="0" err="1">
                <a:solidFill>
                  <a:schemeClr val="bg1"/>
                </a:solidFill>
                <a:effectLst/>
                <a:latin typeface="Raleway ExtraLight" panose="020B0303030101060003" pitchFamily="34" charset="0"/>
                <a:ea typeface="+mn-ea"/>
                <a:cs typeface="+mn-cs"/>
              </a:rPr>
              <a:t>nisl</a:t>
            </a:r>
            <a:r>
              <a:rPr lang="pt-BR" sz="1600" b="0" i="0" kern="1200" dirty="0">
                <a:solidFill>
                  <a:schemeClr val="bg1"/>
                </a:solidFill>
                <a:effectLst/>
                <a:latin typeface="Raleway ExtraLight" panose="020B0303030101060003" pitchFamily="34" charset="0"/>
                <a:ea typeface="+mn-ea"/>
                <a:cs typeface="+mn-cs"/>
              </a:rPr>
              <a:t>, ac </a:t>
            </a:r>
            <a:r>
              <a:rPr lang="pt-BR" sz="1600" b="0" i="0" kern="1200" dirty="0" err="1">
                <a:solidFill>
                  <a:schemeClr val="bg1"/>
                </a:solidFill>
                <a:effectLst/>
                <a:latin typeface="Raleway ExtraLight" panose="020B0303030101060003" pitchFamily="34" charset="0"/>
                <a:ea typeface="+mn-ea"/>
                <a:cs typeface="+mn-cs"/>
              </a:rPr>
              <a:t>efficitur</a:t>
            </a:r>
            <a:r>
              <a:rPr lang="pt-BR" sz="1600" b="0" i="0" kern="1200" dirty="0">
                <a:solidFill>
                  <a:schemeClr val="bg1"/>
                </a:solidFill>
                <a:effectLst/>
                <a:latin typeface="Raleway ExtraLight" panose="020B0303030101060003" pitchFamily="34" charset="0"/>
                <a:ea typeface="+mn-ea"/>
                <a:cs typeface="+mn-cs"/>
              </a:rPr>
              <a:t> </a:t>
            </a:r>
            <a:r>
              <a:rPr lang="pt-BR" sz="1600" b="0" i="0" kern="1200" dirty="0" err="1">
                <a:solidFill>
                  <a:schemeClr val="bg1"/>
                </a:solidFill>
                <a:effectLst/>
                <a:latin typeface="Raleway ExtraLight" panose="020B0303030101060003" pitchFamily="34" charset="0"/>
                <a:ea typeface="+mn-ea"/>
                <a:cs typeface="+mn-cs"/>
              </a:rPr>
              <a:t>tellus</a:t>
            </a:r>
            <a:r>
              <a:rPr lang="pt-BR" sz="1600" b="0" i="0" kern="1200" dirty="0">
                <a:solidFill>
                  <a:schemeClr val="bg1"/>
                </a:solidFill>
                <a:effectLst/>
                <a:latin typeface="Raleway ExtraLight" panose="020B0303030101060003" pitchFamily="34" charset="0"/>
                <a:ea typeface="+mn-ea"/>
                <a:cs typeface="+mn-cs"/>
              </a:rPr>
              <a:t>.</a:t>
            </a:r>
            <a:endParaRPr lang="pt-BR" sz="1600" dirty="0">
              <a:solidFill>
                <a:schemeClr val="bg1"/>
              </a:solidFill>
              <a:latin typeface="Raleway ExtraLight" panose="020B0303030101060003" pitchFamily="34" charset="0"/>
            </a:endParaRPr>
          </a:p>
        </p:txBody>
      </p:sp>
      <p:sp>
        <p:nvSpPr>
          <p:cNvPr id="24" name="Espaço Reservado para Texto 23"/>
          <p:cNvSpPr>
            <a:spLocks noGrp="1"/>
          </p:cNvSpPr>
          <p:nvPr>
            <p:ph type="body" sz="quarter" idx="11" hasCustomPrompt="1"/>
          </p:nvPr>
        </p:nvSpPr>
        <p:spPr>
          <a:xfrm>
            <a:off x="242149" y="3641189"/>
            <a:ext cx="6970650" cy="271901"/>
          </a:xfrm>
          <a:prstGeom prst="rect">
            <a:avLst/>
          </a:prstGeom>
        </p:spPr>
        <p:txBody>
          <a:bodyPr/>
          <a:lstStyle>
            <a:lvl1pPr marL="0" indent="0" algn="l">
              <a:buNone/>
              <a:defRPr sz="1200" b="1">
                <a:solidFill>
                  <a:schemeClr val="bg1"/>
                </a:solidFill>
                <a:latin typeface="Raleway" panose="020B0503030101060003" pitchFamily="34" charset="0"/>
              </a:defRPr>
            </a:lvl1pPr>
          </a:lstStyle>
          <a:p>
            <a:pPr algn="l"/>
            <a:r>
              <a:rPr lang="pt-BR" sz="1200" dirty="0">
                <a:effectLst/>
              </a:rPr>
              <a:t>SECRETARIA DE PETRÓLEO, GÁS NATURAL E BIOCOMBUSTÍVEIS</a:t>
            </a:r>
          </a:p>
        </p:txBody>
      </p:sp>
      <p:sp>
        <p:nvSpPr>
          <p:cNvPr id="7"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8" name="Imagem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Tree>
    <p:extLst>
      <p:ext uri="{BB962C8B-B14F-4D97-AF65-F5344CB8AC3E}">
        <p14:creationId xmlns:p14="http://schemas.microsoft.com/office/powerpoint/2010/main" val="2479634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928CEBA1-1B8C-4BF0-B0C8-539D4AA4053D}" type="datetimeFigureOut">
              <a:rPr lang="pt-BR" smtClean="0"/>
              <a:t>17/08/2020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60F3C92-772D-4E6D-B9C7-FE9A9B9638D3}" type="slidenum">
              <a:rPr lang="pt-BR" smtClean="0"/>
              <a:t>‹nº›</a:t>
            </a:fld>
            <a:endParaRPr lang="pt-BR"/>
          </a:p>
        </p:txBody>
      </p:sp>
    </p:spTree>
    <p:extLst>
      <p:ext uri="{BB962C8B-B14F-4D97-AF65-F5344CB8AC3E}">
        <p14:creationId xmlns:p14="http://schemas.microsoft.com/office/powerpoint/2010/main" val="4261399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lide de Título">
    <p:spTree>
      <p:nvGrpSpPr>
        <p:cNvPr id="1" name=""/>
        <p:cNvGrpSpPr/>
        <p:nvPr/>
      </p:nvGrpSpPr>
      <p:grpSpPr>
        <a:xfrm>
          <a:off x="0" y="0"/>
          <a:ext cx="0" cy="0"/>
          <a:chOff x="0" y="0"/>
          <a:chExt cx="0" cy="0"/>
        </a:xfrm>
      </p:grpSpPr>
      <p:sp>
        <p:nvSpPr>
          <p:cNvPr id="6" name="Triângulo Retângulo 7"/>
          <p:cNvSpPr/>
          <p:nvPr userDrawn="1"/>
        </p:nvSpPr>
        <p:spPr>
          <a:xfrm rot="10800000" flipH="1" flipV="1">
            <a:off x="0" y="0"/>
            <a:ext cx="12191999" cy="6858001"/>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 name="connsiteX0" fmla="*/ 0 w 13271157"/>
              <a:gd name="connsiteY0" fmla="*/ 6742280 h 6742280"/>
              <a:gd name="connsiteX1" fmla="*/ 0 w 13271157"/>
              <a:gd name="connsiteY1" fmla="*/ 0 h 6742280"/>
              <a:gd name="connsiteX2" fmla="*/ 13271157 w 13271157"/>
              <a:gd name="connsiteY2" fmla="*/ 6729923 h 6742280"/>
              <a:gd name="connsiteX3" fmla="*/ 0 w 13271157"/>
              <a:gd name="connsiteY3" fmla="*/ 6742280 h 6742280"/>
              <a:gd name="connsiteX0" fmla="*/ 0 w 11054556"/>
              <a:gd name="connsiteY0" fmla="*/ 6742280 h 6742280"/>
              <a:gd name="connsiteX1" fmla="*/ 0 w 11054556"/>
              <a:gd name="connsiteY1" fmla="*/ 0 h 6742280"/>
              <a:gd name="connsiteX2" fmla="*/ 11054556 w 11054556"/>
              <a:gd name="connsiteY2" fmla="*/ 6741526 h 6742280"/>
              <a:gd name="connsiteX3" fmla="*/ 0 w 11054556"/>
              <a:gd name="connsiteY3" fmla="*/ 6742280 h 6742280"/>
            </a:gdLst>
            <a:ahLst/>
            <a:cxnLst>
              <a:cxn ang="0">
                <a:pos x="connsiteX0" y="connsiteY0"/>
              </a:cxn>
              <a:cxn ang="0">
                <a:pos x="connsiteX1" y="connsiteY1"/>
              </a:cxn>
              <a:cxn ang="0">
                <a:pos x="connsiteX2" y="connsiteY2"/>
              </a:cxn>
              <a:cxn ang="0">
                <a:pos x="connsiteX3" y="connsiteY3"/>
              </a:cxn>
            </a:cxnLst>
            <a:rect l="l" t="t" r="r" b="b"/>
            <a:pathLst>
              <a:path w="11054556" h="6742280">
                <a:moveTo>
                  <a:pt x="0" y="6742280"/>
                </a:moveTo>
                <a:lnTo>
                  <a:pt x="0" y="0"/>
                </a:lnTo>
                <a:lnTo>
                  <a:pt x="11054556" y="6741526"/>
                </a:lnTo>
                <a:lnTo>
                  <a:pt x="0" y="6742280"/>
                </a:lnTo>
                <a:close/>
              </a:path>
            </a:pathLst>
          </a:custGeom>
          <a:solidFill>
            <a:srgbClr val="172949">
              <a:alpha val="84706"/>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sp>
        <p:nvSpPr>
          <p:cNvPr id="7"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8" name="Imagem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Tree>
    <p:extLst>
      <p:ext uri="{BB962C8B-B14F-4D97-AF65-F5344CB8AC3E}">
        <p14:creationId xmlns:p14="http://schemas.microsoft.com/office/powerpoint/2010/main" val="3682175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0" y="0"/>
            <a:ext cx="12192000" cy="6875417"/>
          </a:xfrm>
          <a:prstGeom prst="rect">
            <a:avLst/>
          </a:prstGeom>
          <a:solidFill>
            <a:srgbClr val="172949">
              <a:alpha val="85098"/>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solidFill>
                <a:schemeClr val="tx1"/>
              </a:solidFill>
              <a:effectLst>
                <a:outerShdw blurRad="50800" dist="38100" dir="8100000" algn="tr" rotWithShape="0">
                  <a:prstClr val="black">
                    <a:alpha val="40000"/>
                  </a:prstClr>
                </a:outerShdw>
              </a:effectLst>
            </a:endParaRPr>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
        <p:nvSpPr>
          <p:cNvPr id="15" name="Retângulo 14"/>
          <p:cNvSpPr/>
          <p:nvPr userDrawn="1"/>
        </p:nvSpPr>
        <p:spPr>
          <a:xfrm>
            <a:off x="341804" y="1256763"/>
            <a:ext cx="2048698" cy="10761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1" name="Espaço Reservado para Texto 20"/>
          <p:cNvSpPr>
            <a:spLocks noGrp="1"/>
          </p:cNvSpPr>
          <p:nvPr>
            <p:ph type="body" sz="quarter" idx="12" hasCustomPrompt="1"/>
          </p:nvPr>
        </p:nvSpPr>
        <p:spPr>
          <a:xfrm>
            <a:off x="227013" y="1524000"/>
            <a:ext cx="11612562" cy="4460060"/>
          </a:xfrm>
          <a:prstGeom prst="rect">
            <a:avLst/>
          </a:prstGeom>
        </p:spPr>
        <p:txBody>
          <a:bodyPr/>
          <a:lstStyle>
            <a:lvl1pPr marL="0" indent="0" algn="just">
              <a:buFontTx/>
              <a:buNone/>
              <a:defRPr sz="1400">
                <a:latin typeface="Raleway" panose="020B0503030101060003" pitchFamily="34" charset="0"/>
              </a:defRPr>
            </a:lvl1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a:t>
            </a:r>
            <a:r>
              <a:rPr lang="pt-BR" dirty="0" err="1"/>
              <a:t>Suspendisse</a:t>
            </a:r>
            <a:r>
              <a:rPr lang="pt-BR" dirty="0"/>
              <a:t> quis </a:t>
            </a:r>
            <a:r>
              <a:rPr lang="pt-BR" dirty="0" err="1"/>
              <a:t>mattis</a:t>
            </a:r>
            <a:r>
              <a:rPr lang="pt-BR" dirty="0"/>
              <a:t> ante. </a:t>
            </a:r>
            <a:r>
              <a:rPr lang="pt-BR" dirty="0" err="1"/>
              <a:t>Integer</a:t>
            </a:r>
            <a:r>
              <a:rPr lang="pt-BR" dirty="0"/>
              <a:t> </a:t>
            </a:r>
            <a:r>
              <a:rPr lang="pt-BR" dirty="0" err="1"/>
              <a:t>faucibus</a:t>
            </a:r>
            <a:r>
              <a:rPr lang="pt-BR" dirty="0"/>
              <a:t> </a:t>
            </a:r>
            <a:r>
              <a:rPr lang="pt-BR" dirty="0" err="1"/>
              <a:t>velit</a:t>
            </a:r>
            <a:r>
              <a:rPr lang="pt-BR" dirty="0"/>
              <a:t> quis </a:t>
            </a:r>
            <a:r>
              <a:rPr lang="pt-BR" dirty="0" err="1"/>
              <a:t>arcu</a:t>
            </a:r>
            <a:r>
              <a:rPr lang="pt-BR" dirty="0"/>
              <a:t> </a:t>
            </a:r>
            <a:r>
              <a:rPr lang="pt-BR" dirty="0" err="1"/>
              <a:t>pharetra</a:t>
            </a:r>
            <a:r>
              <a:rPr lang="pt-BR" dirty="0"/>
              <a:t> </a:t>
            </a:r>
            <a:r>
              <a:rPr lang="pt-BR" dirty="0" err="1"/>
              <a:t>vestibulum</a:t>
            </a:r>
            <a:r>
              <a:rPr lang="pt-BR" dirty="0"/>
              <a:t>. </a:t>
            </a:r>
            <a:r>
              <a:rPr lang="pt-BR" dirty="0" err="1"/>
              <a:t>Morbi</a:t>
            </a:r>
            <a:r>
              <a:rPr lang="pt-BR" dirty="0"/>
              <a:t> </a:t>
            </a:r>
            <a:r>
              <a:rPr lang="pt-BR" dirty="0" err="1"/>
              <a:t>laoreet</a:t>
            </a:r>
            <a:r>
              <a:rPr lang="pt-BR" dirty="0"/>
              <a:t> est </a:t>
            </a:r>
            <a:r>
              <a:rPr lang="pt-BR" dirty="0" err="1"/>
              <a:t>ligula</a:t>
            </a:r>
            <a:r>
              <a:rPr lang="pt-BR" dirty="0"/>
              <a:t>, </a:t>
            </a:r>
            <a:r>
              <a:rPr lang="pt-BR" dirty="0" err="1"/>
              <a:t>at</a:t>
            </a:r>
            <a:r>
              <a:rPr lang="pt-BR" dirty="0"/>
              <a:t> </a:t>
            </a:r>
            <a:r>
              <a:rPr lang="pt-BR" dirty="0" err="1"/>
              <a:t>rutrum</a:t>
            </a:r>
            <a:r>
              <a:rPr lang="pt-BR" dirty="0"/>
              <a:t> </a:t>
            </a:r>
            <a:r>
              <a:rPr lang="pt-BR" dirty="0" err="1"/>
              <a:t>diam</a:t>
            </a:r>
            <a:r>
              <a:rPr lang="pt-BR" dirty="0"/>
              <a:t> </a:t>
            </a:r>
            <a:r>
              <a:rPr lang="pt-BR" dirty="0" err="1"/>
              <a:t>ornare</a:t>
            </a:r>
            <a:r>
              <a:rPr lang="pt-BR" dirty="0"/>
              <a:t> vel. </a:t>
            </a:r>
            <a:r>
              <a:rPr lang="pt-BR" dirty="0" err="1"/>
              <a:t>Donec</a:t>
            </a:r>
            <a:r>
              <a:rPr lang="pt-BR" dirty="0"/>
              <a:t> </a:t>
            </a:r>
            <a:r>
              <a:rPr lang="pt-BR" dirty="0" err="1"/>
              <a:t>pellentesque</a:t>
            </a:r>
            <a:r>
              <a:rPr lang="pt-BR" dirty="0"/>
              <a:t> </a:t>
            </a:r>
            <a:r>
              <a:rPr lang="pt-BR" dirty="0" err="1"/>
              <a:t>metus</a:t>
            </a:r>
            <a:r>
              <a:rPr lang="pt-BR" dirty="0"/>
              <a:t> quis </a:t>
            </a:r>
            <a:r>
              <a:rPr lang="pt-BR" dirty="0" err="1"/>
              <a:t>mauris</a:t>
            </a:r>
            <a:r>
              <a:rPr lang="pt-BR" dirty="0"/>
              <a:t> </a:t>
            </a:r>
            <a:r>
              <a:rPr lang="pt-BR" dirty="0" err="1"/>
              <a:t>congue</a:t>
            </a:r>
            <a:r>
              <a:rPr lang="pt-BR" dirty="0"/>
              <a:t> </a:t>
            </a:r>
            <a:r>
              <a:rPr lang="pt-BR" dirty="0" err="1"/>
              <a:t>sodales</a:t>
            </a:r>
            <a:r>
              <a:rPr lang="pt-BR" dirty="0"/>
              <a:t>. </a:t>
            </a:r>
            <a:r>
              <a:rPr lang="pt-BR" dirty="0" err="1"/>
              <a:t>Integer</a:t>
            </a:r>
            <a:r>
              <a:rPr lang="pt-BR" dirty="0"/>
              <a:t> non </a:t>
            </a:r>
            <a:r>
              <a:rPr lang="pt-BR" dirty="0" err="1"/>
              <a:t>lectus</a:t>
            </a:r>
            <a:r>
              <a:rPr lang="pt-BR" dirty="0"/>
              <a:t> eu </a:t>
            </a:r>
            <a:r>
              <a:rPr lang="pt-BR" dirty="0" err="1"/>
              <a:t>mauris</a:t>
            </a:r>
            <a:r>
              <a:rPr lang="pt-BR" dirty="0"/>
              <a:t> </a:t>
            </a:r>
            <a:r>
              <a:rPr lang="pt-BR" dirty="0" err="1"/>
              <a:t>viverra</a:t>
            </a:r>
            <a:r>
              <a:rPr lang="pt-BR" dirty="0"/>
              <a:t> </a:t>
            </a:r>
            <a:r>
              <a:rPr lang="pt-BR" dirty="0" err="1"/>
              <a:t>consequat</a:t>
            </a:r>
            <a:r>
              <a:rPr lang="pt-BR" dirty="0"/>
              <a:t>. Nunc </a:t>
            </a:r>
            <a:r>
              <a:rPr lang="pt-BR" dirty="0" err="1"/>
              <a:t>maximus</a:t>
            </a:r>
            <a:r>
              <a:rPr lang="pt-BR" dirty="0"/>
              <a:t> a </a:t>
            </a:r>
            <a:r>
              <a:rPr lang="pt-BR" dirty="0" err="1"/>
              <a:t>augue</a:t>
            </a:r>
            <a:r>
              <a:rPr lang="pt-BR" dirty="0"/>
              <a:t> quis </a:t>
            </a:r>
            <a:r>
              <a:rPr lang="pt-BR" dirty="0" err="1"/>
              <a:t>volutpat</a:t>
            </a:r>
            <a:r>
              <a:rPr lang="pt-BR" dirty="0"/>
              <a:t>. Nam </a:t>
            </a:r>
            <a:r>
              <a:rPr lang="pt-BR" dirty="0" err="1"/>
              <a:t>consectetur</a:t>
            </a:r>
            <a:r>
              <a:rPr lang="pt-BR" dirty="0"/>
              <a:t> </a:t>
            </a:r>
            <a:r>
              <a:rPr lang="pt-BR" dirty="0" err="1"/>
              <a:t>eleifend</a:t>
            </a:r>
            <a:r>
              <a:rPr lang="pt-BR" dirty="0"/>
              <a:t> </a:t>
            </a:r>
            <a:r>
              <a:rPr lang="pt-BR" dirty="0" err="1"/>
              <a:t>nisl</a:t>
            </a:r>
            <a:r>
              <a:rPr lang="pt-BR" dirty="0"/>
              <a:t> </a:t>
            </a:r>
            <a:r>
              <a:rPr lang="pt-BR" dirty="0" err="1"/>
              <a:t>bibendum</a:t>
            </a:r>
            <a:r>
              <a:rPr lang="pt-BR" dirty="0"/>
              <a:t> </a:t>
            </a:r>
            <a:r>
              <a:rPr lang="pt-BR" dirty="0" err="1"/>
              <a:t>condimentum</a:t>
            </a:r>
            <a:r>
              <a:rPr lang="pt-BR" dirty="0"/>
              <a:t>. </a:t>
            </a:r>
            <a:r>
              <a:rPr lang="pt-BR" dirty="0" err="1"/>
              <a:t>Suspendisse</a:t>
            </a:r>
            <a:r>
              <a:rPr lang="pt-BR" dirty="0"/>
              <a:t> gravida, </a:t>
            </a:r>
            <a:r>
              <a:rPr lang="pt-BR" dirty="0" err="1"/>
              <a:t>ligula</a:t>
            </a:r>
            <a:r>
              <a:rPr lang="pt-BR" dirty="0"/>
              <a:t> quis </a:t>
            </a:r>
            <a:r>
              <a:rPr lang="pt-BR" dirty="0" err="1"/>
              <a:t>iaculis</a:t>
            </a:r>
            <a:r>
              <a:rPr lang="pt-BR" dirty="0"/>
              <a:t> </a:t>
            </a:r>
            <a:r>
              <a:rPr lang="pt-BR" dirty="0" err="1"/>
              <a:t>aliquam</a:t>
            </a:r>
            <a:r>
              <a:rPr lang="pt-BR" dirty="0"/>
              <a:t>, </a:t>
            </a:r>
            <a:r>
              <a:rPr lang="pt-BR" dirty="0" err="1"/>
              <a:t>odio</a:t>
            </a:r>
            <a:r>
              <a:rPr lang="pt-BR" dirty="0"/>
              <a:t> </a:t>
            </a:r>
            <a:r>
              <a:rPr lang="pt-BR" dirty="0" err="1"/>
              <a:t>lorem</a:t>
            </a:r>
            <a:r>
              <a:rPr lang="pt-BR" dirty="0"/>
              <a:t> </a:t>
            </a:r>
            <a:r>
              <a:rPr lang="pt-BR" dirty="0" err="1"/>
              <a:t>finibus</a:t>
            </a:r>
            <a:r>
              <a:rPr lang="pt-BR" dirty="0"/>
              <a:t> </a:t>
            </a:r>
            <a:r>
              <a:rPr lang="pt-BR" dirty="0" err="1"/>
              <a:t>odio</a:t>
            </a:r>
            <a:r>
              <a:rPr lang="pt-BR" dirty="0"/>
              <a:t>, ut </a:t>
            </a:r>
            <a:r>
              <a:rPr lang="pt-BR" dirty="0" err="1"/>
              <a:t>congue</a:t>
            </a:r>
            <a:r>
              <a:rPr lang="pt-BR" dirty="0"/>
              <a:t> mi </a:t>
            </a:r>
            <a:r>
              <a:rPr lang="pt-BR" dirty="0" err="1"/>
              <a:t>risus</a:t>
            </a:r>
            <a:r>
              <a:rPr lang="pt-BR" dirty="0"/>
              <a:t> et </a:t>
            </a:r>
            <a:r>
              <a:rPr lang="pt-BR" dirty="0" err="1"/>
              <a:t>eros</a:t>
            </a:r>
            <a:r>
              <a:rPr lang="pt-BR" dirty="0"/>
              <a:t>. </a:t>
            </a:r>
            <a:r>
              <a:rPr lang="pt-BR" dirty="0" err="1"/>
              <a:t>Suspendisse</a:t>
            </a:r>
            <a:r>
              <a:rPr lang="pt-BR" dirty="0"/>
              <a:t> </a:t>
            </a:r>
            <a:r>
              <a:rPr lang="pt-BR" dirty="0" err="1"/>
              <a:t>placerat</a:t>
            </a:r>
            <a:r>
              <a:rPr lang="pt-BR" dirty="0"/>
              <a:t> libero </a:t>
            </a:r>
            <a:r>
              <a:rPr lang="pt-BR" dirty="0" err="1"/>
              <a:t>vel</a:t>
            </a:r>
            <a:r>
              <a:rPr lang="pt-BR" dirty="0"/>
              <a:t> </a:t>
            </a:r>
            <a:r>
              <a:rPr lang="pt-BR" dirty="0" err="1"/>
              <a:t>arcu</a:t>
            </a:r>
            <a:r>
              <a:rPr lang="pt-BR" dirty="0"/>
              <a:t> </a:t>
            </a:r>
            <a:r>
              <a:rPr lang="pt-BR" dirty="0" err="1"/>
              <a:t>fringilla</a:t>
            </a:r>
            <a:r>
              <a:rPr lang="pt-BR" dirty="0"/>
              <a:t> </a:t>
            </a:r>
            <a:r>
              <a:rPr lang="pt-BR" dirty="0" err="1"/>
              <a:t>convallis</a:t>
            </a:r>
            <a:r>
              <a:rPr lang="pt-BR" dirty="0"/>
              <a:t>. </a:t>
            </a:r>
            <a:r>
              <a:rPr lang="pt-BR" dirty="0" err="1"/>
              <a:t>Vestibulum</a:t>
            </a:r>
            <a:r>
              <a:rPr lang="pt-BR" dirty="0"/>
              <a:t> </a:t>
            </a:r>
            <a:r>
              <a:rPr lang="pt-BR" dirty="0" err="1"/>
              <a:t>pharetra</a:t>
            </a:r>
            <a:r>
              <a:rPr lang="pt-BR" dirty="0"/>
              <a:t> </a:t>
            </a:r>
            <a:r>
              <a:rPr lang="pt-BR" dirty="0" err="1"/>
              <a:t>iaculis</a:t>
            </a:r>
            <a:r>
              <a:rPr lang="pt-BR" dirty="0"/>
              <a:t> </a:t>
            </a:r>
            <a:r>
              <a:rPr lang="pt-BR" dirty="0" err="1"/>
              <a:t>quam</a:t>
            </a:r>
            <a:r>
              <a:rPr lang="pt-BR" dirty="0"/>
              <a:t> ut </a:t>
            </a:r>
            <a:r>
              <a:rPr lang="pt-BR" dirty="0" err="1"/>
              <a:t>convallis</a:t>
            </a:r>
            <a:r>
              <a:rPr lang="pt-BR" dirty="0"/>
              <a:t>. </a:t>
            </a:r>
            <a:r>
              <a:rPr lang="pt-BR" dirty="0" err="1"/>
              <a:t>Mauris</a:t>
            </a:r>
            <a:r>
              <a:rPr lang="pt-BR" dirty="0"/>
              <a:t> </a:t>
            </a:r>
            <a:r>
              <a:rPr lang="pt-BR" dirty="0" err="1"/>
              <a:t>placerat</a:t>
            </a:r>
            <a:r>
              <a:rPr lang="pt-BR" dirty="0"/>
              <a:t> </a:t>
            </a:r>
            <a:r>
              <a:rPr lang="pt-BR" dirty="0" err="1"/>
              <a:t>faucibus</a:t>
            </a:r>
            <a:r>
              <a:rPr lang="pt-BR" dirty="0"/>
              <a:t> </a:t>
            </a:r>
            <a:r>
              <a:rPr lang="pt-BR" dirty="0" err="1"/>
              <a:t>vulputate</a:t>
            </a:r>
            <a:r>
              <a:rPr lang="pt-BR" dirty="0"/>
              <a:t>. </a:t>
            </a:r>
            <a:r>
              <a:rPr lang="pt-BR" dirty="0" err="1"/>
              <a:t>Quisque</a:t>
            </a:r>
            <a:r>
              <a:rPr lang="pt-BR" dirty="0"/>
              <a:t> </a:t>
            </a:r>
            <a:r>
              <a:rPr lang="pt-BR" dirty="0" err="1"/>
              <a:t>sodales</a:t>
            </a:r>
            <a:r>
              <a:rPr lang="pt-BR" dirty="0"/>
              <a:t> in </a:t>
            </a:r>
            <a:r>
              <a:rPr lang="pt-BR" dirty="0" err="1"/>
              <a:t>ligula</a:t>
            </a:r>
            <a:r>
              <a:rPr lang="pt-BR" dirty="0"/>
              <a:t> vitae </a:t>
            </a:r>
            <a:r>
              <a:rPr lang="pt-BR" dirty="0" err="1"/>
              <a:t>dictum</a:t>
            </a:r>
            <a:r>
              <a:rPr lang="pt-BR" dirty="0"/>
              <a:t>. </a:t>
            </a:r>
            <a:r>
              <a:rPr lang="pt-BR" dirty="0" err="1"/>
              <a:t>Cras</a:t>
            </a:r>
            <a:r>
              <a:rPr lang="pt-BR" dirty="0"/>
              <a:t> </a:t>
            </a:r>
            <a:r>
              <a:rPr lang="pt-BR" dirty="0" err="1"/>
              <a:t>pellentesque</a:t>
            </a:r>
            <a:r>
              <a:rPr lang="pt-BR" dirty="0"/>
              <a:t>, </a:t>
            </a:r>
            <a:r>
              <a:rPr lang="pt-BR" dirty="0" err="1"/>
              <a:t>tellus</a:t>
            </a:r>
            <a:r>
              <a:rPr lang="pt-BR" dirty="0"/>
              <a:t> et </a:t>
            </a:r>
            <a:r>
              <a:rPr lang="pt-BR" dirty="0" err="1"/>
              <a:t>suscipit</a:t>
            </a:r>
            <a:r>
              <a:rPr lang="pt-BR" dirty="0"/>
              <a:t> </a:t>
            </a:r>
            <a:r>
              <a:rPr lang="pt-BR" dirty="0" err="1"/>
              <a:t>sodales</a:t>
            </a:r>
            <a:r>
              <a:rPr lang="pt-BR" dirty="0"/>
              <a:t>, </a:t>
            </a:r>
            <a:r>
              <a:rPr lang="pt-BR" dirty="0" err="1"/>
              <a:t>odio</a:t>
            </a:r>
            <a:r>
              <a:rPr lang="pt-BR" dirty="0"/>
              <a:t> </a:t>
            </a:r>
            <a:r>
              <a:rPr lang="pt-BR" dirty="0" err="1"/>
              <a:t>elit</a:t>
            </a:r>
            <a:r>
              <a:rPr lang="pt-BR" dirty="0"/>
              <a:t> </a:t>
            </a:r>
            <a:r>
              <a:rPr lang="pt-BR" dirty="0" err="1"/>
              <a:t>elementum</a:t>
            </a:r>
            <a:r>
              <a:rPr lang="pt-BR" dirty="0"/>
              <a:t> ante, </a:t>
            </a:r>
            <a:r>
              <a:rPr lang="pt-BR" dirty="0" err="1"/>
              <a:t>vel</a:t>
            </a:r>
            <a:r>
              <a:rPr lang="pt-BR" dirty="0"/>
              <a:t> </a:t>
            </a:r>
            <a:r>
              <a:rPr lang="pt-BR" dirty="0" err="1"/>
              <a:t>auctor</a:t>
            </a:r>
            <a:r>
              <a:rPr lang="pt-BR" dirty="0"/>
              <a:t> </a:t>
            </a:r>
            <a:r>
              <a:rPr lang="pt-BR" dirty="0" err="1"/>
              <a:t>elit</a:t>
            </a:r>
            <a:r>
              <a:rPr lang="pt-BR" dirty="0"/>
              <a:t> </a:t>
            </a:r>
            <a:r>
              <a:rPr lang="pt-BR" dirty="0" err="1"/>
              <a:t>felis</a:t>
            </a:r>
            <a:r>
              <a:rPr lang="pt-BR" dirty="0"/>
              <a:t> </a:t>
            </a:r>
            <a:r>
              <a:rPr lang="pt-BR" dirty="0" err="1"/>
              <a:t>sit</a:t>
            </a:r>
            <a:r>
              <a:rPr lang="pt-BR" dirty="0"/>
              <a:t> </a:t>
            </a:r>
            <a:r>
              <a:rPr lang="pt-BR" dirty="0" err="1"/>
              <a:t>amet</a:t>
            </a:r>
            <a:r>
              <a:rPr lang="pt-BR" dirty="0"/>
              <a:t> </a:t>
            </a:r>
            <a:r>
              <a:rPr lang="pt-BR" dirty="0" err="1"/>
              <a:t>turpis</a:t>
            </a:r>
            <a:r>
              <a:rPr lang="pt-BR" dirty="0"/>
              <a:t>.</a:t>
            </a:r>
          </a:p>
          <a:p>
            <a:pPr lvl="0"/>
            <a:r>
              <a:rPr lang="pt-BR" dirty="0" err="1"/>
              <a:t>Cras</a:t>
            </a:r>
            <a:r>
              <a:rPr lang="pt-BR" dirty="0"/>
              <a:t> </a:t>
            </a:r>
            <a:r>
              <a:rPr lang="pt-BR" dirty="0" err="1"/>
              <a:t>vestibulum</a:t>
            </a:r>
            <a:r>
              <a:rPr lang="pt-BR" dirty="0"/>
              <a:t>, ante </a:t>
            </a:r>
            <a:r>
              <a:rPr lang="pt-BR" dirty="0" err="1"/>
              <a:t>molestie</a:t>
            </a:r>
            <a:r>
              <a:rPr lang="pt-BR" dirty="0"/>
              <a:t> </a:t>
            </a:r>
            <a:r>
              <a:rPr lang="pt-BR" dirty="0" err="1"/>
              <a:t>pretium</a:t>
            </a:r>
            <a:r>
              <a:rPr lang="pt-BR" dirty="0"/>
              <a:t> </a:t>
            </a:r>
            <a:r>
              <a:rPr lang="pt-BR" dirty="0" err="1"/>
              <a:t>accumsan</a:t>
            </a:r>
            <a:r>
              <a:rPr lang="pt-BR" dirty="0"/>
              <a:t>, justo </a:t>
            </a:r>
            <a:r>
              <a:rPr lang="pt-BR" dirty="0" err="1"/>
              <a:t>nisi</a:t>
            </a:r>
            <a:r>
              <a:rPr lang="pt-BR" dirty="0"/>
              <a:t> porta magna, et </a:t>
            </a:r>
            <a:r>
              <a:rPr lang="pt-BR" dirty="0" err="1"/>
              <a:t>pellentesque</a:t>
            </a:r>
            <a:r>
              <a:rPr lang="pt-BR" dirty="0"/>
              <a:t> mi massa et </a:t>
            </a:r>
            <a:r>
              <a:rPr lang="pt-BR" dirty="0" err="1"/>
              <a:t>elit</a:t>
            </a:r>
            <a:r>
              <a:rPr lang="pt-BR" dirty="0"/>
              <a:t>. </a:t>
            </a:r>
            <a:r>
              <a:rPr lang="pt-BR" dirty="0" err="1"/>
              <a:t>Morbi</a:t>
            </a:r>
            <a:r>
              <a:rPr lang="pt-BR" dirty="0"/>
              <a:t> </a:t>
            </a:r>
            <a:r>
              <a:rPr lang="pt-BR" dirty="0" err="1"/>
              <a:t>aliquet</a:t>
            </a:r>
            <a:r>
              <a:rPr lang="pt-BR" dirty="0"/>
              <a:t> </a:t>
            </a:r>
            <a:r>
              <a:rPr lang="pt-BR" dirty="0" err="1"/>
              <a:t>neque</a:t>
            </a:r>
            <a:r>
              <a:rPr lang="pt-BR" dirty="0"/>
              <a:t> quis libero </a:t>
            </a:r>
            <a:r>
              <a:rPr lang="pt-BR" dirty="0" err="1"/>
              <a:t>aliquam</a:t>
            </a:r>
            <a:r>
              <a:rPr lang="pt-BR" dirty="0"/>
              <a:t>, et </a:t>
            </a:r>
            <a:r>
              <a:rPr lang="pt-BR" dirty="0" err="1"/>
              <a:t>fringilla</a:t>
            </a:r>
            <a:r>
              <a:rPr lang="pt-BR" dirty="0"/>
              <a:t> </a:t>
            </a:r>
            <a:r>
              <a:rPr lang="pt-BR" dirty="0" err="1"/>
              <a:t>orci</a:t>
            </a:r>
            <a:r>
              <a:rPr lang="pt-BR" dirty="0"/>
              <a:t> </a:t>
            </a:r>
            <a:r>
              <a:rPr lang="pt-BR" dirty="0" err="1"/>
              <a:t>feugiat</a:t>
            </a:r>
            <a:r>
              <a:rPr lang="pt-BR" dirty="0"/>
              <a:t>. </a:t>
            </a:r>
            <a:r>
              <a:rPr lang="pt-BR" dirty="0" err="1"/>
              <a:t>Aliquam</a:t>
            </a:r>
            <a:r>
              <a:rPr lang="pt-BR" dirty="0"/>
              <a:t> </a:t>
            </a:r>
            <a:r>
              <a:rPr lang="pt-BR" dirty="0" err="1"/>
              <a:t>luctus</a:t>
            </a:r>
            <a:r>
              <a:rPr lang="pt-BR" dirty="0"/>
              <a:t> </a:t>
            </a:r>
            <a:r>
              <a:rPr lang="pt-BR" dirty="0" err="1"/>
              <a:t>elementum</a:t>
            </a:r>
            <a:r>
              <a:rPr lang="pt-BR" dirty="0"/>
              <a:t> </a:t>
            </a:r>
            <a:r>
              <a:rPr lang="pt-BR" dirty="0" err="1"/>
              <a:t>cursus</a:t>
            </a:r>
            <a:r>
              <a:rPr lang="pt-BR" dirty="0"/>
              <a:t>. </a:t>
            </a:r>
            <a:r>
              <a:rPr lang="pt-BR" dirty="0" err="1"/>
              <a:t>Morbi</a:t>
            </a:r>
            <a:r>
              <a:rPr lang="pt-BR" dirty="0"/>
              <a:t> </a:t>
            </a:r>
            <a:r>
              <a:rPr lang="pt-BR" dirty="0" err="1"/>
              <a:t>vulputate</a:t>
            </a:r>
            <a:r>
              <a:rPr lang="pt-BR" dirty="0"/>
              <a:t> </a:t>
            </a:r>
            <a:r>
              <a:rPr lang="pt-BR" dirty="0" err="1"/>
              <a:t>pharetra</a:t>
            </a:r>
            <a:r>
              <a:rPr lang="pt-BR" dirty="0"/>
              <a:t> nunc </a:t>
            </a:r>
            <a:r>
              <a:rPr lang="pt-BR" dirty="0" err="1"/>
              <a:t>vel</a:t>
            </a:r>
            <a:r>
              <a:rPr lang="pt-BR" dirty="0"/>
              <a:t> </a:t>
            </a:r>
            <a:r>
              <a:rPr lang="pt-BR" dirty="0" err="1"/>
              <a:t>consectetur</a:t>
            </a:r>
            <a:r>
              <a:rPr lang="pt-BR" dirty="0"/>
              <a:t>. Nam </a:t>
            </a:r>
            <a:r>
              <a:rPr lang="pt-BR" dirty="0" err="1"/>
              <a:t>malesuada</a:t>
            </a:r>
            <a:r>
              <a:rPr lang="pt-BR" dirty="0"/>
              <a:t> nunc </a:t>
            </a:r>
            <a:r>
              <a:rPr lang="pt-BR" dirty="0" err="1"/>
              <a:t>neque</a:t>
            </a:r>
            <a:r>
              <a:rPr lang="pt-BR" dirty="0"/>
              <a:t>, non porta </a:t>
            </a:r>
            <a:r>
              <a:rPr lang="pt-BR" dirty="0" err="1"/>
              <a:t>augue</a:t>
            </a:r>
            <a:r>
              <a:rPr lang="pt-BR" dirty="0"/>
              <a:t> </a:t>
            </a:r>
            <a:r>
              <a:rPr lang="pt-BR" dirty="0" err="1"/>
              <a:t>facilisis</a:t>
            </a:r>
            <a:r>
              <a:rPr lang="pt-BR" dirty="0"/>
              <a:t> id. </a:t>
            </a:r>
            <a:r>
              <a:rPr lang="pt-BR" dirty="0" err="1"/>
              <a:t>Suspendisse</a:t>
            </a:r>
            <a:r>
              <a:rPr lang="pt-BR" dirty="0"/>
              <a:t> </a:t>
            </a:r>
            <a:r>
              <a:rPr lang="pt-BR" dirty="0" err="1"/>
              <a:t>potenti</a:t>
            </a:r>
            <a:r>
              <a:rPr lang="pt-BR" dirty="0"/>
              <a:t>. In </a:t>
            </a:r>
            <a:r>
              <a:rPr lang="pt-BR" dirty="0" err="1"/>
              <a:t>aliquam</a:t>
            </a:r>
            <a:r>
              <a:rPr lang="pt-BR" dirty="0"/>
              <a:t>, </a:t>
            </a:r>
            <a:r>
              <a:rPr lang="pt-BR" dirty="0" err="1"/>
              <a:t>dui</a:t>
            </a:r>
            <a:r>
              <a:rPr lang="pt-BR" dirty="0"/>
              <a:t> </a:t>
            </a:r>
            <a:r>
              <a:rPr lang="pt-BR" dirty="0" err="1"/>
              <a:t>nec</a:t>
            </a:r>
            <a:r>
              <a:rPr lang="pt-BR" dirty="0"/>
              <a:t> </a:t>
            </a:r>
            <a:r>
              <a:rPr lang="pt-BR" dirty="0" err="1"/>
              <a:t>luctus</a:t>
            </a:r>
            <a:r>
              <a:rPr lang="pt-BR" dirty="0"/>
              <a:t> </a:t>
            </a:r>
            <a:r>
              <a:rPr lang="pt-BR" dirty="0" err="1"/>
              <a:t>facilisis</a:t>
            </a:r>
            <a:r>
              <a:rPr lang="pt-BR" dirty="0"/>
              <a:t>, </a:t>
            </a:r>
            <a:r>
              <a:rPr lang="pt-BR" dirty="0" err="1"/>
              <a:t>felis</a:t>
            </a:r>
            <a:r>
              <a:rPr lang="pt-BR" dirty="0"/>
              <a:t> </a:t>
            </a:r>
            <a:r>
              <a:rPr lang="pt-BR" dirty="0" err="1"/>
              <a:t>felis</a:t>
            </a:r>
            <a:r>
              <a:rPr lang="pt-BR" dirty="0"/>
              <a:t> </a:t>
            </a:r>
            <a:r>
              <a:rPr lang="pt-BR" dirty="0" err="1"/>
              <a:t>eleifend</a:t>
            </a:r>
            <a:r>
              <a:rPr lang="pt-BR" dirty="0"/>
              <a:t> </a:t>
            </a:r>
            <a:r>
              <a:rPr lang="pt-BR" dirty="0" err="1"/>
              <a:t>ligula</a:t>
            </a:r>
            <a:r>
              <a:rPr lang="pt-BR" dirty="0"/>
              <a:t>, quis </a:t>
            </a:r>
            <a:r>
              <a:rPr lang="pt-BR" dirty="0" err="1"/>
              <a:t>mollis</a:t>
            </a:r>
            <a:r>
              <a:rPr lang="pt-BR" dirty="0"/>
              <a:t> </a:t>
            </a:r>
            <a:r>
              <a:rPr lang="pt-BR" dirty="0" err="1"/>
              <a:t>neque</a:t>
            </a:r>
            <a:r>
              <a:rPr lang="pt-BR" dirty="0"/>
              <a:t> </a:t>
            </a:r>
            <a:r>
              <a:rPr lang="pt-BR" dirty="0" err="1"/>
              <a:t>nisl</a:t>
            </a:r>
            <a:r>
              <a:rPr lang="pt-BR" dirty="0"/>
              <a:t> et </a:t>
            </a:r>
            <a:r>
              <a:rPr lang="pt-BR" dirty="0" err="1"/>
              <a:t>velit</a:t>
            </a:r>
            <a:r>
              <a:rPr lang="pt-BR" dirty="0"/>
              <a:t>. </a:t>
            </a:r>
            <a:r>
              <a:rPr lang="pt-BR" dirty="0" err="1"/>
              <a:t>Donec</a:t>
            </a:r>
            <a:r>
              <a:rPr lang="pt-BR" dirty="0"/>
              <a:t> </a:t>
            </a:r>
            <a:r>
              <a:rPr lang="pt-BR" dirty="0" err="1"/>
              <a:t>sed</a:t>
            </a:r>
            <a:r>
              <a:rPr lang="pt-BR" dirty="0"/>
              <a:t> </a:t>
            </a:r>
            <a:r>
              <a:rPr lang="pt-BR" dirty="0" err="1"/>
              <a:t>sodales</a:t>
            </a:r>
            <a:r>
              <a:rPr lang="pt-BR" dirty="0"/>
              <a:t> </a:t>
            </a:r>
            <a:r>
              <a:rPr lang="pt-BR" dirty="0" err="1"/>
              <a:t>neque</a:t>
            </a:r>
            <a:r>
              <a:rPr lang="pt-BR" dirty="0"/>
              <a:t>. </a:t>
            </a:r>
            <a:r>
              <a:rPr lang="pt-BR" dirty="0" err="1"/>
              <a:t>Nullam</a:t>
            </a:r>
            <a:r>
              <a:rPr lang="pt-BR" dirty="0"/>
              <a:t> </a:t>
            </a:r>
            <a:r>
              <a:rPr lang="pt-BR" dirty="0" err="1"/>
              <a:t>hendrerit</a:t>
            </a:r>
            <a:r>
              <a:rPr lang="pt-BR" dirty="0"/>
              <a:t> </a:t>
            </a:r>
            <a:r>
              <a:rPr lang="pt-BR" dirty="0" err="1"/>
              <a:t>vel</a:t>
            </a:r>
            <a:r>
              <a:rPr lang="pt-BR" dirty="0"/>
              <a:t> est ut </a:t>
            </a:r>
            <a:r>
              <a:rPr lang="pt-BR" dirty="0" err="1"/>
              <a:t>bibendum</a:t>
            </a:r>
            <a:r>
              <a:rPr lang="pt-BR" dirty="0"/>
              <a:t>.</a:t>
            </a:r>
          </a:p>
          <a:p>
            <a:pPr lvl="0"/>
            <a:r>
              <a:rPr lang="pt-BR" dirty="0"/>
              <a:t>Nunc </a:t>
            </a:r>
            <a:r>
              <a:rPr lang="pt-BR" dirty="0" err="1"/>
              <a:t>vel</a:t>
            </a:r>
            <a:r>
              <a:rPr lang="pt-BR" dirty="0"/>
              <a:t> </a:t>
            </a:r>
            <a:r>
              <a:rPr lang="pt-BR" dirty="0" err="1"/>
              <a:t>eleifend</a:t>
            </a:r>
            <a:r>
              <a:rPr lang="pt-BR" dirty="0"/>
              <a:t> magna, non </a:t>
            </a:r>
            <a:r>
              <a:rPr lang="pt-BR" dirty="0" err="1"/>
              <a:t>egestas</a:t>
            </a:r>
            <a:r>
              <a:rPr lang="pt-BR" dirty="0"/>
              <a:t> </a:t>
            </a:r>
            <a:r>
              <a:rPr lang="pt-BR" dirty="0" err="1"/>
              <a:t>nulla</a:t>
            </a:r>
            <a:r>
              <a:rPr lang="pt-BR" dirty="0"/>
              <a:t>. </a:t>
            </a:r>
            <a:r>
              <a:rPr lang="pt-BR" dirty="0" err="1"/>
              <a:t>Donec</a:t>
            </a:r>
            <a:r>
              <a:rPr lang="pt-BR" dirty="0"/>
              <a:t> a </a:t>
            </a:r>
            <a:r>
              <a:rPr lang="pt-BR" dirty="0" err="1"/>
              <a:t>dolor</a:t>
            </a:r>
            <a:r>
              <a:rPr lang="pt-BR" dirty="0"/>
              <a:t> </a:t>
            </a:r>
            <a:r>
              <a:rPr lang="pt-BR" dirty="0" err="1"/>
              <a:t>vulputate</a:t>
            </a:r>
            <a:r>
              <a:rPr lang="pt-BR" dirty="0"/>
              <a:t> est </a:t>
            </a:r>
            <a:r>
              <a:rPr lang="pt-BR" dirty="0" err="1"/>
              <a:t>ultricies</a:t>
            </a:r>
            <a:r>
              <a:rPr lang="pt-BR" dirty="0"/>
              <a:t> </a:t>
            </a:r>
            <a:r>
              <a:rPr lang="pt-BR" dirty="0" err="1"/>
              <a:t>elementum</a:t>
            </a:r>
            <a:r>
              <a:rPr lang="pt-BR" dirty="0"/>
              <a:t> et </a:t>
            </a:r>
            <a:r>
              <a:rPr lang="pt-BR" dirty="0" err="1"/>
              <a:t>at</a:t>
            </a:r>
            <a:r>
              <a:rPr lang="pt-BR" dirty="0"/>
              <a:t> </a:t>
            </a:r>
            <a:r>
              <a:rPr lang="pt-BR" dirty="0" err="1"/>
              <a:t>nulla</a:t>
            </a:r>
            <a:r>
              <a:rPr lang="pt-BR" dirty="0"/>
              <a:t>. </a:t>
            </a:r>
            <a:r>
              <a:rPr lang="pt-BR" dirty="0" err="1"/>
              <a:t>Etiam</a:t>
            </a:r>
            <a:r>
              <a:rPr lang="pt-BR" dirty="0"/>
              <a:t> </a:t>
            </a:r>
            <a:r>
              <a:rPr lang="pt-BR" dirty="0" err="1"/>
              <a:t>placerat</a:t>
            </a:r>
            <a:r>
              <a:rPr lang="pt-BR" dirty="0"/>
              <a:t> est </a:t>
            </a:r>
            <a:r>
              <a:rPr lang="pt-BR" dirty="0" err="1"/>
              <a:t>lacus</a:t>
            </a:r>
            <a:r>
              <a:rPr lang="pt-BR" dirty="0"/>
              <a:t>, </a:t>
            </a:r>
            <a:r>
              <a:rPr lang="pt-BR" dirty="0" err="1"/>
              <a:t>nec</a:t>
            </a:r>
            <a:r>
              <a:rPr lang="pt-BR" dirty="0"/>
              <a:t> </a:t>
            </a:r>
            <a:r>
              <a:rPr lang="pt-BR" dirty="0" err="1"/>
              <a:t>volutpat</a:t>
            </a:r>
            <a:r>
              <a:rPr lang="pt-BR" dirty="0"/>
              <a:t> erat </a:t>
            </a:r>
            <a:r>
              <a:rPr lang="pt-BR" dirty="0" err="1"/>
              <a:t>sollicitudin</a:t>
            </a:r>
            <a:r>
              <a:rPr lang="pt-BR" dirty="0"/>
              <a:t> id. </a:t>
            </a:r>
            <a:r>
              <a:rPr lang="pt-BR" dirty="0" err="1"/>
              <a:t>Curabitur</a:t>
            </a:r>
            <a:r>
              <a:rPr lang="pt-BR" dirty="0"/>
              <a:t> </a:t>
            </a:r>
            <a:r>
              <a:rPr lang="pt-BR" dirty="0" err="1"/>
              <a:t>at</a:t>
            </a:r>
            <a:r>
              <a:rPr lang="pt-BR" dirty="0"/>
              <a:t> </a:t>
            </a:r>
            <a:r>
              <a:rPr lang="pt-BR" dirty="0" err="1"/>
              <a:t>orci</a:t>
            </a:r>
            <a:r>
              <a:rPr lang="pt-BR" dirty="0"/>
              <a:t> </a:t>
            </a:r>
            <a:r>
              <a:rPr lang="pt-BR" dirty="0" err="1"/>
              <a:t>turpis</a:t>
            </a:r>
            <a:r>
              <a:rPr lang="pt-BR" dirty="0"/>
              <a:t>. </a:t>
            </a:r>
            <a:r>
              <a:rPr lang="pt-BR" dirty="0" err="1"/>
              <a:t>Donec</a:t>
            </a:r>
            <a:r>
              <a:rPr lang="pt-BR" dirty="0"/>
              <a:t> </a:t>
            </a:r>
            <a:r>
              <a:rPr lang="pt-BR" dirty="0" err="1"/>
              <a:t>malesuada</a:t>
            </a:r>
            <a:r>
              <a:rPr lang="pt-BR" dirty="0"/>
              <a:t> </a:t>
            </a:r>
            <a:r>
              <a:rPr lang="pt-BR" dirty="0" err="1"/>
              <a:t>pulvinar</a:t>
            </a:r>
            <a:r>
              <a:rPr lang="pt-BR" dirty="0"/>
              <a:t> </a:t>
            </a:r>
            <a:r>
              <a:rPr lang="pt-BR" dirty="0" err="1"/>
              <a:t>purus</a:t>
            </a:r>
            <a:r>
              <a:rPr lang="pt-BR" dirty="0"/>
              <a:t> </a:t>
            </a:r>
            <a:r>
              <a:rPr lang="pt-BR" dirty="0" err="1"/>
              <a:t>nec</a:t>
            </a:r>
            <a:r>
              <a:rPr lang="pt-BR" dirty="0"/>
              <a:t> </a:t>
            </a:r>
            <a:r>
              <a:rPr lang="pt-BR" dirty="0" err="1"/>
              <a:t>ultrices</a:t>
            </a:r>
            <a:r>
              <a:rPr lang="pt-BR" dirty="0"/>
              <a:t>. </a:t>
            </a:r>
            <a:r>
              <a:rPr lang="pt-BR" dirty="0" err="1"/>
              <a:t>Donec</a:t>
            </a:r>
            <a:r>
              <a:rPr lang="pt-BR" dirty="0"/>
              <a:t> </a:t>
            </a:r>
            <a:r>
              <a:rPr lang="pt-BR" dirty="0" err="1"/>
              <a:t>nisl</a:t>
            </a:r>
            <a:r>
              <a:rPr lang="pt-BR" dirty="0"/>
              <a:t> </a:t>
            </a:r>
            <a:r>
              <a:rPr lang="pt-BR" dirty="0" err="1"/>
              <a:t>sapien</a:t>
            </a:r>
            <a:r>
              <a:rPr lang="pt-BR" dirty="0"/>
              <a:t>, </a:t>
            </a:r>
            <a:r>
              <a:rPr lang="pt-BR" dirty="0" err="1"/>
              <a:t>cursus</a:t>
            </a:r>
            <a:r>
              <a:rPr lang="pt-BR" dirty="0"/>
              <a:t> vitae </a:t>
            </a:r>
            <a:r>
              <a:rPr lang="pt-BR" dirty="0" err="1"/>
              <a:t>elementum</a:t>
            </a:r>
            <a:r>
              <a:rPr lang="pt-BR" dirty="0"/>
              <a:t> eu, </a:t>
            </a:r>
            <a:r>
              <a:rPr lang="pt-BR" dirty="0" err="1"/>
              <a:t>dignissim</a:t>
            </a:r>
            <a:r>
              <a:rPr lang="pt-BR" dirty="0"/>
              <a:t> eu </a:t>
            </a:r>
            <a:r>
              <a:rPr lang="pt-BR" dirty="0" err="1"/>
              <a:t>diam</a:t>
            </a:r>
            <a:r>
              <a:rPr lang="pt-BR" dirty="0"/>
              <a:t>. </a:t>
            </a:r>
            <a:r>
              <a:rPr lang="pt-BR" dirty="0" err="1"/>
              <a:t>Etiam</a:t>
            </a:r>
            <a:r>
              <a:rPr lang="pt-BR" dirty="0"/>
              <a:t> </a:t>
            </a:r>
            <a:r>
              <a:rPr lang="pt-BR" dirty="0" err="1"/>
              <a:t>vestibulum</a:t>
            </a:r>
            <a:r>
              <a:rPr lang="pt-BR" dirty="0"/>
              <a:t> </a:t>
            </a:r>
            <a:r>
              <a:rPr lang="pt-BR" dirty="0" err="1"/>
              <a:t>lectus</a:t>
            </a:r>
            <a:r>
              <a:rPr lang="pt-BR" dirty="0"/>
              <a:t> </a:t>
            </a:r>
            <a:r>
              <a:rPr lang="pt-BR" dirty="0" err="1"/>
              <a:t>dolor</a:t>
            </a:r>
            <a:r>
              <a:rPr lang="pt-BR" dirty="0"/>
              <a:t>, </a:t>
            </a:r>
            <a:r>
              <a:rPr lang="pt-BR" dirty="0" err="1"/>
              <a:t>ultricies</a:t>
            </a:r>
            <a:r>
              <a:rPr lang="pt-BR" dirty="0"/>
              <a:t> </a:t>
            </a:r>
            <a:r>
              <a:rPr lang="pt-BR" dirty="0" err="1"/>
              <a:t>mollis</a:t>
            </a:r>
            <a:r>
              <a:rPr lang="pt-BR" dirty="0"/>
              <a:t> </a:t>
            </a:r>
            <a:r>
              <a:rPr lang="pt-BR" dirty="0" err="1"/>
              <a:t>nisi</a:t>
            </a:r>
            <a:r>
              <a:rPr lang="pt-BR" dirty="0"/>
              <a:t> </a:t>
            </a:r>
            <a:r>
              <a:rPr lang="pt-BR" dirty="0" err="1"/>
              <a:t>vestibulum</a:t>
            </a:r>
            <a:r>
              <a:rPr lang="pt-BR" dirty="0"/>
              <a:t> </a:t>
            </a:r>
            <a:r>
              <a:rPr lang="pt-BR" dirty="0" err="1"/>
              <a:t>eget</a:t>
            </a:r>
            <a:r>
              <a:rPr lang="pt-BR" dirty="0"/>
              <a:t>. </a:t>
            </a:r>
            <a:r>
              <a:rPr lang="pt-BR" dirty="0" err="1"/>
              <a:t>Sed</a:t>
            </a:r>
            <a:r>
              <a:rPr lang="pt-BR" dirty="0"/>
              <a:t> </a:t>
            </a:r>
            <a:r>
              <a:rPr lang="pt-BR" dirty="0" err="1"/>
              <a:t>lacus</a:t>
            </a:r>
            <a:r>
              <a:rPr lang="pt-BR" dirty="0"/>
              <a:t> </a:t>
            </a:r>
            <a:r>
              <a:rPr lang="pt-BR" dirty="0" err="1"/>
              <a:t>tortor</a:t>
            </a:r>
            <a:r>
              <a:rPr lang="pt-BR" dirty="0"/>
              <a:t>, </a:t>
            </a:r>
            <a:r>
              <a:rPr lang="pt-BR" dirty="0" err="1"/>
              <a:t>auctor</a:t>
            </a:r>
            <a:r>
              <a:rPr lang="pt-BR" dirty="0"/>
              <a:t> in </a:t>
            </a:r>
            <a:r>
              <a:rPr lang="pt-BR" dirty="0" err="1"/>
              <a:t>mauris</a:t>
            </a:r>
            <a:r>
              <a:rPr lang="pt-BR" dirty="0"/>
              <a:t> </a:t>
            </a:r>
            <a:r>
              <a:rPr lang="pt-BR" dirty="0" err="1"/>
              <a:t>sed</a:t>
            </a:r>
            <a:r>
              <a:rPr lang="pt-BR" dirty="0"/>
              <a:t>, </a:t>
            </a:r>
            <a:r>
              <a:rPr lang="pt-BR" dirty="0" err="1"/>
              <a:t>tempor</a:t>
            </a:r>
            <a:r>
              <a:rPr lang="pt-BR" dirty="0"/>
              <a:t> </a:t>
            </a:r>
            <a:r>
              <a:rPr lang="pt-BR" dirty="0" err="1"/>
              <a:t>vehicula</a:t>
            </a:r>
            <a:r>
              <a:rPr lang="pt-BR" dirty="0"/>
              <a:t> </a:t>
            </a:r>
            <a:r>
              <a:rPr lang="pt-BR" dirty="0" err="1"/>
              <a:t>tellus</a:t>
            </a:r>
            <a:r>
              <a:rPr lang="pt-BR" dirty="0"/>
              <a:t>. </a:t>
            </a:r>
            <a:r>
              <a:rPr lang="pt-BR" dirty="0" err="1"/>
              <a:t>Quisque</a:t>
            </a:r>
            <a:r>
              <a:rPr lang="pt-BR" dirty="0"/>
              <a:t> </a:t>
            </a:r>
            <a:r>
              <a:rPr lang="pt-BR" dirty="0" err="1"/>
              <a:t>sit</a:t>
            </a:r>
            <a:r>
              <a:rPr lang="pt-BR" dirty="0"/>
              <a:t> </a:t>
            </a:r>
            <a:r>
              <a:rPr lang="pt-BR" dirty="0" err="1"/>
              <a:t>amet</a:t>
            </a:r>
            <a:r>
              <a:rPr lang="pt-BR" dirty="0"/>
              <a:t> </a:t>
            </a:r>
            <a:r>
              <a:rPr lang="pt-BR" dirty="0" err="1"/>
              <a:t>nulla</a:t>
            </a:r>
            <a:r>
              <a:rPr lang="pt-BR" dirty="0"/>
              <a:t> </a:t>
            </a:r>
            <a:r>
              <a:rPr lang="pt-BR" dirty="0" err="1"/>
              <a:t>tincidunt</a:t>
            </a:r>
            <a:r>
              <a:rPr lang="pt-BR" dirty="0"/>
              <a:t>, </a:t>
            </a:r>
            <a:r>
              <a:rPr lang="pt-BR" dirty="0" err="1"/>
              <a:t>ornare</a:t>
            </a:r>
            <a:r>
              <a:rPr lang="pt-BR" dirty="0"/>
              <a:t> justo </a:t>
            </a:r>
            <a:r>
              <a:rPr lang="pt-BR" dirty="0" err="1"/>
              <a:t>sed</a:t>
            </a:r>
            <a:r>
              <a:rPr lang="pt-BR" dirty="0"/>
              <a:t>, </a:t>
            </a:r>
            <a:r>
              <a:rPr lang="pt-BR" dirty="0" err="1"/>
              <a:t>commodo</a:t>
            </a:r>
            <a:r>
              <a:rPr lang="pt-BR" dirty="0"/>
              <a:t> </a:t>
            </a:r>
            <a:r>
              <a:rPr lang="pt-BR" dirty="0" err="1"/>
              <a:t>risus</a:t>
            </a:r>
            <a:r>
              <a:rPr lang="pt-BR" dirty="0"/>
              <a:t>.</a:t>
            </a:r>
          </a:p>
        </p:txBody>
      </p:sp>
      <p:sp>
        <p:nvSpPr>
          <p:cNvPr id="22" name="Espaço Reservado para Texto 23"/>
          <p:cNvSpPr>
            <a:spLocks noGrp="1"/>
          </p:cNvSpPr>
          <p:nvPr>
            <p:ph type="body" sz="quarter" idx="11" hasCustomPrompt="1"/>
          </p:nvPr>
        </p:nvSpPr>
        <p:spPr>
          <a:xfrm>
            <a:off x="242149" y="393164"/>
            <a:ext cx="5824340" cy="271901"/>
          </a:xfrm>
          <a:prstGeom prst="rect">
            <a:avLst/>
          </a:prstGeom>
        </p:spPr>
        <p:txBody>
          <a:bodyPr/>
          <a:lstStyle>
            <a:lvl1pPr marL="0" indent="0">
              <a:buNone/>
              <a:defRPr sz="1200" b="1">
                <a:solidFill>
                  <a:schemeClr val="tx1"/>
                </a:solidFill>
                <a:latin typeface="Raleway" panose="020B0503030101060003" pitchFamily="34" charset="0"/>
              </a:defRPr>
            </a:lvl1pPr>
          </a:lstStyle>
          <a:p>
            <a:pPr lvl="0"/>
            <a:r>
              <a:rPr lang="pt-BR" dirty="0"/>
              <a:t>SECRETARIA DE PETRÓLEO, GÁS NATURAL E BIOCOMBUSTÍVEIS</a:t>
            </a:r>
          </a:p>
        </p:txBody>
      </p:sp>
      <p:sp>
        <p:nvSpPr>
          <p:cNvPr id="10" name="Título 1"/>
          <p:cNvSpPr>
            <a:spLocks noGrp="1"/>
          </p:cNvSpPr>
          <p:nvPr>
            <p:ph type="title" hasCustomPrompt="1"/>
          </p:nvPr>
        </p:nvSpPr>
        <p:spPr>
          <a:xfrm>
            <a:off x="218942" y="676364"/>
            <a:ext cx="11611108" cy="571411"/>
          </a:xfrm>
          <a:prstGeom prst="rect">
            <a:avLst/>
          </a:prstGeom>
        </p:spPr>
        <p:txBody>
          <a:bodyPr/>
          <a:lstStyle>
            <a:lvl1pPr>
              <a:defRPr sz="3600" baseline="0">
                <a:solidFill>
                  <a:schemeClr val="tx1"/>
                </a:solidFill>
              </a:defRPr>
            </a:lvl1pPr>
          </a:lstStyle>
          <a:p>
            <a:r>
              <a:rPr lang="pt-BR" dirty="0"/>
              <a:t>DIGITE O TÍTULO DO SLIDE AQUI</a:t>
            </a:r>
          </a:p>
        </p:txBody>
      </p:sp>
    </p:spTree>
    <p:extLst>
      <p:ext uri="{BB962C8B-B14F-4D97-AF65-F5344CB8AC3E}">
        <p14:creationId xmlns:p14="http://schemas.microsoft.com/office/powerpoint/2010/main" val="3981977371"/>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0" y="0"/>
            <a:ext cx="12192000" cy="6875417"/>
          </a:xfrm>
          <a:prstGeom prst="rect">
            <a:avLst/>
          </a:prstGeom>
          <a:solidFill>
            <a:srgbClr val="172949">
              <a:alpha val="85098"/>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solidFill>
                <a:schemeClr val="tx1"/>
              </a:solidFill>
              <a:effectLst>
                <a:outerShdw blurRad="50800" dist="38100" dir="8100000" algn="tr" rotWithShape="0">
                  <a:prstClr val="black">
                    <a:alpha val="40000"/>
                  </a:prstClr>
                </a:outerShdw>
              </a:effectLst>
            </a:endParaRPr>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Tree>
    <p:extLst>
      <p:ext uri="{BB962C8B-B14F-4D97-AF65-F5344CB8AC3E}">
        <p14:creationId xmlns:p14="http://schemas.microsoft.com/office/powerpoint/2010/main" val="2875942840"/>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0" y="-1"/>
            <a:ext cx="12191995" cy="6870871"/>
          </a:xfrm>
          <a:prstGeom prst="rect">
            <a:avLst/>
          </a:prstGeom>
          <a:solidFill>
            <a:srgbClr val="F2F2F2">
              <a:alpha val="8902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sp>
        <p:nvSpPr>
          <p:cNvPr id="17" name="그림 개체 틀 5">
            <a:extLst>
              <a:ext uri="{FF2B5EF4-FFF2-40B4-BE49-F238E27FC236}">
                <a16:creationId xmlns:a16="http://schemas.microsoft.com/office/drawing/2014/main" id="{C7304401-68B8-4E0E-A9DB-540B76DF928B}"/>
              </a:ext>
            </a:extLst>
          </p:cNvPr>
          <p:cNvSpPr>
            <a:spLocks noGrp="1"/>
          </p:cNvSpPr>
          <p:nvPr>
            <p:ph type="pic" idx="14" hasCustomPrompt="1"/>
          </p:nvPr>
        </p:nvSpPr>
        <p:spPr>
          <a:xfrm>
            <a:off x="3952609" y="633848"/>
            <a:ext cx="5505716" cy="6237800"/>
          </a:xfrm>
          <a:custGeom>
            <a:avLst/>
            <a:gdLst>
              <a:gd name="connsiteX0" fmla="*/ 2160240 w 4320480"/>
              <a:gd name="connsiteY0" fmla="*/ 0 h 4504851"/>
              <a:gd name="connsiteX1" fmla="*/ 4320480 w 4320480"/>
              <a:gd name="connsiteY1" fmla="*/ 4504851 h 4504851"/>
              <a:gd name="connsiteX2" fmla="*/ 0 w 4320480"/>
              <a:gd name="connsiteY2" fmla="*/ 4504851 h 4504851"/>
              <a:gd name="connsiteX0" fmla="*/ 2160240 w 4320480"/>
              <a:gd name="connsiteY0" fmla="*/ 0 h 4504851"/>
              <a:gd name="connsiteX1" fmla="*/ 3976150 w 4320480"/>
              <a:gd name="connsiteY1" fmla="*/ 3793355 h 4504851"/>
              <a:gd name="connsiteX2" fmla="*/ 4320480 w 4320480"/>
              <a:gd name="connsiteY2" fmla="*/ 4504851 h 4504851"/>
              <a:gd name="connsiteX3" fmla="*/ 0 w 4320480"/>
              <a:gd name="connsiteY3" fmla="*/ 4504851 h 4504851"/>
              <a:gd name="connsiteX4" fmla="*/ 2160240 w 4320480"/>
              <a:gd name="connsiteY4" fmla="*/ 0 h 4504851"/>
              <a:gd name="connsiteX0" fmla="*/ 2160240 w 3976150"/>
              <a:gd name="connsiteY0" fmla="*/ 0 h 4504851"/>
              <a:gd name="connsiteX1" fmla="*/ 3976150 w 3976150"/>
              <a:gd name="connsiteY1" fmla="*/ 3793355 h 4504851"/>
              <a:gd name="connsiteX2" fmla="*/ 2249955 w 3976150"/>
              <a:gd name="connsiteY2" fmla="*/ 4497972 h 4504851"/>
              <a:gd name="connsiteX3" fmla="*/ 0 w 3976150"/>
              <a:gd name="connsiteY3" fmla="*/ 4504851 h 4504851"/>
              <a:gd name="connsiteX4" fmla="*/ 2160240 w 3976150"/>
              <a:gd name="connsiteY4" fmla="*/ 0 h 4504851"/>
              <a:gd name="connsiteX0" fmla="*/ 2160240 w 3976150"/>
              <a:gd name="connsiteY0" fmla="*/ 0 h 4504851"/>
              <a:gd name="connsiteX1" fmla="*/ 3976150 w 3976150"/>
              <a:gd name="connsiteY1" fmla="*/ 3793355 h 4504851"/>
              <a:gd name="connsiteX2" fmla="*/ 2270591 w 3976150"/>
              <a:gd name="connsiteY2" fmla="*/ 4504851 h 4504851"/>
              <a:gd name="connsiteX3" fmla="*/ 0 w 3976150"/>
              <a:gd name="connsiteY3" fmla="*/ 4504851 h 4504851"/>
              <a:gd name="connsiteX4" fmla="*/ 2160240 w 3976150"/>
              <a:gd name="connsiteY4" fmla="*/ 0 h 4504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50" h="4504851">
                <a:moveTo>
                  <a:pt x="2160240" y="0"/>
                </a:moveTo>
                <a:lnTo>
                  <a:pt x="3976150" y="3793355"/>
                </a:lnTo>
                <a:lnTo>
                  <a:pt x="2270591" y="4504851"/>
                </a:lnTo>
                <a:lnTo>
                  <a:pt x="0" y="4504851"/>
                </a:lnTo>
                <a:lnTo>
                  <a:pt x="2160240" y="0"/>
                </a:lnTo>
                <a:close/>
              </a:path>
            </a:pathLst>
          </a:custGeom>
          <a:solidFill>
            <a:schemeClr val="bg2">
              <a:lumMod val="40000"/>
              <a:lumOff val="60000"/>
            </a:schemeClr>
          </a:solidFill>
        </p:spPr>
        <p:txBody>
          <a:bodyPr wrap="square" anchor="ctr">
            <a:noAutofit/>
          </a:bodyP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18" name="그림 개체 틀 7">
            <a:extLst>
              <a:ext uri="{FF2B5EF4-FFF2-40B4-BE49-F238E27FC236}">
                <a16:creationId xmlns:a16="http://schemas.microsoft.com/office/drawing/2014/main" id="{D2ABAD60-FE41-4786-B9AF-4454375D2129}"/>
              </a:ext>
            </a:extLst>
          </p:cNvPr>
          <p:cNvSpPr>
            <a:spLocks noGrp="1"/>
          </p:cNvSpPr>
          <p:nvPr>
            <p:ph type="pic" idx="15" hasCustomPrompt="1"/>
          </p:nvPr>
        </p:nvSpPr>
        <p:spPr>
          <a:xfrm>
            <a:off x="7067550" y="0"/>
            <a:ext cx="5139202" cy="5724524"/>
          </a:xfrm>
          <a:custGeom>
            <a:avLst/>
            <a:gdLst>
              <a:gd name="connsiteX0" fmla="*/ 0 w 3508370"/>
              <a:gd name="connsiteY0" fmla="*/ 0 h 4339267"/>
              <a:gd name="connsiteX1" fmla="*/ 3508370 w 3508370"/>
              <a:gd name="connsiteY1" fmla="*/ 0 h 4339267"/>
              <a:gd name="connsiteX2" fmla="*/ 3504823 w 3508370"/>
              <a:gd name="connsiteY2" fmla="*/ 1594801 h 4339267"/>
              <a:gd name="connsiteX3" fmla="*/ 2097974 w 3508370"/>
              <a:gd name="connsiteY3" fmla="*/ 4339267 h 4339267"/>
              <a:gd name="connsiteX0" fmla="*/ 0 w 3508370"/>
              <a:gd name="connsiteY0" fmla="*/ 0 h 4339267"/>
              <a:gd name="connsiteX1" fmla="*/ 3508370 w 3508370"/>
              <a:gd name="connsiteY1" fmla="*/ 0 h 4339267"/>
              <a:gd name="connsiteX2" fmla="*/ 3504823 w 3508370"/>
              <a:gd name="connsiteY2" fmla="*/ 1594801 h 4339267"/>
              <a:gd name="connsiteX3" fmla="*/ 2418898 w 3508370"/>
              <a:gd name="connsiteY3" fmla="*/ 3700757 h 4339267"/>
              <a:gd name="connsiteX4" fmla="*/ 2097974 w 3508370"/>
              <a:gd name="connsiteY4" fmla="*/ 4339267 h 4339267"/>
              <a:gd name="connsiteX5" fmla="*/ 0 w 3508370"/>
              <a:gd name="connsiteY5" fmla="*/ 0 h 4339267"/>
              <a:gd name="connsiteX0" fmla="*/ 0 w 3508370"/>
              <a:gd name="connsiteY0" fmla="*/ 0 h 3915765"/>
              <a:gd name="connsiteX1" fmla="*/ 3508370 w 3508370"/>
              <a:gd name="connsiteY1" fmla="*/ 0 h 3915765"/>
              <a:gd name="connsiteX2" fmla="*/ 3504823 w 3508370"/>
              <a:gd name="connsiteY2" fmla="*/ 1594801 h 3915765"/>
              <a:gd name="connsiteX3" fmla="*/ 2418898 w 3508370"/>
              <a:gd name="connsiteY3" fmla="*/ 3700757 h 3915765"/>
              <a:gd name="connsiteX4" fmla="*/ 1896399 w 3508370"/>
              <a:gd name="connsiteY4" fmla="*/ 3915765 h 3915765"/>
              <a:gd name="connsiteX5" fmla="*/ 0 w 3508370"/>
              <a:gd name="connsiteY5" fmla="*/ 0 h 3915765"/>
              <a:gd name="connsiteX0" fmla="*/ 0 w 3508370"/>
              <a:gd name="connsiteY0" fmla="*/ 0 h 3915765"/>
              <a:gd name="connsiteX1" fmla="*/ 3508370 w 3508370"/>
              <a:gd name="connsiteY1" fmla="*/ 0 h 3915765"/>
              <a:gd name="connsiteX2" fmla="*/ 3504823 w 3508370"/>
              <a:gd name="connsiteY2" fmla="*/ 1594801 h 3915765"/>
              <a:gd name="connsiteX3" fmla="*/ 2412396 w 3508370"/>
              <a:gd name="connsiteY3" fmla="*/ 3720303 h 3915765"/>
              <a:gd name="connsiteX4" fmla="*/ 1896399 w 3508370"/>
              <a:gd name="connsiteY4" fmla="*/ 3915765 h 3915765"/>
              <a:gd name="connsiteX5" fmla="*/ 0 w 3508370"/>
              <a:gd name="connsiteY5" fmla="*/ 0 h 3915765"/>
              <a:gd name="connsiteX0" fmla="*/ 0 w 3508370"/>
              <a:gd name="connsiteY0" fmla="*/ 0 h 3915765"/>
              <a:gd name="connsiteX1" fmla="*/ 3508370 w 3508370"/>
              <a:gd name="connsiteY1" fmla="*/ 0 h 3915765"/>
              <a:gd name="connsiteX2" fmla="*/ 3504823 w 3508370"/>
              <a:gd name="connsiteY2" fmla="*/ 1594801 h 3915765"/>
              <a:gd name="connsiteX3" fmla="*/ 2412396 w 3508370"/>
              <a:gd name="connsiteY3" fmla="*/ 3720303 h 3915765"/>
              <a:gd name="connsiteX4" fmla="*/ 1896399 w 3508370"/>
              <a:gd name="connsiteY4" fmla="*/ 3915765 h 3915765"/>
              <a:gd name="connsiteX5" fmla="*/ 0 w 3508370"/>
              <a:gd name="connsiteY5" fmla="*/ 0 h 391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8370" h="3915765">
                <a:moveTo>
                  <a:pt x="0" y="0"/>
                </a:moveTo>
                <a:lnTo>
                  <a:pt x="3508370" y="0"/>
                </a:lnTo>
                <a:cubicBezTo>
                  <a:pt x="3507188" y="531600"/>
                  <a:pt x="3506005" y="1063201"/>
                  <a:pt x="3504823" y="1594801"/>
                </a:cubicBezTo>
                <a:lnTo>
                  <a:pt x="2412396" y="3720303"/>
                </a:lnTo>
                <a:lnTo>
                  <a:pt x="1896399" y="3915765"/>
                </a:lnTo>
                <a:lnTo>
                  <a:pt x="0" y="0"/>
                </a:lnTo>
                <a:close/>
              </a:path>
            </a:pathLst>
          </a:custGeom>
          <a:solidFill>
            <a:schemeClr val="bg2">
              <a:lumMod val="40000"/>
              <a:lumOff val="60000"/>
            </a:schemeClr>
          </a:solidFill>
        </p:spPr>
        <p:txBody>
          <a:bodyPr wrap="square" anchor="ctr">
            <a:noAutofit/>
          </a:bodyP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12" name="Retângulo 11"/>
          <p:cNvSpPr/>
          <p:nvPr userDrawn="1"/>
        </p:nvSpPr>
        <p:spPr>
          <a:xfrm>
            <a:off x="341804" y="1712026"/>
            <a:ext cx="2048698" cy="9783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Espaço Reservado para Texto 23"/>
          <p:cNvSpPr>
            <a:spLocks noGrp="1"/>
          </p:cNvSpPr>
          <p:nvPr>
            <p:ph type="body" sz="quarter" idx="11" hasCustomPrompt="1"/>
          </p:nvPr>
        </p:nvSpPr>
        <p:spPr>
          <a:xfrm>
            <a:off x="242149" y="395998"/>
            <a:ext cx="6396776" cy="247183"/>
          </a:xfrm>
          <a:prstGeom prst="rect">
            <a:avLst/>
          </a:prstGeom>
        </p:spPr>
        <p:txBody>
          <a:bodyPr/>
          <a:lstStyle>
            <a:lvl1pPr marL="0" indent="0">
              <a:buNone/>
              <a:defRPr sz="1200" b="1">
                <a:solidFill>
                  <a:schemeClr val="bg1"/>
                </a:solidFill>
                <a:latin typeface="Raleway" panose="020B0503030101060003" pitchFamily="34" charset="0"/>
              </a:defRPr>
            </a:lvl1pPr>
          </a:lstStyle>
          <a:p>
            <a:pPr lvl="0"/>
            <a:r>
              <a:rPr lang="pt-BR" dirty="0"/>
              <a:t>SECRETARIA DE PETRÓLEO, GÁS NATURAL E BIOCOMBUSTÍVEIS</a:t>
            </a:r>
          </a:p>
        </p:txBody>
      </p:sp>
      <p:sp>
        <p:nvSpPr>
          <p:cNvPr id="16" name="Espaço Reservado para Texto 20"/>
          <p:cNvSpPr>
            <a:spLocks noGrp="1"/>
          </p:cNvSpPr>
          <p:nvPr>
            <p:ph type="body" sz="quarter" idx="12" hasCustomPrompt="1"/>
          </p:nvPr>
        </p:nvSpPr>
        <p:spPr>
          <a:xfrm>
            <a:off x="227013" y="2044700"/>
            <a:ext cx="4592637" cy="4298950"/>
          </a:xfrm>
          <a:prstGeom prst="rect">
            <a:avLst/>
          </a:prstGeom>
        </p:spPr>
        <p:txBody>
          <a:bodyPr/>
          <a:lstStyle>
            <a:lvl1pPr marL="0" indent="0" algn="l">
              <a:buFontTx/>
              <a:buNone/>
              <a:defRPr sz="1400">
                <a:solidFill>
                  <a:schemeClr val="bg1"/>
                </a:solidFill>
                <a:latin typeface="Raleway" panose="020B0503030101060003" pitchFamily="34" charset="0"/>
              </a:defRPr>
            </a:lvl1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a:t>
            </a:r>
            <a:r>
              <a:rPr lang="pt-BR" dirty="0" err="1"/>
              <a:t>Suspendisse</a:t>
            </a:r>
            <a:r>
              <a:rPr lang="pt-BR" dirty="0"/>
              <a:t> quis </a:t>
            </a:r>
            <a:r>
              <a:rPr lang="pt-BR" dirty="0" err="1"/>
              <a:t>mattis</a:t>
            </a:r>
            <a:r>
              <a:rPr lang="pt-BR" dirty="0"/>
              <a:t> ante. </a:t>
            </a:r>
            <a:r>
              <a:rPr lang="pt-BR" dirty="0" err="1"/>
              <a:t>Integer</a:t>
            </a:r>
            <a:r>
              <a:rPr lang="pt-BR" dirty="0"/>
              <a:t> </a:t>
            </a:r>
            <a:r>
              <a:rPr lang="pt-BR" dirty="0" err="1"/>
              <a:t>faucibus</a:t>
            </a:r>
            <a:r>
              <a:rPr lang="pt-BR" dirty="0"/>
              <a:t> </a:t>
            </a:r>
            <a:r>
              <a:rPr lang="pt-BR" dirty="0" err="1"/>
              <a:t>velit</a:t>
            </a:r>
            <a:r>
              <a:rPr lang="pt-BR" dirty="0"/>
              <a:t> quis </a:t>
            </a:r>
            <a:r>
              <a:rPr lang="pt-BR" dirty="0" err="1"/>
              <a:t>arcu</a:t>
            </a:r>
            <a:r>
              <a:rPr lang="pt-BR" dirty="0"/>
              <a:t> </a:t>
            </a:r>
            <a:r>
              <a:rPr lang="pt-BR" dirty="0" err="1"/>
              <a:t>pharetra</a:t>
            </a:r>
            <a:r>
              <a:rPr lang="pt-BR" dirty="0"/>
              <a:t> </a:t>
            </a:r>
            <a:r>
              <a:rPr lang="pt-BR" dirty="0" err="1"/>
              <a:t>vestibulum</a:t>
            </a:r>
            <a:r>
              <a:rPr lang="pt-BR" dirty="0"/>
              <a:t>. </a:t>
            </a:r>
            <a:r>
              <a:rPr lang="pt-BR" dirty="0" err="1"/>
              <a:t>Morbi</a:t>
            </a:r>
            <a:r>
              <a:rPr lang="pt-BR" dirty="0"/>
              <a:t> </a:t>
            </a:r>
            <a:r>
              <a:rPr lang="pt-BR" dirty="0" err="1"/>
              <a:t>laoreet</a:t>
            </a:r>
            <a:r>
              <a:rPr lang="pt-BR" dirty="0"/>
              <a:t> est </a:t>
            </a:r>
            <a:r>
              <a:rPr lang="pt-BR" dirty="0" err="1"/>
              <a:t>ligula</a:t>
            </a:r>
            <a:r>
              <a:rPr lang="pt-BR" dirty="0"/>
              <a:t>, </a:t>
            </a:r>
            <a:r>
              <a:rPr lang="pt-BR" dirty="0" err="1"/>
              <a:t>at</a:t>
            </a:r>
            <a:r>
              <a:rPr lang="pt-BR" dirty="0"/>
              <a:t> </a:t>
            </a:r>
            <a:r>
              <a:rPr lang="pt-BR" dirty="0" err="1"/>
              <a:t>rutrum</a:t>
            </a:r>
            <a:r>
              <a:rPr lang="pt-BR" dirty="0"/>
              <a:t> </a:t>
            </a:r>
            <a:r>
              <a:rPr lang="pt-BR" dirty="0" err="1"/>
              <a:t>diam</a:t>
            </a:r>
            <a:r>
              <a:rPr lang="pt-BR" dirty="0"/>
              <a:t> </a:t>
            </a:r>
            <a:r>
              <a:rPr lang="pt-BR" dirty="0" err="1"/>
              <a:t>ornare</a:t>
            </a:r>
            <a:r>
              <a:rPr lang="pt-BR" dirty="0"/>
              <a:t> vel. </a:t>
            </a:r>
            <a:r>
              <a:rPr lang="pt-BR" dirty="0" err="1"/>
              <a:t>Donec</a:t>
            </a:r>
            <a:r>
              <a:rPr lang="pt-BR" dirty="0"/>
              <a:t> </a:t>
            </a:r>
            <a:r>
              <a:rPr lang="pt-BR" dirty="0" err="1"/>
              <a:t>pellentesque</a:t>
            </a:r>
            <a:r>
              <a:rPr lang="pt-BR" dirty="0"/>
              <a:t> </a:t>
            </a:r>
            <a:r>
              <a:rPr lang="pt-BR" dirty="0" err="1"/>
              <a:t>metus</a:t>
            </a:r>
            <a:r>
              <a:rPr lang="pt-BR" dirty="0"/>
              <a:t> quis </a:t>
            </a:r>
            <a:r>
              <a:rPr lang="pt-BR" dirty="0" err="1"/>
              <a:t>mauris</a:t>
            </a:r>
            <a:r>
              <a:rPr lang="pt-BR" dirty="0"/>
              <a:t> </a:t>
            </a:r>
            <a:r>
              <a:rPr lang="pt-BR" dirty="0" err="1"/>
              <a:t>congue</a:t>
            </a:r>
            <a:r>
              <a:rPr lang="pt-BR" dirty="0"/>
              <a:t> </a:t>
            </a:r>
            <a:r>
              <a:rPr lang="pt-BR" dirty="0" err="1"/>
              <a:t>sodales</a:t>
            </a:r>
            <a:r>
              <a:rPr lang="pt-BR" dirty="0"/>
              <a:t>. </a:t>
            </a:r>
            <a:r>
              <a:rPr lang="pt-BR" dirty="0" err="1"/>
              <a:t>Integer</a:t>
            </a:r>
            <a:r>
              <a:rPr lang="pt-BR" dirty="0"/>
              <a:t> non </a:t>
            </a:r>
            <a:r>
              <a:rPr lang="pt-BR" dirty="0" err="1"/>
              <a:t>lectus</a:t>
            </a:r>
            <a:r>
              <a:rPr lang="pt-BR" dirty="0"/>
              <a:t> eu </a:t>
            </a:r>
            <a:r>
              <a:rPr lang="pt-BR" dirty="0" err="1"/>
              <a:t>mauris</a:t>
            </a:r>
            <a:r>
              <a:rPr lang="pt-BR" dirty="0"/>
              <a:t> </a:t>
            </a:r>
            <a:r>
              <a:rPr lang="pt-BR" dirty="0" err="1"/>
              <a:t>viverra</a:t>
            </a:r>
            <a:r>
              <a:rPr lang="pt-BR" dirty="0"/>
              <a:t> </a:t>
            </a:r>
            <a:r>
              <a:rPr lang="pt-BR" dirty="0" err="1"/>
              <a:t>consequat</a:t>
            </a:r>
            <a:r>
              <a:rPr lang="pt-BR" dirty="0"/>
              <a:t>. Nunc </a:t>
            </a:r>
            <a:r>
              <a:rPr lang="pt-BR" dirty="0" err="1"/>
              <a:t>maximus</a:t>
            </a:r>
            <a:r>
              <a:rPr lang="pt-BR" dirty="0"/>
              <a:t> a </a:t>
            </a:r>
            <a:r>
              <a:rPr lang="pt-BR" dirty="0" err="1"/>
              <a:t>augue</a:t>
            </a:r>
            <a:r>
              <a:rPr lang="pt-BR" dirty="0"/>
              <a:t> quis </a:t>
            </a:r>
            <a:r>
              <a:rPr lang="pt-BR" dirty="0" err="1"/>
              <a:t>volutpat</a:t>
            </a:r>
            <a:r>
              <a:rPr lang="pt-BR" dirty="0"/>
              <a:t>. Nam </a:t>
            </a:r>
            <a:r>
              <a:rPr lang="pt-BR" dirty="0" err="1"/>
              <a:t>consectetur</a:t>
            </a:r>
            <a:r>
              <a:rPr lang="pt-BR" dirty="0"/>
              <a:t> </a:t>
            </a:r>
            <a:r>
              <a:rPr lang="pt-BR" dirty="0" err="1"/>
              <a:t>eleifend</a:t>
            </a:r>
            <a:r>
              <a:rPr lang="pt-BR" dirty="0"/>
              <a:t> </a:t>
            </a:r>
            <a:r>
              <a:rPr lang="pt-BR" dirty="0" err="1"/>
              <a:t>nisl</a:t>
            </a:r>
            <a:r>
              <a:rPr lang="pt-BR" dirty="0"/>
              <a:t> </a:t>
            </a:r>
            <a:r>
              <a:rPr lang="pt-BR" dirty="0" err="1"/>
              <a:t>bibendum</a:t>
            </a:r>
            <a:r>
              <a:rPr lang="pt-BR" dirty="0"/>
              <a:t> </a:t>
            </a:r>
            <a:r>
              <a:rPr lang="pt-BR" dirty="0" err="1"/>
              <a:t>condimentum</a:t>
            </a:r>
            <a:r>
              <a:rPr lang="pt-BR" dirty="0"/>
              <a:t>. </a:t>
            </a:r>
            <a:r>
              <a:rPr lang="pt-BR" dirty="0" err="1"/>
              <a:t>Suspendisse</a:t>
            </a:r>
            <a:r>
              <a:rPr lang="pt-BR" dirty="0"/>
              <a:t> gravida, </a:t>
            </a:r>
            <a:r>
              <a:rPr lang="pt-BR" dirty="0" err="1"/>
              <a:t>ligula</a:t>
            </a:r>
            <a:r>
              <a:rPr lang="pt-BR" dirty="0"/>
              <a:t> quis </a:t>
            </a:r>
            <a:r>
              <a:rPr lang="pt-BR" dirty="0" err="1"/>
              <a:t>iaculis</a:t>
            </a:r>
            <a:r>
              <a:rPr lang="pt-BR" dirty="0"/>
              <a:t> </a:t>
            </a:r>
            <a:r>
              <a:rPr lang="pt-BR" dirty="0" err="1"/>
              <a:t>aliquam</a:t>
            </a:r>
            <a:r>
              <a:rPr lang="pt-BR" dirty="0"/>
              <a:t>, </a:t>
            </a:r>
            <a:r>
              <a:rPr lang="pt-BR" dirty="0" err="1"/>
              <a:t>odio</a:t>
            </a:r>
            <a:r>
              <a:rPr lang="pt-BR" dirty="0"/>
              <a:t> </a:t>
            </a:r>
            <a:r>
              <a:rPr lang="pt-BR" dirty="0" err="1"/>
              <a:t>lorem</a:t>
            </a:r>
            <a:r>
              <a:rPr lang="pt-BR" dirty="0"/>
              <a:t> </a:t>
            </a:r>
            <a:r>
              <a:rPr lang="pt-BR" dirty="0" err="1"/>
              <a:t>finibus</a:t>
            </a:r>
            <a:r>
              <a:rPr lang="pt-BR" dirty="0"/>
              <a:t> </a:t>
            </a:r>
            <a:r>
              <a:rPr lang="pt-BR" dirty="0" err="1"/>
              <a:t>odio</a:t>
            </a:r>
            <a:r>
              <a:rPr lang="pt-BR" dirty="0"/>
              <a:t>, ut </a:t>
            </a:r>
            <a:r>
              <a:rPr lang="pt-BR" dirty="0" err="1"/>
              <a:t>congue</a:t>
            </a:r>
            <a:r>
              <a:rPr lang="pt-BR" dirty="0"/>
              <a:t> mi </a:t>
            </a:r>
            <a:r>
              <a:rPr lang="pt-BR" dirty="0" err="1"/>
              <a:t>risus</a:t>
            </a:r>
            <a:r>
              <a:rPr lang="pt-BR" dirty="0"/>
              <a:t> et </a:t>
            </a:r>
            <a:r>
              <a:rPr lang="pt-BR" dirty="0" err="1"/>
              <a:t>eros</a:t>
            </a:r>
            <a:r>
              <a:rPr lang="pt-BR" dirty="0"/>
              <a:t>. </a:t>
            </a:r>
          </a:p>
          <a:p>
            <a:pPr lvl="0"/>
            <a:r>
              <a:rPr lang="pt-BR" dirty="0" err="1"/>
              <a:t>Suspendisse</a:t>
            </a:r>
            <a:r>
              <a:rPr lang="pt-BR" dirty="0"/>
              <a:t> </a:t>
            </a:r>
            <a:r>
              <a:rPr lang="pt-BR" dirty="0" err="1"/>
              <a:t>placerat</a:t>
            </a:r>
            <a:r>
              <a:rPr lang="pt-BR" dirty="0"/>
              <a:t> libero </a:t>
            </a:r>
            <a:r>
              <a:rPr lang="pt-BR" dirty="0" err="1"/>
              <a:t>vel</a:t>
            </a:r>
            <a:r>
              <a:rPr lang="pt-BR" dirty="0"/>
              <a:t> </a:t>
            </a:r>
            <a:r>
              <a:rPr lang="pt-BR" dirty="0" err="1"/>
              <a:t>arcu</a:t>
            </a:r>
            <a:r>
              <a:rPr lang="pt-BR" dirty="0"/>
              <a:t> </a:t>
            </a:r>
            <a:r>
              <a:rPr lang="pt-BR" dirty="0" err="1"/>
              <a:t>fringilla</a:t>
            </a:r>
            <a:r>
              <a:rPr lang="pt-BR" dirty="0"/>
              <a:t> </a:t>
            </a:r>
            <a:r>
              <a:rPr lang="pt-BR" dirty="0" err="1"/>
              <a:t>convallis</a:t>
            </a:r>
            <a:r>
              <a:rPr lang="pt-BR" dirty="0"/>
              <a:t>. </a:t>
            </a:r>
            <a:r>
              <a:rPr lang="pt-BR" dirty="0" err="1"/>
              <a:t>Vestibulum</a:t>
            </a:r>
            <a:r>
              <a:rPr lang="pt-BR" dirty="0"/>
              <a:t> </a:t>
            </a:r>
            <a:r>
              <a:rPr lang="pt-BR" dirty="0" err="1"/>
              <a:t>pharetra</a:t>
            </a:r>
            <a:r>
              <a:rPr lang="pt-BR" dirty="0"/>
              <a:t> </a:t>
            </a:r>
            <a:r>
              <a:rPr lang="pt-BR" dirty="0" err="1"/>
              <a:t>iaculis</a:t>
            </a:r>
            <a:r>
              <a:rPr lang="pt-BR" dirty="0"/>
              <a:t> </a:t>
            </a:r>
            <a:r>
              <a:rPr lang="pt-BR" dirty="0" err="1"/>
              <a:t>quam</a:t>
            </a:r>
            <a:r>
              <a:rPr lang="pt-BR" dirty="0"/>
              <a:t> ut </a:t>
            </a:r>
            <a:r>
              <a:rPr lang="pt-BR" dirty="0" err="1"/>
              <a:t>convallis</a:t>
            </a:r>
            <a:r>
              <a:rPr lang="pt-BR" dirty="0"/>
              <a:t>. </a:t>
            </a:r>
            <a:r>
              <a:rPr lang="pt-BR" dirty="0" err="1"/>
              <a:t>Mauris</a:t>
            </a:r>
            <a:r>
              <a:rPr lang="pt-BR" dirty="0"/>
              <a:t> </a:t>
            </a:r>
            <a:r>
              <a:rPr lang="pt-BR" dirty="0" err="1"/>
              <a:t>placerat</a:t>
            </a:r>
            <a:r>
              <a:rPr lang="pt-BR" dirty="0"/>
              <a:t> </a:t>
            </a:r>
            <a:r>
              <a:rPr lang="pt-BR" dirty="0" err="1"/>
              <a:t>faucibus</a:t>
            </a:r>
            <a:r>
              <a:rPr lang="pt-BR" dirty="0"/>
              <a:t> </a:t>
            </a:r>
            <a:r>
              <a:rPr lang="pt-BR" dirty="0" err="1"/>
              <a:t>vulputate</a:t>
            </a:r>
            <a:r>
              <a:rPr lang="pt-BR" dirty="0"/>
              <a:t>. </a:t>
            </a:r>
            <a:r>
              <a:rPr lang="pt-BR" dirty="0" err="1"/>
              <a:t>Quisque</a:t>
            </a:r>
            <a:r>
              <a:rPr lang="pt-BR" dirty="0"/>
              <a:t> </a:t>
            </a:r>
            <a:r>
              <a:rPr lang="pt-BR" dirty="0" err="1"/>
              <a:t>sodales</a:t>
            </a:r>
            <a:r>
              <a:rPr lang="pt-BR" dirty="0"/>
              <a:t> in </a:t>
            </a:r>
            <a:r>
              <a:rPr lang="pt-BR" dirty="0" err="1"/>
              <a:t>ligula</a:t>
            </a:r>
            <a:r>
              <a:rPr lang="pt-BR" dirty="0"/>
              <a:t> vitae </a:t>
            </a:r>
            <a:r>
              <a:rPr lang="pt-BR" dirty="0" err="1"/>
              <a:t>dictum</a:t>
            </a:r>
            <a:r>
              <a:rPr lang="pt-BR" dirty="0"/>
              <a:t>. </a:t>
            </a:r>
            <a:r>
              <a:rPr lang="pt-BR" dirty="0" err="1"/>
              <a:t>Cras</a:t>
            </a:r>
            <a:r>
              <a:rPr lang="pt-BR" dirty="0"/>
              <a:t> </a:t>
            </a:r>
            <a:r>
              <a:rPr lang="pt-BR" dirty="0" err="1"/>
              <a:t>pellentesque</a:t>
            </a:r>
            <a:r>
              <a:rPr lang="pt-BR" dirty="0"/>
              <a:t>, </a:t>
            </a:r>
            <a:r>
              <a:rPr lang="pt-BR" dirty="0" err="1"/>
              <a:t>tellus</a:t>
            </a:r>
            <a:r>
              <a:rPr lang="pt-BR" dirty="0"/>
              <a:t> et </a:t>
            </a:r>
            <a:r>
              <a:rPr lang="pt-BR" dirty="0" err="1"/>
              <a:t>suscipit</a:t>
            </a:r>
            <a:r>
              <a:rPr lang="pt-BR" dirty="0"/>
              <a:t> </a:t>
            </a:r>
            <a:r>
              <a:rPr lang="pt-BR" dirty="0" err="1"/>
              <a:t>sodales</a:t>
            </a:r>
            <a:r>
              <a:rPr lang="pt-BR" dirty="0"/>
              <a:t>, </a:t>
            </a:r>
            <a:r>
              <a:rPr lang="pt-BR" dirty="0" err="1"/>
              <a:t>odio</a:t>
            </a:r>
            <a:r>
              <a:rPr lang="pt-BR" dirty="0"/>
              <a:t> </a:t>
            </a:r>
            <a:r>
              <a:rPr lang="pt-BR" dirty="0" err="1"/>
              <a:t>elit</a:t>
            </a:r>
            <a:r>
              <a:rPr lang="pt-BR" dirty="0"/>
              <a:t> </a:t>
            </a:r>
            <a:r>
              <a:rPr lang="pt-BR" dirty="0" err="1"/>
              <a:t>elementum</a:t>
            </a:r>
            <a:r>
              <a:rPr lang="pt-BR" dirty="0"/>
              <a:t> ante, </a:t>
            </a:r>
            <a:r>
              <a:rPr lang="pt-BR" dirty="0" err="1"/>
              <a:t>vel</a:t>
            </a:r>
            <a:r>
              <a:rPr lang="pt-BR" dirty="0"/>
              <a:t> </a:t>
            </a:r>
            <a:r>
              <a:rPr lang="pt-BR" dirty="0" err="1"/>
              <a:t>auctor</a:t>
            </a:r>
            <a:r>
              <a:rPr lang="pt-BR" dirty="0"/>
              <a:t> </a:t>
            </a:r>
            <a:r>
              <a:rPr lang="pt-BR" dirty="0" err="1"/>
              <a:t>elit</a:t>
            </a:r>
            <a:r>
              <a:rPr lang="pt-BR" dirty="0"/>
              <a:t> </a:t>
            </a:r>
            <a:r>
              <a:rPr lang="pt-BR" dirty="0" err="1"/>
              <a:t>felis</a:t>
            </a:r>
            <a:r>
              <a:rPr lang="pt-BR" dirty="0"/>
              <a:t> </a:t>
            </a:r>
            <a:r>
              <a:rPr lang="pt-BR" dirty="0" err="1"/>
              <a:t>sit</a:t>
            </a:r>
            <a:r>
              <a:rPr lang="pt-BR" dirty="0"/>
              <a:t> </a:t>
            </a:r>
            <a:r>
              <a:rPr lang="pt-BR" dirty="0" err="1"/>
              <a:t>amet</a:t>
            </a:r>
            <a:r>
              <a:rPr lang="pt-BR" dirty="0"/>
              <a:t> </a:t>
            </a:r>
            <a:r>
              <a:rPr lang="pt-BR" dirty="0" err="1"/>
              <a:t>turpis</a:t>
            </a:r>
            <a:r>
              <a:rPr lang="pt-BR" dirty="0"/>
              <a:t>.</a:t>
            </a:r>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
        <p:nvSpPr>
          <p:cNvPr id="19" name="Título 13"/>
          <p:cNvSpPr>
            <a:spLocks noGrp="1"/>
          </p:cNvSpPr>
          <p:nvPr>
            <p:ph type="title" hasCustomPrompt="1"/>
          </p:nvPr>
        </p:nvSpPr>
        <p:spPr>
          <a:xfrm>
            <a:off x="228469" y="659165"/>
            <a:ext cx="6410456" cy="1052861"/>
          </a:xfrm>
          <a:prstGeom prst="rect">
            <a:avLst/>
          </a:prstGeom>
        </p:spPr>
        <p:txBody>
          <a:bodyPr/>
          <a:lstStyle>
            <a:lvl1pPr>
              <a:defRPr sz="3600"/>
            </a:lvl1pPr>
          </a:lstStyle>
          <a:p>
            <a:r>
              <a:rPr lang="pt-BR" sz="3600" dirty="0">
                <a:solidFill>
                  <a:schemeClr val="bg1"/>
                </a:solidFill>
                <a:latin typeface="Raleway ExtraBold" panose="020B0903030101060003" pitchFamily="34" charset="0"/>
              </a:rPr>
              <a:t>DIGITE O TÍTULO DO SLIDE AQUI</a:t>
            </a:r>
          </a:p>
        </p:txBody>
      </p:sp>
    </p:spTree>
    <p:extLst>
      <p:ext uri="{BB962C8B-B14F-4D97-AF65-F5344CB8AC3E}">
        <p14:creationId xmlns:p14="http://schemas.microsoft.com/office/powerpoint/2010/main" val="3211800238"/>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0" y="-1"/>
            <a:ext cx="12191995" cy="6870871"/>
          </a:xfrm>
          <a:prstGeom prst="rect">
            <a:avLst/>
          </a:prstGeom>
          <a:solidFill>
            <a:srgbClr val="F2F2F2">
              <a:alpha val="8902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sp>
        <p:nvSpPr>
          <p:cNvPr id="17" name="그림 개체 틀 5">
            <a:extLst>
              <a:ext uri="{FF2B5EF4-FFF2-40B4-BE49-F238E27FC236}">
                <a16:creationId xmlns:a16="http://schemas.microsoft.com/office/drawing/2014/main" id="{C7304401-68B8-4E0E-A9DB-540B76DF928B}"/>
              </a:ext>
            </a:extLst>
          </p:cNvPr>
          <p:cNvSpPr>
            <a:spLocks noGrp="1"/>
          </p:cNvSpPr>
          <p:nvPr>
            <p:ph type="pic" idx="14" hasCustomPrompt="1"/>
          </p:nvPr>
        </p:nvSpPr>
        <p:spPr>
          <a:xfrm>
            <a:off x="3952609" y="633848"/>
            <a:ext cx="5505716" cy="6237800"/>
          </a:xfrm>
          <a:custGeom>
            <a:avLst/>
            <a:gdLst>
              <a:gd name="connsiteX0" fmla="*/ 2160240 w 4320480"/>
              <a:gd name="connsiteY0" fmla="*/ 0 h 4504851"/>
              <a:gd name="connsiteX1" fmla="*/ 4320480 w 4320480"/>
              <a:gd name="connsiteY1" fmla="*/ 4504851 h 4504851"/>
              <a:gd name="connsiteX2" fmla="*/ 0 w 4320480"/>
              <a:gd name="connsiteY2" fmla="*/ 4504851 h 4504851"/>
              <a:gd name="connsiteX0" fmla="*/ 2160240 w 4320480"/>
              <a:gd name="connsiteY0" fmla="*/ 0 h 4504851"/>
              <a:gd name="connsiteX1" fmla="*/ 3976150 w 4320480"/>
              <a:gd name="connsiteY1" fmla="*/ 3793355 h 4504851"/>
              <a:gd name="connsiteX2" fmla="*/ 4320480 w 4320480"/>
              <a:gd name="connsiteY2" fmla="*/ 4504851 h 4504851"/>
              <a:gd name="connsiteX3" fmla="*/ 0 w 4320480"/>
              <a:gd name="connsiteY3" fmla="*/ 4504851 h 4504851"/>
              <a:gd name="connsiteX4" fmla="*/ 2160240 w 4320480"/>
              <a:gd name="connsiteY4" fmla="*/ 0 h 4504851"/>
              <a:gd name="connsiteX0" fmla="*/ 2160240 w 3976150"/>
              <a:gd name="connsiteY0" fmla="*/ 0 h 4504851"/>
              <a:gd name="connsiteX1" fmla="*/ 3976150 w 3976150"/>
              <a:gd name="connsiteY1" fmla="*/ 3793355 h 4504851"/>
              <a:gd name="connsiteX2" fmla="*/ 2249955 w 3976150"/>
              <a:gd name="connsiteY2" fmla="*/ 4497972 h 4504851"/>
              <a:gd name="connsiteX3" fmla="*/ 0 w 3976150"/>
              <a:gd name="connsiteY3" fmla="*/ 4504851 h 4504851"/>
              <a:gd name="connsiteX4" fmla="*/ 2160240 w 3976150"/>
              <a:gd name="connsiteY4" fmla="*/ 0 h 4504851"/>
              <a:gd name="connsiteX0" fmla="*/ 2160240 w 3976150"/>
              <a:gd name="connsiteY0" fmla="*/ 0 h 4504851"/>
              <a:gd name="connsiteX1" fmla="*/ 3976150 w 3976150"/>
              <a:gd name="connsiteY1" fmla="*/ 3793355 h 4504851"/>
              <a:gd name="connsiteX2" fmla="*/ 2270591 w 3976150"/>
              <a:gd name="connsiteY2" fmla="*/ 4504851 h 4504851"/>
              <a:gd name="connsiteX3" fmla="*/ 0 w 3976150"/>
              <a:gd name="connsiteY3" fmla="*/ 4504851 h 4504851"/>
              <a:gd name="connsiteX4" fmla="*/ 2160240 w 3976150"/>
              <a:gd name="connsiteY4" fmla="*/ 0 h 4504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50" h="4504851">
                <a:moveTo>
                  <a:pt x="2160240" y="0"/>
                </a:moveTo>
                <a:lnTo>
                  <a:pt x="3976150" y="3793355"/>
                </a:lnTo>
                <a:lnTo>
                  <a:pt x="2270591" y="4504851"/>
                </a:lnTo>
                <a:lnTo>
                  <a:pt x="0" y="4504851"/>
                </a:lnTo>
                <a:lnTo>
                  <a:pt x="2160240" y="0"/>
                </a:lnTo>
                <a:close/>
              </a:path>
            </a:pathLst>
          </a:custGeom>
          <a:solidFill>
            <a:schemeClr val="bg2">
              <a:lumMod val="40000"/>
              <a:lumOff val="60000"/>
            </a:schemeClr>
          </a:solidFill>
        </p:spPr>
        <p:txBody>
          <a:bodyPr wrap="square" anchor="ctr">
            <a:noAutofit/>
          </a:bodyP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18" name="그림 개체 틀 7">
            <a:extLst>
              <a:ext uri="{FF2B5EF4-FFF2-40B4-BE49-F238E27FC236}">
                <a16:creationId xmlns:a16="http://schemas.microsoft.com/office/drawing/2014/main" id="{D2ABAD60-FE41-4786-B9AF-4454375D2129}"/>
              </a:ext>
            </a:extLst>
          </p:cNvPr>
          <p:cNvSpPr>
            <a:spLocks noGrp="1"/>
          </p:cNvSpPr>
          <p:nvPr>
            <p:ph type="pic" idx="15" hasCustomPrompt="1"/>
          </p:nvPr>
        </p:nvSpPr>
        <p:spPr>
          <a:xfrm>
            <a:off x="7067550" y="0"/>
            <a:ext cx="5139202" cy="5724524"/>
          </a:xfrm>
          <a:custGeom>
            <a:avLst/>
            <a:gdLst>
              <a:gd name="connsiteX0" fmla="*/ 0 w 3508370"/>
              <a:gd name="connsiteY0" fmla="*/ 0 h 4339267"/>
              <a:gd name="connsiteX1" fmla="*/ 3508370 w 3508370"/>
              <a:gd name="connsiteY1" fmla="*/ 0 h 4339267"/>
              <a:gd name="connsiteX2" fmla="*/ 3504823 w 3508370"/>
              <a:gd name="connsiteY2" fmla="*/ 1594801 h 4339267"/>
              <a:gd name="connsiteX3" fmla="*/ 2097974 w 3508370"/>
              <a:gd name="connsiteY3" fmla="*/ 4339267 h 4339267"/>
              <a:gd name="connsiteX0" fmla="*/ 0 w 3508370"/>
              <a:gd name="connsiteY0" fmla="*/ 0 h 4339267"/>
              <a:gd name="connsiteX1" fmla="*/ 3508370 w 3508370"/>
              <a:gd name="connsiteY1" fmla="*/ 0 h 4339267"/>
              <a:gd name="connsiteX2" fmla="*/ 3504823 w 3508370"/>
              <a:gd name="connsiteY2" fmla="*/ 1594801 h 4339267"/>
              <a:gd name="connsiteX3" fmla="*/ 2418898 w 3508370"/>
              <a:gd name="connsiteY3" fmla="*/ 3700757 h 4339267"/>
              <a:gd name="connsiteX4" fmla="*/ 2097974 w 3508370"/>
              <a:gd name="connsiteY4" fmla="*/ 4339267 h 4339267"/>
              <a:gd name="connsiteX5" fmla="*/ 0 w 3508370"/>
              <a:gd name="connsiteY5" fmla="*/ 0 h 4339267"/>
              <a:gd name="connsiteX0" fmla="*/ 0 w 3508370"/>
              <a:gd name="connsiteY0" fmla="*/ 0 h 3915765"/>
              <a:gd name="connsiteX1" fmla="*/ 3508370 w 3508370"/>
              <a:gd name="connsiteY1" fmla="*/ 0 h 3915765"/>
              <a:gd name="connsiteX2" fmla="*/ 3504823 w 3508370"/>
              <a:gd name="connsiteY2" fmla="*/ 1594801 h 3915765"/>
              <a:gd name="connsiteX3" fmla="*/ 2418898 w 3508370"/>
              <a:gd name="connsiteY3" fmla="*/ 3700757 h 3915765"/>
              <a:gd name="connsiteX4" fmla="*/ 1896399 w 3508370"/>
              <a:gd name="connsiteY4" fmla="*/ 3915765 h 3915765"/>
              <a:gd name="connsiteX5" fmla="*/ 0 w 3508370"/>
              <a:gd name="connsiteY5" fmla="*/ 0 h 3915765"/>
              <a:gd name="connsiteX0" fmla="*/ 0 w 3508370"/>
              <a:gd name="connsiteY0" fmla="*/ 0 h 3915765"/>
              <a:gd name="connsiteX1" fmla="*/ 3508370 w 3508370"/>
              <a:gd name="connsiteY1" fmla="*/ 0 h 3915765"/>
              <a:gd name="connsiteX2" fmla="*/ 3504823 w 3508370"/>
              <a:gd name="connsiteY2" fmla="*/ 1594801 h 3915765"/>
              <a:gd name="connsiteX3" fmla="*/ 2412396 w 3508370"/>
              <a:gd name="connsiteY3" fmla="*/ 3720303 h 3915765"/>
              <a:gd name="connsiteX4" fmla="*/ 1896399 w 3508370"/>
              <a:gd name="connsiteY4" fmla="*/ 3915765 h 3915765"/>
              <a:gd name="connsiteX5" fmla="*/ 0 w 3508370"/>
              <a:gd name="connsiteY5" fmla="*/ 0 h 3915765"/>
              <a:gd name="connsiteX0" fmla="*/ 0 w 3508370"/>
              <a:gd name="connsiteY0" fmla="*/ 0 h 3915765"/>
              <a:gd name="connsiteX1" fmla="*/ 3508370 w 3508370"/>
              <a:gd name="connsiteY1" fmla="*/ 0 h 3915765"/>
              <a:gd name="connsiteX2" fmla="*/ 3504823 w 3508370"/>
              <a:gd name="connsiteY2" fmla="*/ 1594801 h 3915765"/>
              <a:gd name="connsiteX3" fmla="*/ 2412396 w 3508370"/>
              <a:gd name="connsiteY3" fmla="*/ 3720303 h 3915765"/>
              <a:gd name="connsiteX4" fmla="*/ 1896399 w 3508370"/>
              <a:gd name="connsiteY4" fmla="*/ 3915765 h 3915765"/>
              <a:gd name="connsiteX5" fmla="*/ 0 w 3508370"/>
              <a:gd name="connsiteY5" fmla="*/ 0 h 391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8370" h="3915765">
                <a:moveTo>
                  <a:pt x="0" y="0"/>
                </a:moveTo>
                <a:lnTo>
                  <a:pt x="3508370" y="0"/>
                </a:lnTo>
                <a:cubicBezTo>
                  <a:pt x="3507188" y="531600"/>
                  <a:pt x="3506005" y="1063201"/>
                  <a:pt x="3504823" y="1594801"/>
                </a:cubicBezTo>
                <a:lnTo>
                  <a:pt x="2412396" y="3720303"/>
                </a:lnTo>
                <a:lnTo>
                  <a:pt x="1896399" y="3915765"/>
                </a:lnTo>
                <a:lnTo>
                  <a:pt x="0" y="0"/>
                </a:lnTo>
                <a:close/>
              </a:path>
            </a:pathLst>
          </a:custGeom>
          <a:solidFill>
            <a:schemeClr val="bg2">
              <a:lumMod val="40000"/>
              <a:lumOff val="60000"/>
            </a:schemeClr>
          </a:solidFill>
        </p:spPr>
        <p:txBody>
          <a:bodyPr wrap="square" anchor="ctr">
            <a:noAutofit/>
          </a:bodyP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Tree>
    <p:extLst>
      <p:ext uri="{BB962C8B-B14F-4D97-AF65-F5344CB8AC3E}">
        <p14:creationId xmlns:p14="http://schemas.microsoft.com/office/powerpoint/2010/main" val="982840100"/>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1" y="0"/>
            <a:ext cx="12192000" cy="6896558"/>
          </a:xfrm>
          <a:prstGeom prst="rect">
            <a:avLst/>
          </a:prstGeom>
          <a:solidFill>
            <a:srgbClr val="F2F2F2">
              <a:alpha val="8902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sp>
        <p:nvSpPr>
          <p:cNvPr id="15" name="Espaço Reservado para Texto 23"/>
          <p:cNvSpPr>
            <a:spLocks noGrp="1"/>
          </p:cNvSpPr>
          <p:nvPr>
            <p:ph type="body" sz="quarter" idx="11" hasCustomPrompt="1"/>
          </p:nvPr>
        </p:nvSpPr>
        <p:spPr>
          <a:xfrm>
            <a:off x="242149" y="395998"/>
            <a:ext cx="6396776" cy="247183"/>
          </a:xfrm>
          <a:prstGeom prst="rect">
            <a:avLst/>
          </a:prstGeom>
        </p:spPr>
        <p:txBody>
          <a:bodyPr/>
          <a:lstStyle>
            <a:lvl1pPr marL="0" indent="0">
              <a:buNone/>
              <a:defRPr sz="1200" b="1">
                <a:solidFill>
                  <a:schemeClr val="bg1"/>
                </a:solidFill>
                <a:latin typeface="Raleway" panose="020B0503030101060003" pitchFamily="34" charset="0"/>
              </a:defRPr>
            </a:lvl1pPr>
          </a:lstStyle>
          <a:p>
            <a:pPr lvl="0"/>
            <a:r>
              <a:rPr lang="pt-BR" dirty="0"/>
              <a:t>SECRETARIA DE PETRÓLEO, GÁS NATURAL E BIOCOMBUSTÍVEIS</a:t>
            </a:r>
          </a:p>
        </p:txBody>
      </p:sp>
      <p:sp>
        <p:nvSpPr>
          <p:cNvPr id="16" name="Espaço Reservado para Texto 20"/>
          <p:cNvSpPr>
            <a:spLocks noGrp="1"/>
          </p:cNvSpPr>
          <p:nvPr>
            <p:ph type="body" sz="quarter" idx="12" hasCustomPrompt="1"/>
          </p:nvPr>
        </p:nvSpPr>
        <p:spPr>
          <a:xfrm>
            <a:off x="227013" y="1524000"/>
            <a:ext cx="11650662" cy="1905000"/>
          </a:xfrm>
          <a:prstGeom prst="rect">
            <a:avLst/>
          </a:prstGeom>
        </p:spPr>
        <p:txBody>
          <a:bodyPr/>
          <a:lstStyle>
            <a:lvl1pPr marL="0" indent="0" algn="just">
              <a:buFontTx/>
              <a:buNone/>
              <a:defRPr sz="1400">
                <a:solidFill>
                  <a:schemeClr val="bg1"/>
                </a:solidFill>
                <a:latin typeface="Raleway" panose="020B0503030101060003" pitchFamily="34" charset="0"/>
              </a:defRPr>
            </a:lvl1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a:t>
            </a:r>
            <a:r>
              <a:rPr lang="pt-BR" dirty="0" err="1"/>
              <a:t>Suspendisse</a:t>
            </a:r>
            <a:r>
              <a:rPr lang="pt-BR" dirty="0"/>
              <a:t> quis </a:t>
            </a:r>
            <a:r>
              <a:rPr lang="pt-BR" dirty="0" err="1"/>
              <a:t>mattis</a:t>
            </a:r>
            <a:r>
              <a:rPr lang="pt-BR" dirty="0"/>
              <a:t> ante. </a:t>
            </a:r>
            <a:r>
              <a:rPr lang="pt-BR" dirty="0" err="1"/>
              <a:t>Integer</a:t>
            </a:r>
            <a:r>
              <a:rPr lang="pt-BR" dirty="0"/>
              <a:t> </a:t>
            </a:r>
            <a:r>
              <a:rPr lang="pt-BR" dirty="0" err="1"/>
              <a:t>faucibus</a:t>
            </a:r>
            <a:r>
              <a:rPr lang="pt-BR" dirty="0"/>
              <a:t> </a:t>
            </a:r>
            <a:r>
              <a:rPr lang="pt-BR" dirty="0" err="1"/>
              <a:t>velit</a:t>
            </a:r>
            <a:r>
              <a:rPr lang="pt-BR" dirty="0"/>
              <a:t> quis </a:t>
            </a:r>
            <a:r>
              <a:rPr lang="pt-BR" dirty="0" err="1"/>
              <a:t>arcu</a:t>
            </a:r>
            <a:r>
              <a:rPr lang="pt-BR" dirty="0"/>
              <a:t> </a:t>
            </a:r>
            <a:r>
              <a:rPr lang="pt-BR" dirty="0" err="1"/>
              <a:t>pharetra</a:t>
            </a:r>
            <a:r>
              <a:rPr lang="pt-BR" dirty="0"/>
              <a:t> </a:t>
            </a:r>
            <a:r>
              <a:rPr lang="pt-BR" dirty="0" err="1"/>
              <a:t>vestibulum</a:t>
            </a:r>
            <a:r>
              <a:rPr lang="pt-BR" dirty="0"/>
              <a:t>. </a:t>
            </a:r>
            <a:r>
              <a:rPr lang="pt-BR" dirty="0" err="1"/>
              <a:t>Morbi</a:t>
            </a:r>
            <a:r>
              <a:rPr lang="pt-BR" dirty="0"/>
              <a:t> </a:t>
            </a:r>
            <a:r>
              <a:rPr lang="pt-BR" dirty="0" err="1"/>
              <a:t>laoreet</a:t>
            </a:r>
            <a:r>
              <a:rPr lang="pt-BR" dirty="0"/>
              <a:t> est </a:t>
            </a:r>
            <a:r>
              <a:rPr lang="pt-BR" dirty="0" err="1"/>
              <a:t>ligula</a:t>
            </a:r>
            <a:r>
              <a:rPr lang="pt-BR" dirty="0"/>
              <a:t>, </a:t>
            </a:r>
            <a:r>
              <a:rPr lang="pt-BR" dirty="0" err="1"/>
              <a:t>at</a:t>
            </a:r>
            <a:r>
              <a:rPr lang="pt-BR" dirty="0"/>
              <a:t> </a:t>
            </a:r>
            <a:r>
              <a:rPr lang="pt-BR" dirty="0" err="1"/>
              <a:t>rutrum</a:t>
            </a:r>
            <a:r>
              <a:rPr lang="pt-BR" dirty="0"/>
              <a:t> </a:t>
            </a:r>
            <a:r>
              <a:rPr lang="pt-BR" dirty="0" err="1"/>
              <a:t>diam</a:t>
            </a:r>
            <a:r>
              <a:rPr lang="pt-BR" dirty="0"/>
              <a:t> </a:t>
            </a:r>
            <a:r>
              <a:rPr lang="pt-BR" dirty="0" err="1"/>
              <a:t>ornare</a:t>
            </a:r>
            <a:r>
              <a:rPr lang="pt-BR" dirty="0"/>
              <a:t> vel. </a:t>
            </a:r>
            <a:r>
              <a:rPr lang="pt-BR" dirty="0" err="1"/>
              <a:t>Donec</a:t>
            </a:r>
            <a:r>
              <a:rPr lang="pt-BR" dirty="0"/>
              <a:t> </a:t>
            </a:r>
            <a:r>
              <a:rPr lang="pt-BR" dirty="0" err="1"/>
              <a:t>pellentesque</a:t>
            </a:r>
            <a:r>
              <a:rPr lang="pt-BR" dirty="0"/>
              <a:t> </a:t>
            </a:r>
            <a:r>
              <a:rPr lang="pt-BR" dirty="0" err="1"/>
              <a:t>metus</a:t>
            </a:r>
            <a:r>
              <a:rPr lang="pt-BR" dirty="0"/>
              <a:t> quis </a:t>
            </a:r>
            <a:r>
              <a:rPr lang="pt-BR" dirty="0" err="1"/>
              <a:t>mauris</a:t>
            </a:r>
            <a:r>
              <a:rPr lang="pt-BR" dirty="0"/>
              <a:t> </a:t>
            </a:r>
            <a:r>
              <a:rPr lang="pt-BR" dirty="0" err="1"/>
              <a:t>congue</a:t>
            </a:r>
            <a:r>
              <a:rPr lang="pt-BR" dirty="0"/>
              <a:t> </a:t>
            </a:r>
            <a:r>
              <a:rPr lang="pt-BR" dirty="0" err="1"/>
              <a:t>sodales</a:t>
            </a:r>
            <a:r>
              <a:rPr lang="pt-BR" dirty="0"/>
              <a:t>. </a:t>
            </a:r>
            <a:r>
              <a:rPr lang="pt-BR" dirty="0" err="1"/>
              <a:t>Integer</a:t>
            </a:r>
            <a:r>
              <a:rPr lang="pt-BR" dirty="0"/>
              <a:t> non </a:t>
            </a:r>
            <a:r>
              <a:rPr lang="pt-BR" dirty="0" err="1"/>
              <a:t>lectus</a:t>
            </a:r>
            <a:r>
              <a:rPr lang="pt-BR" dirty="0"/>
              <a:t> eu </a:t>
            </a:r>
            <a:r>
              <a:rPr lang="pt-BR" dirty="0" err="1"/>
              <a:t>mauris</a:t>
            </a:r>
            <a:r>
              <a:rPr lang="pt-BR" dirty="0"/>
              <a:t> </a:t>
            </a:r>
            <a:r>
              <a:rPr lang="pt-BR" dirty="0" err="1"/>
              <a:t>viverra</a:t>
            </a:r>
            <a:r>
              <a:rPr lang="pt-BR" dirty="0"/>
              <a:t> </a:t>
            </a:r>
            <a:r>
              <a:rPr lang="pt-BR" dirty="0" err="1"/>
              <a:t>consequat</a:t>
            </a:r>
            <a:r>
              <a:rPr lang="pt-BR" dirty="0"/>
              <a:t>. Nunc </a:t>
            </a:r>
            <a:r>
              <a:rPr lang="pt-BR" dirty="0" err="1"/>
              <a:t>maximus</a:t>
            </a:r>
            <a:r>
              <a:rPr lang="pt-BR" dirty="0"/>
              <a:t> a </a:t>
            </a:r>
            <a:r>
              <a:rPr lang="pt-BR" dirty="0" err="1"/>
              <a:t>augue</a:t>
            </a:r>
            <a:r>
              <a:rPr lang="pt-BR" dirty="0"/>
              <a:t> quis </a:t>
            </a:r>
            <a:r>
              <a:rPr lang="pt-BR" dirty="0" err="1"/>
              <a:t>volutpat</a:t>
            </a:r>
            <a:r>
              <a:rPr lang="pt-BR" dirty="0"/>
              <a:t>. Nam </a:t>
            </a:r>
            <a:r>
              <a:rPr lang="pt-BR" dirty="0" err="1"/>
              <a:t>consectetur</a:t>
            </a:r>
            <a:r>
              <a:rPr lang="pt-BR" dirty="0"/>
              <a:t> </a:t>
            </a:r>
            <a:r>
              <a:rPr lang="pt-BR" dirty="0" err="1"/>
              <a:t>eleifend</a:t>
            </a:r>
            <a:r>
              <a:rPr lang="pt-BR" dirty="0"/>
              <a:t> </a:t>
            </a:r>
            <a:r>
              <a:rPr lang="pt-BR" dirty="0" err="1"/>
              <a:t>nisl</a:t>
            </a:r>
            <a:r>
              <a:rPr lang="pt-BR" dirty="0"/>
              <a:t> </a:t>
            </a:r>
            <a:r>
              <a:rPr lang="pt-BR" dirty="0" err="1"/>
              <a:t>bibendum</a:t>
            </a:r>
            <a:r>
              <a:rPr lang="pt-BR" dirty="0"/>
              <a:t> </a:t>
            </a:r>
            <a:r>
              <a:rPr lang="pt-BR" dirty="0" err="1"/>
              <a:t>condimentum</a:t>
            </a:r>
            <a:r>
              <a:rPr lang="pt-BR" dirty="0"/>
              <a:t>. </a:t>
            </a:r>
            <a:r>
              <a:rPr lang="pt-BR" dirty="0" err="1"/>
              <a:t>Suspendisse</a:t>
            </a:r>
            <a:r>
              <a:rPr lang="pt-BR" dirty="0"/>
              <a:t> gravida, </a:t>
            </a:r>
            <a:r>
              <a:rPr lang="pt-BR" dirty="0" err="1"/>
              <a:t>ligula</a:t>
            </a:r>
            <a:r>
              <a:rPr lang="pt-BR" dirty="0"/>
              <a:t> quis </a:t>
            </a:r>
            <a:r>
              <a:rPr lang="pt-BR" dirty="0" err="1"/>
              <a:t>iaculis</a:t>
            </a:r>
            <a:r>
              <a:rPr lang="pt-BR" dirty="0"/>
              <a:t> </a:t>
            </a:r>
            <a:r>
              <a:rPr lang="pt-BR" dirty="0" err="1"/>
              <a:t>aliquam</a:t>
            </a:r>
            <a:r>
              <a:rPr lang="pt-BR" dirty="0"/>
              <a:t>, </a:t>
            </a:r>
            <a:r>
              <a:rPr lang="pt-BR" dirty="0" err="1"/>
              <a:t>odio</a:t>
            </a:r>
            <a:r>
              <a:rPr lang="pt-BR" dirty="0"/>
              <a:t> </a:t>
            </a:r>
            <a:r>
              <a:rPr lang="pt-BR" dirty="0" err="1"/>
              <a:t>lorem</a:t>
            </a:r>
            <a:r>
              <a:rPr lang="pt-BR" dirty="0"/>
              <a:t> </a:t>
            </a:r>
            <a:r>
              <a:rPr lang="pt-BR" dirty="0" err="1"/>
              <a:t>finibus</a:t>
            </a:r>
            <a:r>
              <a:rPr lang="pt-BR" dirty="0"/>
              <a:t> </a:t>
            </a:r>
            <a:r>
              <a:rPr lang="pt-BR" dirty="0" err="1"/>
              <a:t>odio</a:t>
            </a:r>
            <a:r>
              <a:rPr lang="pt-BR" dirty="0"/>
              <a:t>, ut </a:t>
            </a:r>
            <a:r>
              <a:rPr lang="pt-BR" dirty="0" err="1"/>
              <a:t>congue</a:t>
            </a:r>
            <a:r>
              <a:rPr lang="pt-BR" dirty="0"/>
              <a:t> mi </a:t>
            </a:r>
            <a:r>
              <a:rPr lang="pt-BR" dirty="0" err="1"/>
              <a:t>risus</a:t>
            </a:r>
            <a:r>
              <a:rPr lang="pt-BR" dirty="0"/>
              <a:t> et </a:t>
            </a:r>
            <a:r>
              <a:rPr lang="pt-BR" dirty="0" err="1"/>
              <a:t>eros</a:t>
            </a:r>
            <a:r>
              <a:rPr lang="pt-BR" dirty="0"/>
              <a:t>. </a:t>
            </a:r>
            <a:r>
              <a:rPr lang="pt-BR" dirty="0" err="1"/>
              <a:t>Suspendisse</a:t>
            </a:r>
            <a:r>
              <a:rPr lang="pt-BR" dirty="0"/>
              <a:t> </a:t>
            </a:r>
            <a:r>
              <a:rPr lang="pt-BR" dirty="0" err="1"/>
              <a:t>placerat</a:t>
            </a:r>
            <a:r>
              <a:rPr lang="pt-BR" dirty="0"/>
              <a:t> libero </a:t>
            </a:r>
            <a:r>
              <a:rPr lang="pt-BR" dirty="0" err="1"/>
              <a:t>vel</a:t>
            </a:r>
            <a:r>
              <a:rPr lang="pt-BR" dirty="0"/>
              <a:t> </a:t>
            </a:r>
            <a:r>
              <a:rPr lang="pt-BR" dirty="0" err="1"/>
              <a:t>arcu</a:t>
            </a:r>
            <a:r>
              <a:rPr lang="pt-BR" dirty="0"/>
              <a:t> </a:t>
            </a:r>
            <a:r>
              <a:rPr lang="pt-BR" dirty="0" err="1"/>
              <a:t>fringilla</a:t>
            </a:r>
            <a:r>
              <a:rPr lang="pt-BR" dirty="0"/>
              <a:t> </a:t>
            </a:r>
            <a:r>
              <a:rPr lang="pt-BR" dirty="0" err="1"/>
              <a:t>convallis</a:t>
            </a:r>
            <a:r>
              <a:rPr lang="pt-BR" dirty="0"/>
              <a:t>. </a:t>
            </a:r>
            <a:r>
              <a:rPr lang="pt-BR" dirty="0" err="1"/>
              <a:t>Vestibulum</a:t>
            </a:r>
            <a:r>
              <a:rPr lang="pt-BR" dirty="0"/>
              <a:t> </a:t>
            </a:r>
            <a:r>
              <a:rPr lang="pt-BR" dirty="0" err="1"/>
              <a:t>pharetra</a:t>
            </a:r>
            <a:r>
              <a:rPr lang="pt-BR" dirty="0"/>
              <a:t> </a:t>
            </a:r>
            <a:r>
              <a:rPr lang="pt-BR" dirty="0" err="1"/>
              <a:t>iaculis</a:t>
            </a:r>
            <a:r>
              <a:rPr lang="pt-BR" dirty="0"/>
              <a:t> </a:t>
            </a:r>
            <a:r>
              <a:rPr lang="pt-BR" dirty="0" err="1"/>
              <a:t>quam</a:t>
            </a:r>
            <a:r>
              <a:rPr lang="pt-BR" dirty="0"/>
              <a:t> ut </a:t>
            </a:r>
            <a:r>
              <a:rPr lang="pt-BR" dirty="0" err="1"/>
              <a:t>convallis</a:t>
            </a:r>
            <a:r>
              <a:rPr lang="pt-BR" dirty="0"/>
              <a:t>. </a:t>
            </a:r>
            <a:r>
              <a:rPr lang="pt-BR" dirty="0" err="1"/>
              <a:t>Mauris</a:t>
            </a:r>
            <a:r>
              <a:rPr lang="pt-BR" dirty="0"/>
              <a:t> </a:t>
            </a:r>
            <a:r>
              <a:rPr lang="pt-BR" dirty="0" err="1"/>
              <a:t>placerat</a:t>
            </a:r>
            <a:r>
              <a:rPr lang="pt-BR" dirty="0"/>
              <a:t> </a:t>
            </a:r>
            <a:r>
              <a:rPr lang="pt-BR" dirty="0" err="1"/>
              <a:t>faucibus</a:t>
            </a:r>
            <a:r>
              <a:rPr lang="pt-BR" dirty="0"/>
              <a:t> </a:t>
            </a:r>
            <a:r>
              <a:rPr lang="pt-BR" dirty="0" err="1"/>
              <a:t>vulputate</a:t>
            </a:r>
            <a:r>
              <a:rPr lang="pt-BR" dirty="0"/>
              <a:t>. </a:t>
            </a:r>
            <a:r>
              <a:rPr lang="pt-BR" dirty="0" err="1"/>
              <a:t>Quisque</a:t>
            </a:r>
            <a:r>
              <a:rPr lang="pt-BR" dirty="0"/>
              <a:t> </a:t>
            </a:r>
            <a:r>
              <a:rPr lang="pt-BR" dirty="0" err="1"/>
              <a:t>sodales</a:t>
            </a:r>
            <a:r>
              <a:rPr lang="pt-BR" dirty="0"/>
              <a:t> in </a:t>
            </a:r>
            <a:r>
              <a:rPr lang="pt-BR" dirty="0" err="1"/>
              <a:t>ligula</a:t>
            </a:r>
            <a:r>
              <a:rPr lang="pt-BR" dirty="0"/>
              <a:t> vitae </a:t>
            </a:r>
            <a:r>
              <a:rPr lang="pt-BR" dirty="0" err="1"/>
              <a:t>dictum</a:t>
            </a:r>
            <a:r>
              <a:rPr lang="pt-BR" dirty="0"/>
              <a:t>. </a:t>
            </a:r>
            <a:r>
              <a:rPr lang="pt-BR" dirty="0" err="1"/>
              <a:t>Cras</a:t>
            </a:r>
            <a:r>
              <a:rPr lang="pt-BR" dirty="0"/>
              <a:t> </a:t>
            </a:r>
            <a:r>
              <a:rPr lang="pt-BR" dirty="0" err="1"/>
              <a:t>pellentesque</a:t>
            </a:r>
            <a:r>
              <a:rPr lang="pt-BR" dirty="0"/>
              <a:t>, </a:t>
            </a:r>
            <a:r>
              <a:rPr lang="pt-BR" dirty="0" err="1"/>
              <a:t>tellus</a:t>
            </a:r>
            <a:r>
              <a:rPr lang="pt-BR" dirty="0"/>
              <a:t> et </a:t>
            </a:r>
            <a:r>
              <a:rPr lang="pt-BR" dirty="0" err="1"/>
              <a:t>suscipit</a:t>
            </a:r>
            <a:r>
              <a:rPr lang="pt-BR" dirty="0"/>
              <a:t> </a:t>
            </a:r>
            <a:r>
              <a:rPr lang="pt-BR" dirty="0" err="1"/>
              <a:t>sodales</a:t>
            </a:r>
            <a:r>
              <a:rPr lang="pt-BR" dirty="0"/>
              <a:t>, </a:t>
            </a:r>
            <a:r>
              <a:rPr lang="pt-BR" dirty="0" err="1"/>
              <a:t>odio</a:t>
            </a:r>
            <a:r>
              <a:rPr lang="pt-BR" dirty="0"/>
              <a:t> </a:t>
            </a:r>
            <a:r>
              <a:rPr lang="pt-BR" dirty="0" err="1"/>
              <a:t>elit</a:t>
            </a:r>
            <a:r>
              <a:rPr lang="pt-BR" dirty="0"/>
              <a:t> </a:t>
            </a:r>
            <a:r>
              <a:rPr lang="pt-BR" dirty="0" err="1"/>
              <a:t>elementum</a:t>
            </a:r>
            <a:r>
              <a:rPr lang="pt-BR" dirty="0"/>
              <a:t> ante, </a:t>
            </a:r>
            <a:r>
              <a:rPr lang="pt-BR" dirty="0" err="1"/>
              <a:t>vel</a:t>
            </a:r>
            <a:r>
              <a:rPr lang="pt-BR" dirty="0"/>
              <a:t> </a:t>
            </a:r>
            <a:r>
              <a:rPr lang="pt-BR" dirty="0" err="1"/>
              <a:t>auctor</a:t>
            </a:r>
            <a:r>
              <a:rPr lang="pt-BR" dirty="0"/>
              <a:t> </a:t>
            </a:r>
            <a:r>
              <a:rPr lang="pt-BR" dirty="0" err="1"/>
              <a:t>elit</a:t>
            </a:r>
            <a:r>
              <a:rPr lang="pt-BR" dirty="0"/>
              <a:t> </a:t>
            </a:r>
            <a:r>
              <a:rPr lang="pt-BR" dirty="0" err="1"/>
              <a:t>felis</a:t>
            </a:r>
            <a:r>
              <a:rPr lang="pt-BR" dirty="0"/>
              <a:t> </a:t>
            </a:r>
            <a:r>
              <a:rPr lang="pt-BR" dirty="0" err="1"/>
              <a:t>sit</a:t>
            </a:r>
            <a:r>
              <a:rPr lang="pt-BR" dirty="0"/>
              <a:t> </a:t>
            </a:r>
            <a:r>
              <a:rPr lang="pt-BR" dirty="0" err="1"/>
              <a:t>amet</a:t>
            </a:r>
            <a:r>
              <a:rPr lang="pt-BR" dirty="0"/>
              <a:t> </a:t>
            </a:r>
            <a:r>
              <a:rPr lang="pt-BR" dirty="0" err="1"/>
              <a:t>turpis</a:t>
            </a:r>
            <a:r>
              <a:rPr lang="pt-BR" dirty="0"/>
              <a:t>.</a:t>
            </a:r>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
        <p:nvSpPr>
          <p:cNvPr id="3" name="Espaço Reservado para Texto 2"/>
          <p:cNvSpPr>
            <a:spLocks noGrp="1"/>
          </p:cNvSpPr>
          <p:nvPr>
            <p:ph type="body" sz="quarter" idx="13" hasCustomPrompt="1"/>
          </p:nvPr>
        </p:nvSpPr>
        <p:spPr>
          <a:xfrm>
            <a:off x="738728" y="3245056"/>
            <a:ext cx="7443787" cy="242728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rgbClr val="00B0F0"/>
              </a:buClr>
              <a:buSzPct val="100000"/>
              <a:buFontTx/>
              <a:buBlip>
                <a:blip r:embed="rId3"/>
              </a:buBlip>
              <a:tabLst/>
              <a:defRPr sz="1800">
                <a:solidFill>
                  <a:schemeClr val="bg1"/>
                </a:solidFill>
              </a:defRPr>
            </a:lvl1pPr>
          </a:lstStyle>
          <a:p>
            <a:r>
              <a:rPr lang="en-US" altLang="ko-KR" dirty="0">
                <a:solidFill>
                  <a:schemeClr val="bg1"/>
                </a:solidFill>
                <a:latin typeface="Raleway" panose="020B0503030101060003" pitchFamily="34" charset="0"/>
                <a:cs typeface="Arial" pitchFamily="34" charset="0"/>
              </a:rPr>
              <a:t>Lorem ipsum dolor sit </a:t>
            </a:r>
            <a:r>
              <a:rPr lang="en-US" altLang="ko-KR" dirty="0" err="1">
                <a:solidFill>
                  <a:schemeClr val="bg1"/>
                </a:solidFill>
                <a:latin typeface="Raleway" panose="020B0503030101060003" pitchFamily="34" charset="0"/>
                <a:cs typeface="Arial" pitchFamily="34" charset="0"/>
              </a:rPr>
              <a:t>amet</a:t>
            </a:r>
            <a:r>
              <a:rPr lang="en-US" altLang="ko-KR" dirty="0">
                <a:solidFill>
                  <a:schemeClr val="bg1"/>
                </a:solidFill>
                <a:latin typeface="Raleway" panose="020B0503030101060003" pitchFamily="34" charset="0"/>
                <a:cs typeface="Arial" pitchFamily="34" charset="0"/>
              </a:rPr>
              <a:t>, </a:t>
            </a:r>
            <a:r>
              <a:rPr lang="en-US" altLang="ko-KR" dirty="0" err="1">
                <a:solidFill>
                  <a:schemeClr val="bg1"/>
                </a:solidFill>
                <a:latin typeface="Raleway" panose="020B0503030101060003" pitchFamily="34" charset="0"/>
                <a:cs typeface="Arial" pitchFamily="34" charset="0"/>
              </a:rPr>
              <a:t>consectetur</a:t>
            </a:r>
            <a:r>
              <a:rPr lang="en-US" altLang="ko-KR" dirty="0">
                <a:solidFill>
                  <a:schemeClr val="bg1"/>
                </a:solidFill>
                <a:latin typeface="Raleway" panose="020B0503030101060003" pitchFamily="34" charset="0"/>
                <a:cs typeface="Arial" pitchFamily="34" charset="0"/>
              </a:rPr>
              <a:t> </a:t>
            </a:r>
            <a:r>
              <a:rPr lang="en-US" altLang="ko-KR" dirty="0" err="1">
                <a:solidFill>
                  <a:schemeClr val="bg1"/>
                </a:solidFill>
                <a:latin typeface="Raleway" panose="020B0503030101060003" pitchFamily="34" charset="0"/>
                <a:cs typeface="Arial" pitchFamily="34" charset="0"/>
              </a:rPr>
              <a:t>adipiscing</a:t>
            </a:r>
            <a:r>
              <a:rPr lang="en-US" altLang="ko-KR" dirty="0">
                <a:solidFill>
                  <a:schemeClr val="bg1"/>
                </a:solidFill>
                <a:latin typeface="Raleway" panose="020B0503030101060003" pitchFamily="34" charset="0"/>
                <a:cs typeface="Arial" pitchFamily="34" charset="0"/>
              </a:rPr>
              <a:t> </a:t>
            </a:r>
            <a:r>
              <a:rPr lang="en-US" altLang="ko-KR" dirty="0" err="1">
                <a:solidFill>
                  <a:schemeClr val="bg1"/>
                </a:solidFill>
                <a:latin typeface="Raleway" panose="020B0503030101060003" pitchFamily="34" charset="0"/>
                <a:cs typeface="Arial" pitchFamily="34" charset="0"/>
              </a:rPr>
              <a:t>elit</a:t>
            </a:r>
            <a:endParaRPr lang="en-US" altLang="ko-KR" dirty="0">
              <a:solidFill>
                <a:schemeClr val="bg1"/>
              </a:solidFill>
              <a:latin typeface="Raleway" panose="020B0503030101060003" pitchFamily="34" charset="0"/>
              <a:cs typeface="Arial" pitchFamily="34" charset="0"/>
            </a:endParaRPr>
          </a:p>
          <a:p>
            <a:pPr marL="228600" marR="0" lvl="0" indent="-228600" algn="l" defTabSz="914400" rtl="0" eaLnBrk="1" fontAlgn="auto" latinLnBrk="0" hangingPunct="1">
              <a:lnSpc>
                <a:spcPct val="90000"/>
              </a:lnSpc>
              <a:spcBef>
                <a:spcPts val="1000"/>
              </a:spcBef>
              <a:spcAft>
                <a:spcPts val="0"/>
              </a:spcAft>
              <a:buClr>
                <a:srgbClr val="00B0F0"/>
              </a:buClr>
              <a:buSzPct val="100000"/>
              <a:buFontTx/>
              <a:buBlip>
                <a:blip r:embed="rId3"/>
              </a:buBlip>
              <a:tabLst/>
              <a:defRPr/>
            </a:pPr>
            <a:r>
              <a:rPr lang="en-US" altLang="ko-KR" dirty="0">
                <a:solidFill>
                  <a:schemeClr val="bg1"/>
                </a:solidFill>
                <a:latin typeface="Raleway" panose="020B0503030101060003" pitchFamily="34" charset="0"/>
                <a:cs typeface="Arial" pitchFamily="34" charset="0"/>
              </a:rPr>
              <a:t>Lorem ipsum dolor sit </a:t>
            </a:r>
            <a:r>
              <a:rPr lang="en-US" altLang="ko-KR" dirty="0" err="1">
                <a:solidFill>
                  <a:schemeClr val="bg1"/>
                </a:solidFill>
                <a:latin typeface="Raleway" panose="020B0503030101060003" pitchFamily="34" charset="0"/>
                <a:cs typeface="Arial" pitchFamily="34" charset="0"/>
              </a:rPr>
              <a:t>amet</a:t>
            </a:r>
            <a:r>
              <a:rPr lang="en-US" altLang="ko-KR" dirty="0">
                <a:solidFill>
                  <a:schemeClr val="bg1"/>
                </a:solidFill>
                <a:latin typeface="Raleway" panose="020B0503030101060003" pitchFamily="34" charset="0"/>
                <a:cs typeface="Arial" pitchFamily="34" charset="0"/>
              </a:rPr>
              <a:t>, </a:t>
            </a:r>
            <a:r>
              <a:rPr lang="en-US" altLang="ko-KR" dirty="0" err="1">
                <a:solidFill>
                  <a:schemeClr val="bg1"/>
                </a:solidFill>
                <a:latin typeface="Raleway" panose="020B0503030101060003" pitchFamily="34" charset="0"/>
                <a:cs typeface="Arial" pitchFamily="34" charset="0"/>
              </a:rPr>
              <a:t>consectetur</a:t>
            </a:r>
            <a:r>
              <a:rPr lang="en-US" altLang="ko-KR" dirty="0">
                <a:solidFill>
                  <a:schemeClr val="bg1"/>
                </a:solidFill>
                <a:latin typeface="Raleway" panose="020B0503030101060003" pitchFamily="34" charset="0"/>
                <a:cs typeface="Arial" pitchFamily="34" charset="0"/>
              </a:rPr>
              <a:t> </a:t>
            </a:r>
            <a:r>
              <a:rPr lang="en-US" altLang="ko-KR" dirty="0" err="1">
                <a:solidFill>
                  <a:schemeClr val="bg1"/>
                </a:solidFill>
                <a:latin typeface="Raleway" panose="020B0503030101060003" pitchFamily="34" charset="0"/>
                <a:cs typeface="Arial" pitchFamily="34" charset="0"/>
              </a:rPr>
              <a:t>adipiscing</a:t>
            </a:r>
            <a:r>
              <a:rPr lang="en-US" altLang="ko-KR" dirty="0">
                <a:solidFill>
                  <a:schemeClr val="bg1"/>
                </a:solidFill>
                <a:latin typeface="Raleway" panose="020B0503030101060003" pitchFamily="34" charset="0"/>
                <a:cs typeface="Arial" pitchFamily="34" charset="0"/>
              </a:rPr>
              <a:t> </a:t>
            </a:r>
            <a:r>
              <a:rPr lang="en-US" altLang="ko-KR" dirty="0" err="1">
                <a:solidFill>
                  <a:schemeClr val="bg1"/>
                </a:solidFill>
                <a:latin typeface="Raleway" panose="020B0503030101060003" pitchFamily="34" charset="0"/>
                <a:cs typeface="Arial" pitchFamily="34" charset="0"/>
              </a:rPr>
              <a:t>elit</a:t>
            </a:r>
            <a:endParaRPr lang="en-US" altLang="ko-KR" dirty="0">
              <a:solidFill>
                <a:schemeClr val="bg1"/>
              </a:solidFill>
              <a:latin typeface="Raleway" panose="020B0503030101060003" pitchFamily="34" charset="0"/>
              <a:cs typeface="Arial" pitchFamily="34" charset="0"/>
            </a:endParaRPr>
          </a:p>
          <a:p>
            <a:pPr marL="228600" marR="0" lvl="0" indent="-228600" algn="l" defTabSz="914400" rtl="0" eaLnBrk="1" fontAlgn="auto" latinLnBrk="0" hangingPunct="1">
              <a:lnSpc>
                <a:spcPct val="90000"/>
              </a:lnSpc>
              <a:spcBef>
                <a:spcPts val="1000"/>
              </a:spcBef>
              <a:spcAft>
                <a:spcPts val="0"/>
              </a:spcAft>
              <a:buClr>
                <a:srgbClr val="00B0F0"/>
              </a:buClr>
              <a:buSzPct val="100000"/>
              <a:buFontTx/>
              <a:buBlip>
                <a:blip r:embed="rId3"/>
              </a:buBlip>
              <a:tabLst/>
              <a:defRPr/>
            </a:pPr>
            <a:r>
              <a:rPr lang="en-US" altLang="ko-KR" dirty="0">
                <a:solidFill>
                  <a:schemeClr val="bg1"/>
                </a:solidFill>
                <a:latin typeface="Raleway" panose="020B0503030101060003" pitchFamily="34" charset="0"/>
                <a:cs typeface="Arial" pitchFamily="34" charset="0"/>
              </a:rPr>
              <a:t>Lorem ipsum dolor sit </a:t>
            </a:r>
            <a:r>
              <a:rPr lang="en-US" altLang="ko-KR" dirty="0" err="1">
                <a:solidFill>
                  <a:schemeClr val="bg1"/>
                </a:solidFill>
                <a:latin typeface="Raleway" panose="020B0503030101060003" pitchFamily="34" charset="0"/>
                <a:cs typeface="Arial" pitchFamily="34" charset="0"/>
              </a:rPr>
              <a:t>amet</a:t>
            </a:r>
            <a:r>
              <a:rPr lang="en-US" altLang="ko-KR" dirty="0">
                <a:solidFill>
                  <a:schemeClr val="bg1"/>
                </a:solidFill>
                <a:latin typeface="Raleway" panose="020B0503030101060003" pitchFamily="34" charset="0"/>
                <a:cs typeface="Arial" pitchFamily="34" charset="0"/>
              </a:rPr>
              <a:t>, </a:t>
            </a:r>
            <a:r>
              <a:rPr lang="en-US" altLang="ko-KR" dirty="0" err="1">
                <a:solidFill>
                  <a:schemeClr val="bg1"/>
                </a:solidFill>
                <a:latin typeface="Raleway" panose="020B0503030101060003" pitchFamily="34" charset="0"/>
                <a:cs typeface="Arial" pitchFamily="34" charset="0"/>
              </a:rPr>
              <a:t>consectetur</a:t>
            </a:r>
            <a:r>
              <a:rPr lang="en-US" altLang="ko-KR" dirty="0">
                <a:solidFill>
                  <a:schemeClr val="bg1"/>
                </a:solidFill>
                <a:latin typeface="Raleway" panose="020B0503030101060003" pitchFamily="34" charset="0"/>
                <a:cs typeface="Arial" pitchFamily="34" charset="0"/>
              </a:rPr>
              <a:t> </a:t>
            </a:r>
            <a:r>
              <a:rPr lang="en-US" altLang="ko-KR" dirty="0" err="1">
                <a:solidFill>
                  <a:schemeClr val="bg1"/>
                </a:solidFill>
                <a:latin typeface="Raleway" panose="020B0503030101060003" pitchFamily="34" charset="0"/>
                <a:cs typeface="Arial" pitchFamily="34" charset="0"/>
              </a:rPr>
              <a:t>adipiscing</a:t>
            </a:r>
            <a:r>
              <a:rPr lang="en-US" altLang="ko-KR" dirty="0">
                <a:solidFill>
                  <a:schemeClr val="bg1"/>
                </a:solidFill>
                <a:latin typeface="Raleway" panose="020B0503030101060003" pitchFamily="34" charset="0"/>
                <a:cs typeface="Arial" pitchFamily="34" charset="0"/>
              </a:rPr>
              <a:t> </a:t>
            </a:r>
            <a:r>
              <a:rPr lang="en-US" altLang="ko-KR" dirty="0" err="1">
                <a:solidFill>
                  <a:schemeClr val="bg1"/>
                </a:solidFill>
                <a:latin typeface="Raleway" panose="020B0503030101060003" pitchFamily="34" charset="0"/>
                <a:cs typeface="Arial" pitchFamily="34" charset="0"/>
              </a:rPr>
              <a:t>elit</a:t>
            </a:r>
            <a:endParaRPr lang="en-US" altLang="ko-KR" dirty="0">
              <a:solidFill>
                <a:schemeClr val="bg1"/>
              </a:solidFill>
              <a:latin typeface="Raleway" panose="020B0503030101060003" pitchFamily="34" charset="0"/>
              <a:cs typeface="Arial" pitchFamily="34" charset="0"/>
            </a:endParaRPr>
          </a:p>
          <a:p>
            <a:pPr marL="228600" marR="0" lvl="0" indent="-228600" algn="l" defTabSz="914400" rtl="0" eaLnBrk="1" fontAlgn="auto" latinLnBrk="0" hangingPunct="1">
              <a:lnSpc>
                <a:spcPct val="90000"/>
              </a:lnSpc>
              <a:spcBef>
                <a:spcPts val="1000"/>
              </a:spcBef>
              <a:spcAft>
                <a:spcPts val="0"/>
              </a:spcAft>
              <a:buClr>
                <a:srgbClr val="00B0F0"/>
              </a:buClr>
              <a:buSzPct val="100000"/>
              <a:buFontTx/>
              <a:buBlip>
                <a:blip r:embed="rId3"/>
              </a:buBlip>
              <a:tabLst/>
              <a:defRPr/>
            </a:pPr>
            <a:r>
              <a:rPr lang="en-US" altLang="ko-KR" dirty="0">
                <a:solidFill>
                  <a:schemeClr val="bg1"/>
                </a:solidFill>
                <a:latin typeface="Raleway" panose="020B0503030101060003" pitchFamily="34" charset="0"/>
                <a:cs typeface="Arial" pitchFamily="34" charset="0"/>
              </a:rPr>
              <a:t>Lorem ipsum dolor sit </a:t>
            </a:r>
            <a:r>
              <a:rPr lang="en-US" altLang="ko-KR" dirty="0" err="1">
                <a:solidFill>
                  <a:schemeClr val="bg1"/>
                </a:solidFill>
                <a:latin typeface="Raleway" panose="020B0503030101060003" pitchFamily="34" charset="0"/>
                <a:cs typeface="Arial" pitchFamily="34" charset="0"/>
              </a:rPr>
              <a:t>amet</a:t>
            </a:r>
            <a:r>
              <a:rPr lang="en-US" altLang="ko-KR" dirty="0">
                <a:solidFill>
                  <a:schemeClr val="bg1"/>
                </a:solidFill>
                <a:latin typeface="Raleway" panose="020B0503030101060003" pitchFamily="34" charset="0"/>
                <a:cs typeface="Arial" pitchFamily="34" charset="0"/>
              </a:rPr>
              <a:t>, </a:t>
            </a:r>
            <a:r>
              <a:rPr lang="en-US" altLang="ko-KR" dirty="0" err="1">
                <a:solidFill>
                  <a:schemeClr val="bg1"/>
                </a:solidFill>
                <a:latin typeface="Raleway" panose="020B0503030101060003" pitchFamily="34" charset="0"/>
                <a:cs typeface="Arial" pitchFamily="34" charset="0"/>
              </a:rPr>
              <a:t>consectetur</a:t>
            </a:r>
            <a:r>
              <a:rPr lang="en-US" altLang="ko-KR" dirty="0">
                <a:solidFill>
                  <a:schemeClr val="bg1"/>
                </a:solidFill>
                <a:latin typeface="Raleway" panose="020B0503030101060003" pitchFamily="34" charset="0"/>
                <a:cs typeface="Arial" pitchFamily="34" charset="0"/>
              </a:rPr>
              <a:t> </a:t>
            </a:r>
            <a:r>
              <a:rPr lang="en-US" altLang="ko-KR" dirty="0" err="1">
                <a:solidFill>
                  <a:schemeClr val="bg1"/>
                </a:solidFill>
                <a:latin typeface="Raleway" panose="020B0503030101060003" pitchFamily="34" charset="0"/>
                <a:cs typeface="Arial" pitchFamily="34" charset="0"/>
              </a:rPr>
              <a:t>adipiscing</a:t>
            </a:r>
            <a:r>
              <a:rPr lang="en-US" altLang="ko-KR" dirty="0">
                <a:solidFill>
                  <a:schemeClr val="bg1"/>
                </a:solidFill>
                <a:latin typeface="Raleway" panose="020B0503030101060003" pitchFamily="34" charset="0"/>
                <a:cs typeface="Arial" pitchFamily="34" charset="0"/>
              </a:rPr>
              <a:t> </a:t>
            </a:r>
            <a:r>
              <a:rPr lang="en-US" altLang="ko-KR" dirty="0" err="1">
                <a:solidFill>
                  <a:schemeClr val="bg1"/>
                </a:solidFill>
                <a:latin typeface="Raleway" panose="020B0503030101060003" pitchFamily="34" charset="0"/>
                <a:cs typeface="Arial" pitchFamily="34" charset="0"/>
              </a:rPr>
              <a:t>elit</a:t>
            </a:r>
            <a:endParaRPr lang="en-US" altLang="ko-KR" dirty="0">
              <a:solidFill>
                <a:schemeClr val="bg1"/>
              </a:solidFill>
              <a:latin typeface="Raleway" panose="020B0503030101060003" pitchFamily="34" charset="0"/>
              <a:cs typeface="Arial" pitchFamily="34" charset="0"/>
            </a:endParaRPr>
          </a:p>
          <a:p>
            <a:pPr marL="228600" marR="0" lvl="0" indent="-228600" algn="l" defTabSz="914400" rtl="0" eaLnBrk="1" fontAlgn="auto" latinLnBrk="0" hangingPunct="1">
              <a:lnSpc>
                <a:spcPct val="90000"/>
              </a:lnSpc>
              <a:spcBef>
                <a:spcPts val="1000"/>
              </a:spcBef>
              <a:spcAft>
                <a:spcPts val="0"/>
              </a:spcAft>
              <a:buClr>
                <a:srgbClr val="00B0F0"/>
              </a:buClr>
              <a:buSzPct val="100000"/>
              <a:buFontTx/>
              <a:buBlip>
                <a:blip r:embed="rId3"/>
              </a:buBlip>
              <a:tabLst/>
              <a:defRPr/>
            </a:pPr>
            <a:r>
              <a:rPr lang="en-US" altLang="ko-KR" dirty="0">
                <a:solidFill>
                  <a:schemeClr val="bg1"/>
                </a:solidFill>
                <a:latin typeface="Raleway" panose="020B0503030101060003" pitchFamily="34" charset="0"/>
                <a:cs typeface="Arial" pitchFamily="34" charset="0"/>
              </a:rPr>
              <a:t>Lorem ipsum dolor sit </a:t>
            </a:r>
            <a:r>
              <a:rPr lang="en-US" altLang="ko-KR" dirty="0" err="1">
                <a:solidFill>
                  <a:schemeClr val="bg1"/>
                </a:solidFill>
                <a:latin typeface="Raleway" panose="020B0503030101060003" pitchFamily="34" charset="0"/>
                <a:cs typeface="Arial" pitchFamily="34" charset="0"/>
              </a:rPr>
              <a:t>amet</a:t>
            </a:r>
            <a:r>
              <a:rPr lang="en-US" altLang="ko-KR" dirty="0">
                <a:solidFill>
                  <a:schemeClr val="bg1"/>
                </a:solidFill>
                <a:latin typeface="Raleway" panose="020B0503030101060003" pitchFamily="34" charset="0"/>
                <a:cs typeface="Arial" pitchFamily="34" charset="0"/>
              </a:rPr>
              <a:t>, </a:t>
            </a:r>
            <a:r>
              <a:rPr lang="en-US" altLang="ko-KR" dirty="0" err="1">
                <a:solidFill>
                  <a:schemeClr val="bg1"/>
                </a:solidFill>
                <a:latin typeface="Raleway" panose="020B0503030101060003" pitchFamily="34" charset="0"/>
                <a:cs typeface="Arial" pitchFamily="34" charset="0"/>
              </a:rPr>
              <a:t>consectetur</a:t>
            </a:r>
            <a:r>
              <a:rPr lang="en-US" altLang="ko-KR" dirty="0">
                <a:solidFill>
                  <a:schemeClr val="bg1"/>
                </a:solidFill>
                <a:latin typeface="Raleway" panose="020B0503030101060003" pitchFamily="34" charset="0"/>
                <a:cs typeface="Arial" pitchFamily="34" charset="0"/>
              </a:rPr>
              <a:t> </a:t>
            </a:r>
            <a:r>
              <a:rPr lang="en-US" altLang="ko-KR" dirty="0" err="1">
                <a:solidFill>
                  <a:schemeClr val="bg1"/>
                </a:solidFill>
                <a:latin typeface="Raleway" panose="020B0503030101060003" pitchFamily="34" charset="0"/>
                <a:cs typeface="Arial" pitchFamily="34" charset="0"/>
              </a:rPr>
              <a:t>adipiscing</a:t>
            </a:r>
            <a:r>
              <a:rPr lang="en-US" altLang="ko-KR" dirty="0">
                <a:solidFill>
                  <a:schemeClr val="bg1"/>
                </a:solidFill>
                <a:latin typeface="Raleway" panose="020B0503030101060003" pitchFamily="34" charset="0"/>
                <a:cs typeface="Arial" pitchFamily="34" charset="0"/>
              </a:rPr>
              <a:t> </a:t>
            </a:r>
            <a:r>
              <a:rPr lang="en-US" altLang="ko-KR" dirty="0" err="1">
                <a:solidFill>
                  <a:schemeClr val="bg1"/>
                </a:solidFill>
                <a:latin typeface="Raleway" panose="020B0503030101060003" pitchFamily="34" charset="0"/>
                <a:cs typeface="Arial" pitchFamily="34" charset="0"/>
              </a:rPr>
              <a:t>elit</a:t>
            </a:r>
            <a:endParaRPr lang="en-US" altLang="ko-KR" dirty="0">
              <a:solidFill>
                <a:schemeClr val="bg1"/>
              </a:solidFill>
              <a:latin typeface="Raleway" panose="020B0503030101060003" pitchFamily="34" charset="0"/>
              <a:cs typeface="Arial" pitchFamily="34" charset="0"/>
            </a:endParaRPr>
          </a:p>
          <a:p>
            <a:endParaRPr lang="en-US" altLang="ko-KR" dirty="0">
              <a:solidFill>
                <a:schemeClr val="bg1"/>
              </a:solidFill>
              <a:latin typeface="Raleway" panose="020B0503030101060003" pitchFamily="34" charset="0"/>
              <a:cs typeface="Arial" pitchFamily="34" charset="0"/>
            </a:endParaRPr>
          </a:p>
        </p:txBody>
      </p:sp>
      <p:sp>
        <p:nvSpPr>
          <p:cNvPr id="32" name="Retângulo 31"/>
          <p:cNvSpPr/>
          <p:nvPr userDrawn="1"/>
        </p:nvSpPr>
        <p:spPr>
          <a:xfrm>
            <a:off x="341804" y="1273876"/>
            <a:ext cx="2048698" cy="9783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ítulo 13"/>
          <p:cNvSpPr>
            <a:spLocks noGrp="1"/>
          </p:cNvSpPr>
          <p:nvPr>
            <p:ph type="title" hasCustomPrompt="1"/>
          </p:nvPr>
        </p:nvSpPr>
        <p:spPr>
          <a:xfrm>
            <a:off x="228469" y="659166"/>
            <a:ext cx="11649206" cy="602850"/>
          </a:xfrm>
          <a:prstGeom prst="rect">
            <a:avLst/>
          </a:prstGeom>
        </p:spPr>
        <p:txBody>
          <a:bodyPr/>
          <a:lstStyle>
            <a:lvl1pPr>
              <a:defRPr sz="3600" baseline="0"/>
            </a:lvl1pPr>
          </a:lstStyle>
          <a:p>
            <a:r>
              <a:rPr lang="pt-BR" sz="3600" dirty="0">
                <a:solidFill>
                  <a:schemeClr val="bg1"/>
                </a:solidFill>
                <a:latin typeface="Raleway ExtraBold" panose="020B0903030101060003" pitchFamily="34" charset="0"/>
              </a:rPr>
              <a:t>DIGITE O TÍTULO DO SLIDE AQUI</a:t>
            </a:r>
          </a:p>
        </p:txBody>
      </p:sp>
    </p:spTree>
    <p:extLst>
      <p:ext uri="{BB962C8B-B14F-4D97-AF65-F5344CB8AC3E}">
        <p14:creationId xmlns:p14="http://schemas.microsoft.com/office/powerpoint/2010/main" val="3305481371"/>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1" y="0"/>
            <a:ext cx="12192000" cy="6896558"/>
          </a:xfrm>
          <a:prstGeom prst="rect">
            <a:avLst/>
          </a:prstGeom>
          <a:solidFill>
            <a:srgbClr val="F2F2F2">
              <a:alpha val="8902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Tree>
    <p:extLst>
      <p:ext uri="{BB962C8B-B14F-4D97-AF65-F5344CB8AC3E}">
        <p14:creationId xmlns:p14="http://schemas.microsoft.com/office/powerpoint/2010/main" val="3501200161"/>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1" y="0"/>
            <a:ext cx="12192000" cy="6896558"/>
          </a:xfrm>
          <a:prstGeom prst="rect">
            <a:avLst/>
          </a:prstGeom>
          <a:solidFill>
            <a:srgbClr val="F2F2F2">
              <a:alpha val="8902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sp>
        <p:nvSpPr>
          <p:cNvPr id="5" name="Retângulo 4"/>
          <p:cNvSpPr/>
          <p:nvPr userDrawn="1"/>
        </p:nvSpPr>
        <p:spPr>
          <a:xfrm>
            <a:off x="0" y="0"/>
            <a:ext cx="12192000" cy="6875417"/>
          </a:xfrm>
          <a:prstGeom prst="rect">
            <a:avLst/>
          </a:prstGeom>
          <a:gradFill flip="none" rotWithShape="1">
            <a:gsLst>
              <a:gs pos="0">
                <a:schemeClr val="accent5">
                  <a:lumMod val="50000"/>
                </a:schemeClr>
              </a:gs>
              <a:gs pos="25098">
                <a:schemeClr val="accent5">
                  <a:lumMod val="60000"/>
                  <a:lumOff val="40000"/>
                </a:schemeClr>
              </a:gs>
              <a:gs pos="47000">
                <a:schemeClr val="accent4"/>
              </a:gs>
              <a:gs pos="76000">
                <a:schemeClr val="accent6">
                  <a:lumMod val="75000"/>
                </a:schemeClr>
              </a:gs>
              <a:gs pos="10000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userDrawn="1"/>
        </p:nvSpPr>
        <p:spPr>
          <a:xfrm>
            <a:off x="0" y="-21142"/>
            <a:ext cx="12192000" cy="6858000"/>
          </a:xfrm>
          <a:prstGeom prst="rect">
            <a:avLst/>
          </a:prstGeom>
          <a:blipFill>
            <a:blip r:embed="rId2">
              <a:alphaModFix amt="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pic>
        <p:nvPicPr>
          <p:cNvPr id="8" name="Imagem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98273" y="3758514"/>
            <a:ext cx="2978171" cy="1539516"/>
          </a:xfrm>
          <a:prstGeom prst="rect">
            <a:avLst/>
          </a:prstGeom>
          <a:effectLst>
            <a:reflection blurRad="6350" stA="38000" endPos="27000" dir="5400000" sy="-100000" algn="bl" rotWithShape="0"/>
          </a:effectLst>
        </p:spPr>
      </p:pic>
    </p:spTree>
    <p:extLst>
      <p:ext uri="{BB962C8B-B14F-4D97-AF65-F5344CB8AC3E}">
        <p14:creationId xmlns:p14="http://schemas.microsoft.com/office/powerpoint/2010/main" val="3009239445"/>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de Título">
    <p:bg>
      <p:bgPr>
        <a:gradFill>
          <a:gsLst>
            <a:gs pos="0">
              <a:srgbClr val="FFC000"/>
            </a:gs>
            <a:gs pos="100000">
              <a:schemeClr val="accent2"/>
            </a:gs>
          </a:gsLst>
          <a:lin ang="54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08687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ítulo e Conteúdo">
    <p:bg>
      <p:bgPr>
        <a:solidFill>
          <a:schemeClr val="bg1"/>
        </a:solidFill>
        <a:effectLst/>
      </p:bgPr>
    </p:bg>
    <p:spTree>
      <p:nvGrpSpPr>
        <p:cNvPr id="1" name=""/>
        <p:cNvGrpSpPr/>
        <p:nvPr/>
      </p:nvGrpSpPr>
      <p:grpSpPr>
        <a:xfrm>
          <a:off x="0" y="0"/>
          <a:ext cx="0" cy="0"/>
          <a:chOff x="0" y="0"/>
          <a:chExt cx="0" cy="0"/>
        </a:xfrm>
      </p:grpSpPr>
      <p:pic>
        <p:nvPicPr>
          <p:cNvPr id="9" name="Imagem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27" t="-1374" r="-342" b="-2471"/>
          <a:stretch/>
        </p:blipFill>
        <p:spPr>
          <a:xfrm>
            <a:off x="4804436" y="-101530"/>
            <a:ext cx="7014409" cy="7104493"/>
          </a:xfrm>
          <a:prstGeom prst="rect">
            <a:avLst/>
          </a:prstGeom>
        </p:spPr>
      </p:pic>
      <p:sp>
        <p:nvSpPr>
          <p:cNvPr id="2" name="Retângulo 1"/>
          <p:cNvSpPr/>
          <p:nvPr userDrawn="1"/>
        </p:nvSpPr>
        <p:spPr>
          <a:xfrm>
            <a:off x="0" y="0"/>
            <a:ext cx="12192000" cy="6858000"/>
          </a:xfrm>
          <a:prstGeom prst="rect">
            <a:avLst/>
          </a:prstGeom>
          <a:gradFill>
            <a:gsLst>
              <a:gs pos="0">
                <a:schemeClr val="bg1"/>
              </a:gs>
              <a:gs pos="100000">
                <a:schemeClr val="bg1">
                  <a:lumMod val="95000"/>
                  <a:alpha val="97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userDrawn="1"/>
        </p:nvSpPr>
        <p:spPr>
          <a:xfrm>
            <a:off x="0" y="0"/>
            <a:ext cx="1552074" cy="6858000"/>
          </a:xfrm>
          <a:prstGeom prst="rect">
            <a:avLst/>
          </a:prstGeom>
          <a:gradFill>
            <a:gsLst>
              <a:gs pos="81000">
                <a:schemeClr val="bg1">
                  <a:lumMod val="95000"/>
                </a:schemeClr>
              </a:gs>
              <a:gs pos="0">
                <a:schemeClr val="accent4"/>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Elipse 3"/>
          <p:cNvSpPr/>
          <p:nvPr userDrawn="1"/>
        </p:nvSpPr>
        <p:spPr>
          <a:xfrm>
            <a:off x="1019905" y="688629"/>
            <a:ext cx="1064337" cy="1064337"/>
          </a:xfrm>
          <a:prstGeom prst="ellipse">
            <a:avLst/>
          </a:prstGeom>
          <a:blipFill>
            <a:blip r:embed="rId3"/>
            <a:stretch>
              <a:fillRect/>
            </a:stretch>
          </a:blipFill>
          <a:ln w="285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12"/>
          <p:cNvPicPr>
            <a:picLocks noChangeAspect="1"/>
          </p:cNvPicPr>
          <p:nvPr userDrawn="1"/>
        </p:nvPicPr>
        <p:blipFill rotWithShape="1">
          <a:blip r:embed="rId4" cstate="print">
            <a:extLst>
              <a:ext uri="{28A0092B-C50C-407E-A947-70E740481C1C}">
                <a14:useLocalDpi xmlns:a14="http://schemas.microsoft.com/office/drawing/2010/main" val="0"/>
              </a:ext>
            </a:extLst>
          </a:blip>
          <a:srcRect b="5001"/>
          <a:stretch/>
        </p:blipFill>
        <p:spPr>
          <a:xfrm>
            <a:off x="9087439" y="6037148"/>
            <a:ext cx="2664240" cy="492212"/>
          </a:xfrm>
          <a:prstGeom prst="rect">
            <a:avLst/>
          </a:prstGeom>
          <a:effectLst>
            <a:reflection blurRad="6350" stA="30000" endPos="19000" dir="5400000" sy="-100000" algn="bl" rotWithShape="0"/>
          </a:effectLst>
        </p:spPr>
      </p:pic>
    </p:spTree>
    <p:extLst>
      <p:ext uri="{BB962C8B-B14F-4D97-AF65-F5344CB8AC3E}">
        <p14:creationId xmlns:p14="http://schemas.microsoft.com/office/powerpoint/2010/main" val="15866124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Editar estilos de texto Mestre</a:t>
            </a:r>
          </a:p>
        </p:txBody>
      </p:sp>
      <p:sp>
        <p:nvSpPr>
          <p:cNvPr id="4" name="Espaço Reservado para Data 3"/>
          <p:cNvSpPr>
            <a:spLocks noGrp="1"/>
          </p:cNvSpPr>
          <p:nvPr>
            <p:ph type="dt" sz="half" idx="10"/>
          </p:nvPr>
        </p:nvSpPr>
        <p:spPr/>
        <p:txBody>
          <a:bodyPr/>
          <a:lstStyle/>
          <a:p>
            <a:fld id="{928CEBA1-1B8C-4BF0-B0C8-539D4AA4053D}" type="datetimeFigureOut">
              <a:rPr lang="pt-BR" smtClean="0"/>
              <a:t>17/08/2020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60F3C92-772D-4E6D-B9C7-FE9A9B9638D3}" type="slidenum">
              <a:rPr lang="pt-BR" smtClean="0"/>
              <a:t>‹nº›</a:t>
            </a:fld>
            <a:endParaRPr lang="pt-BR"/>
          </a:p>
        </p:txBody>
      </p:sp>
    </p:spTree>
    <p:extLst>
      <p:ext uri="{BB962C8B-B14F-4D97-AF65-F5344CB8AC3E}">
        <p14:creationId xmlns:p14="http://schemas.microsoft.com/office/powerpoint/2010/main" val="31088504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ítulo e Conteúdo">
    <p:bg>
      <p:bgPr>
        <a:solidFill>
          <a:schemeClr val="bg1"/>
        </a:solidFill>
        <a:effectLst/>
      </p:bgPr>
    </p:bg>
    <p:spTree>
      <p:nvGrpSpPr>
        <p:cNvPr id="1" name=""/>
        <p:cNvGrpSpPr/>
        <p:nvPr/>
      </p:nvGrpSpPr>
      <p:grpSpPr>
        <a:xfrm>
          <a:off x="0" y="0"/>
          <a:ext cx="0" cy="0"/>
          <a:chOff x="0" y="0"/>
          <a:chExt cx="0" cy="0"/>
        </a:xfrm>
      </p:grpSpPr>
      <p:pic>
        <p:nvPicPr>
          <p:cNvPr id="12" name="Imagem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627" t="-1374" r="-342" b="-2471"/>
          <a:stretch/>
        </p:blipFill>
        <p:spPr>
          <a:xfrm>
            <a:off x="4804436" y="-101530"/>
            <a:ext cx="7014409" cy="7104493"/>
          </a:xfrm>
          <a:prstGeom prst="rect">
            <a:avLst/>
          </a:prstGeom>
        </p:spPr>
      </p:pic>
      <p:grpSp>
        <p:nvGrpSpPr>
          <p:cNvPr id="4" name="Agrupar 3"/>
          <p:cNvGrpSpPr/>
          <p:nvPr userDrawn="1"/>
        </p:nvGrpSpPr>
        <p:grpSpPr>
          <a:xfrm>
            <a:off x="9094851" y="5869965"/>
            <a:ext cx="2573688" cy="564956"/>
            <a:chOff x="8737042" y="5860854"/>
            <a:chExt cx="3158532" cy="693336"/>
          </a:xfrm>
          <a:effectLst>
            <a:reflection blurRad="6350" stA="23000" endPos="18000" dir="5400000" sy="-100000" algn="bl" rotWithShape="0"/>
          </a:effectLst>
        </p:grpSpPr>
        <p:sp>
          <p:nvSpPr>
            <p:cNvPr id="5" name="Retângulo Arredondado 4"/>
            <p:cNvSpPr/>
            <p:nvPr userDrawn="1"/>
          </p:nvSpPr>
          <p:spPr>
            <a:xfrm>
              <a:off x="8737042" y="5860854"/>
              <a:ext cx="3158532" cy="693336"/>
            </a:xfrm>
            <a:prstGeom prst="roundRect">
              <a:avLst>
                <a:gd name="adj" fmla="val 50000"/>
              </a:avLst>
            </a:prstGeom>
            <a:solidFill>
              <a:schemeClr val="bg1">
                <a:lumMod val="85000"/>
              </a:schemeClr>
            </a:solidFill>
            <a:ln>
              <a:noFill/>
            </a:ln>
            <a:effectLst>
              <a:reflection blurRad="6350" stA="52000" endA="300" endPos="35000" dir="5400000" sy="-100000" algn="bl" rotWithShape="0"/>
            </a:effectLst>
            <a:scene3d>
              <a:camera prst="orthographicFront"/>
              <a:lightRig rig="threePt" dir="t"/>
            </a:scene3d>
            <a:sp3d>
              <a:bevelT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51095" y="5955834"/>
              <a:ext cx="2310329" cy="501848"/>
            </a:xfrm>
            <a:prstGeom prst="rect">
              <a:avLst/>
            </a:prstGeom>
          </p:spPr>
        </p:pic>
      </p:grpSp>
      <p:sp>
        <p:nvSpPr>
          <p:cNvPr id="10" name="Retângulo Arredondado 9"/>
          <p:cNvSpPr/>
          <p:nvPr userDrawn="1"/>
        </p:nvSpPr>
        <p:spPr>
          <a:xfrm>
            <a:off x="0" y="0"/>
            <a:ext cx="12192000" cy="6858000"/>
          </a:xfrm>
          <a:prstGeom prst="roundRect">
            <a:avLst>
              <a:gd name="adj" fmla="val 0"/>
            </a:avLst>
          </a:prstGeom>
          <a:gradFill flip="none" rotWithShape="1">
            <a:gsLst>
              <a:gs pos="89000">
                <a:schemeClr val="bg1">
                  <a:lumMod val="95000"/>
                  <a:alpha val="95000"/>
                </a:schemeClr>
              </a:gs>
              <a:gs pos="0">
                <a:schemeClr val="bg1"/>
              </a:gs>
            </a:gsLst>
            <a:lin ang="240000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accent1">
                  <a:lumMod val="50000"/>
                </a:schemeClr>
              </a:solidFill>
            </a:endParaRPr>
          </a:p>
        </p:txBody>
      </p:sp>
      <p:sp>
        <p:nvSpPr>
          <p:cNvPr id="11" name="Retângulo 10"/>
          <p:cNvSpPr/>
          <p:nvPr userDrawn="1"/>
        </p:nvSpPr>
        <p:spPr>
          <a:xfrm>
            <a:off x="0" y="0"/>
            <a:ext cx="1552074" cy="6858000"/>
          </a:xfrm>
          <a:prstGeom prst="rect">
            <a:avLst/>
          </a:prstGeom>
          <a:gradFill>
            <a:gsLst>
              <a:gs pos="99000">
                <a:schemeClr val="bg1"/>
              </a:gs>
              <a:gs pos="0">
                <a:schemeClr val="accent1">
                  <a:lumMod val="75000"/>
                </a:schemeClr>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7" name="Elipse 16"/>
          <p:cNvSpPr/>
          <p:nvPr userDrawn="1"/>
        </p:nvSpPr>
        <p:spPr>
          <a:xfrm>
            <a:off x="1019905" y="688629"/>
            <a:ext cx="1064337" cy="1064337"/>
          </a:xfrm>
          <a:prstGeom prst="ellipse">
            <a:avLst/>
          </a:prstGeom>
          <a:blipFill>
            <a:blip r:embed="rId4"/>
            <a:stretch>
              <a:fillRect/>
            </a:stretch>
          </a:blipFill>
          <a:ln w="285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Imagem 12"/>
          <p:cNvPicPr>
            <a:picLocks noChangeAspect="1"/>
          </p:cNvPicPr>
          <p:nvPr userDrawn="1"/>
        </p:nvPicPr>
        <p:blipFill rotWithShape="1">
          <a:blip r:embed="rId5" cstate="print">
            <a:extLst>
              <a:ext uri="{28A0092B-C50C-407E-A947-70E740481C1C}">
                <a14:useLocalDpi xmlns:a14="http://schemas.microsoft.com/office/drawing/2010/main" val="0"/>
              </a:ext>
            </a:extLst>
          </a:blip>
          <a:srcRect b="5001"/>
          <a:stretch/>
        </p:blipFill>
        <p:spPr>
          <a:xfrm>
            <a:off x="9087439" y="6037148"/>
            <a:ext cx="2664240" cy="492212"/>
          </a:xfrm>
          <a:prstGeom prst="rect">
            <a:avLst/>
          </a:prstGeom>
          <a:effectLst>
            <a:reflection blurRad="6350" stA="30000" endPos="19000" dir="5400000" sy="-100000" algn="bl" rotWithShape="0"/>
          </a:effectLst>
        </p:spPr>
      </p:pic>
    </p:spTree>
    <p:extLst>
      <p:ext uri="{BB962C8B-B14F-4D97-AF65-F5344CB8AC3E}">
        <p14:creationId xmlns:p14="http://schemas.microsoft.com/office/powerpoint/2010/main" val="106463134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ítulo e Conteúdo">
    <p:bg>
      <p:bgPr>
        <a:solidFill>
          <a:schemeClr val="bg1"/>
        </a:solidFill>
        <a:effectLst/>
      </p:bgPr>
    </p:bg>
    <p:spTree>
      <p:nvGrpSpPr>
        <p:cNvPr id="1" name=""/>
        <p:cNvGrpSpPr/>
        <p:nvPr/>
      </p:nvGrpSpPr>
      <p:grpSpPr>
        <a:xfrm>
          <a:off x="0" y="0"/>
          <a:ext cx="0" cy="0"/>
          <a:chOff x="0" y="0"/>
          <a:chExt cx="0" cy="0"/>
        </a:xfrm>
      </p:grpSpPr>
      <p:pic>
        <p:nvPicPr>
          <p:cNvPr id="12" name="Imagem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627" t="-1374" r="-342" b="-2471"/>
          <a:stretch/>
        </p:blipFill>
        <p:spPr>
          <a:xfrm>
            <a:off x="4804436" y="-101530"/>
            <a:ext cx="7014409" cy="7104493"/>
          </a:xfrm>
          <a:prstGeom prst="rect">
            <a:avLst/>
          </a:prstGeom>
        </p:spPr>
      </p:pic>
      <p:grpSp>
        <p:nvGrpSpPr>
          <p:cNvPr id="4" name="Agrupar 3"/>
          <p:cNvGrpSpPr/>
          <p:nvPr userDrawn="1"/>
        </p:nvGrpSpPr>
        <p:grpSpPr>
          <a:xfrm>
            <a:off x="9094851" y="5869965"/>
            <a:ext cx="2573688" cy="564956"/>
            <a:chOff x="8737042" y="5860854"/>
            <a:chExt cx="3158532" cy="693336"/>
          </a:xfrm>
          <a:effectLst>
            <a:reflection blurRad="6350" stA="23000" endPos="18000" dir="5400000" sy="-100000" algn="bl" rotWithShape="0"/>
          </a:effectLst>
        </p:grpSpPr>
        <p:sp>
          <p:nvSpPr>
            <p:cNvPr id="5" name="Retângulo Arredondado 4"/>
            <p:cNvSpPr/>
            <p:nvPr userDrawn="1"/>
          </p:nvSpPr>
          <p:spPr>
            <a:xfrm>
              <a:off x="8737042" y="5860854"/>
              <a:ext cx="3158532" cy="693336"/>
            </a:xfrm>
            <a:prstGeom prst="roundRect">
              <a:avLst>
                <a:gd name="adj" fmla="val 50000"/>
              </a:avLst>
            </a:prstGeom>
            <a:solidFill>
              <a:schemeClr val="bg1">
                <a:lumMod val="85000"/>
              </a:schemeClr>
            </a:solidFill>
            <a:ln>
              <a:noFill/>
            </a:ln>
            <a:effectLst>
              <a:reflection blurRad="6350" stA="52000" endA="300" endPos="35000" dir="5400000" sy="-100000" algn="bl" rotWithShape="0"/>
            </a:effectLst>
            <a:scene3d>
              <a:camera prst="orthographicFront"/>
              <a:lightRig rig="threePt" dir="t"/>
            </a:scene3d>
            <a:sp3d>
              <a:bevelT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51095" y="5955834"/>
              <a:ext cx="2310329" cy="501848"/>
            </a:xfrm>
            <a:prstGeom prst="rect">
              <a:avLst/>
            </a:prstGeom>
          </p:spPr>
        </p:pic>
      </p:grpSp>
      <p:sp>
        <p:nvSpPr>
          <p:cNvPr id="10" name="Retângulo Arredondado 9"/>
          <p:cNvSpPr/>
          <p:nvPr userDrawn="1"/>
        </p:nvSpPr>
        <p:spPr>
          <a:xfrm>
            <a:off x="0" y="0"/>
            <a:ext cx="12192000" cy="6858000"/>
          </a:xfrm>
          <a:prstGeom prst="roundRect">
            <a:avLst>
              <a:gd name="adj" fmla="val 0"/>
            </a:avLst>
          </a:prstGeom>
          <a:gradFill flip="none" rotWithShape="1">
            <a:gsLst>
              <a:gs pos="100000">
                <a:schemeClr val="accent1">
                  <a:lumMod val="20000"/>
                  <a:lumOff val="80000"/>
                  <a:alpha val="95000"/>
                </a:schemeClr>
              </a:gs>
              <a:gs pos="12000">
                <a:schemeClr val="accent1">
                  <a:lumMod val="75000"/>
                  <a:alpha val="98000"/>
                </a:schemeClr>
              </a:gs>
            </a:gsLst>
            <a:lin ang="660000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accent1">
                  <a:lumMod val="50000"/>
                </a:schemeClr>
              </a:solidFill>
            </a:endParaRPr>
          </a:p>
        </p:txBody>
      </p:sp>
      <p:sp>
        <p:nvSpPr>
          <p:cNvPr id="11" name="Retângulo 10"/>
          <p:cNvSpPr/>
          <p:nvPr userDrawn="1"/>
        </p:nvSpPr>
        <p:spPr>
          <a:xfrm>
            <a:off x="0" y="0"/>
            <a:ext cx="1552074" cy="6858000"/>
          </a:xfrm>
          <a:prstGeom prst="rect">
            <a:avLst/>
          </a:prstGeom>
          <a:gradFill>
            <a:gsLst>
              <a:gs pos="99000">
                <a:schemeClr val="accent6">
                  <a:lumMod val="20000"/>
                  <a:lumOff val="80000"/>
                  <a:alpha val="0"/>
                </a:schemeClr>
              </a:gs>
              <a:gs pos="0">
                <a:schemeClr val="accent4"/>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7" name="Elipse 16"/>
          <p:cNvSpPr/>
          <p:nvPr userDrawn="1"/>
        </p:nvSpPr>
        <p:spPr>
          <a:xfrm>
            <a:off x="1019905" y="688629"/>
            <a:ext cx="1064337" cy="1064337"/>
          </a:xfrm>
          <a:prstGeom prst="ellipse">
            <a:avLst/>
          </a:prstGeom>
          <a:blipFill>
            <a:blip r:embed="rId4"/>
            <a:stretch>
              <a:fillRect/>
            </a:stretch>
          </a:blipFill>
          <a:ln w="285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Imagem 12"/>
          <p:cNvPicPr>
            <a:picLocks noChangeAspect="1"/>
          </p:cNvPicPr>
          <p:nvPr userDrawn="1"/>
        </p:nvPicPr>
        <p:blipFill rotWithShape="1">
          <a:blip r:embed="rId5" cstate="print">
            <a:extLst>
              <a:ext uri="{28A0092B-C50C-407E-A947-70E740481C1C}">
                <a14:useLocalDpi xmlns:a14="http://schemas.microsoft.com/office/drawing/2010/main" val="0"/>
              </a:ext>
            </a:extLst>
          </a:blip>
          <a:srcRect b="5001"/>
          <a:stretch/>
        </p:blipFill>
        <p:spPr>
          <a:xfrm>
            <a:off x="9087439" y="6037148"/>
            <a:ext cx="2664240" cy="492212"/>
          </a:xfrm>
          <a:prstGeom prst="rect">
            <a:avLst/>
          </a:prstGeom>
          <a:effectLst>
            <a:reflection blurRad="6350" stA="30000" endPos="19000" dir="5400000" sy="-100000" algn="bl" rotWithShape="0"/>
          </a:effectLst>
        </p:spPr>
      </p:pic>
    </p:spTree>
    <p:extLst>
      <p:ext uri="{BB962C8B-B14F-4D97-AF65-F5344CB8AC3E}">
        <p14:creationId xmlns:p14="http://schemas.microsoft.com/office/powerpoint/2010/main" val="132556254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ítulo e Conteúdo">
    <p:bg>
      <p:bgPr>
        <a:solidFill>
          <a:schemeClr val="bg1"/>
        </a:solidFill>
        <a:effectLst/>
      </p:bgPr>
    </p:bg>
    <p:spTree>
      <p:nvGrpSpPr>
        <p:cNvPr id="1" name=""/>
        <p:cNvGrpSpPr/>
        <p:nvPr/>
      </p:nvGrpSpPr>
      <p:grpSpPr>
        <a:xfrm>
          <a:off x="0" y="0"/>
          <a:ext cx="0" cy="0"/>
          <a:chOff x="0" y="0"/>
          <a:chExt cx="0" cy="0"/>
        </a:xfrm>
      </p:grpSpPr>
      <p:pic>
        <p:nvPicPr>
          <p:cNvPr id="12" name="Imagem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627" t="-1374" r="-342" b="-2471"/>
          <a:stretch/>
        </p:blipFill>
        <p:spPr>
          <a:xfrm>
            <a:off x="4804436" y="-101530"/>
            <a:ext cx="7014409" cy="7104493"/>
          </a:xfrm>
          <a:prstGeom prst="rect">
            <a:avLst/>
          </a:prstGeom>
        </p:spPr>
      </p:pic>
      <p:grpSp>
        <p:nvGrpSpPr>
          <p:cNvPr id="4" name="Agrupar 3"/>
          <p:cNvGrpSpPr/>
          <p:nvPr userDrawn="1"/>
        </p:nvGrpSpPr>
        <p:grpSpPr>
          <a:xfrm>
            <a:off x="9094851" y="5869965"/>
            <a:ext cx="2573688" cy="564956"/>
            <a:chOff x="8737042" y="5860854"/>
            <a:chExt cx="3158532" cy="693336"/>
          </a:xfrm>
          <a:effectLst>
            <a:reflection blurRad="6350" stA="23000" endPos="18000" dir="5400000" sy="-100000" algn="bl" rotWithShape="0"/>
          </a:effectLst>
        </p:grpSpPr>
        <p:sp>
          <p:nvSpPr>
            <p:cNvPr id="5" name="Retângulo Arredondado 4"/>
            <p:cNvSpPr/>
            <p:nvPr userDrawn="1"/>
          </p:nvSpPr>
          <p:spPr>
            <a:xfrm>
              <a:off x="8737042" y="5860854"/>
              <a:ext cx="3158532" cy="693336"/>
            </a:xfrm>
            <a:prstGeom prst="roundRect">
              <a:avLst>
                <a:gd name="adj" fmla="val 50000"/>
              </a:avLst>
            </a:prstGeom>
            <a:solidFill>
              <a:schemeClr val="bg1">
                <a:lumMod val="85000"/>
              </a:schemeClr>
            </a:solidFill>
            <a:ln>
              <a:noFill/>
            </a:ln>
            <a:effectLst>
              <a:reflection blurRad="6350" stA="52000" endA="300" endPos="35000" dir="5400000" sy="-100000" algn="bl" rotWithShape="0"/>
            </a:effectLst>
            <a:scene3d>
              <a:camera prst="orthographicFront"/>
              <a:lightRig rig="threePt" dir="t"/>
            </a:scene3d>
            <a:sp3d>
              <a:bevelT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51095" y="5955834"/>
              <a:ext cx="2310329" cy="501848"/>
            </a:xfrm>
            <a:prstGeom prst="rect">
              <a:avLst/>
            </a:prstGeom>
          </p:spPr>
        </p:pic>
      </p:grpSp>
      <p:sp>
        <p:nvSpPr>
          <p:cNvPr id="10" name="Retângulo Arredondado 9"/>
          <p:cNvSpPr/>
          <p:nvPr userDrawn="1"/>
        </p:nvSpPr>
        <p:spPr>
          <a:xfrm>
            <a:off x="0" y="0"/>
            <a:ext cx="12192000" cy="6858000"/>
          </a:xfrm>
          <a:prstGeom prst="roundRect">
            <a:avLst>
              <a:gd name="adj" fmla="val 0"/>
            </a:avLst>
          </a:prstGeom>
          <a:gradFill flip="none" rotWithShape="1">
            <a:gsLst>
              <a:gs pos="89000">
                <a:schemeClr val="accent5">
                  <a:lumMod val="50000"/>
                  <a:alpha val="95000"/>
                </a:schemeClr>
              </a:gs>
              <a:gs pos="0">
                <a:schemeClr val="accent1">
                  <a:lumMod val="20000"/>
                  <a:lumOff val="80000"/>
                </a:schemeClr>
              </a:gs>
            </a:gsLst>
            <a:lin ang="240000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accent1">
                  <a:lumMod val="50000"/>
                </a:schemeClr>
              </a:solidFill>
            </a:endParaRPr>
          </a:p>
        </p:txBody>
      </p:sp>
      <p:sp>
        <p:nvSpPr>
          <p:cNvPr id="31" name="Retângulo 30"/>
          <p:cNvSpPr/>
          <p:nvPr userDrawn="1"/>
        </p:nvSpPr>
        <p:spPr>
          <a:xfrm>
            <a:off x="-1" y="0"/>
            <a:ext cx="2652904" cy="6858000"/>
          </a:xfrm>
          <a:prstGeom prst="rect">
            <a:avLst/>
          </a:prstGeom>
          <a:gradFill flip="none" rotWithShape="0">
            <a:gsLst>
              <a:gs pos="12000">
                <a:schemeClr val="accent1">
                  <a:lumMod val="20000"/>
                  <a:lumOff val="80000"/>
                  <a:alpha val="0"/>
                </a:schemeClr>
              </a:gs>
              <a:gs pos="100000">
                <a:schemeClr val="accent1">
                  <a:lumMod val="50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5" name="Agrupar 14"/>
          <p:cNvGrpSpPr/>
          <p:nvPr userDrawn="1"/>
        </p:nvGrpSpPr>
        <p:grpSpPr>
          <a:xfrm>
            <a:off x="1326451" y="1793949"/>
            <a:ext cx="2792895" cy="2792895"/>
            <a:chOff x="1179258" y="2010569"/>
            <a:chExt cx="2792895" cy="2792895"/>
          </a:xfrm>
          <a:effectLst>
            <a:outerShdw blurRad="254000" dist="38100" dir="2700000" sx="101000" sy="101000" algn="tl" rotWithShape="0">
              <a:prstClr val="black">
                <a:alpha val="27000"/>
              </a:prstClr>
            </a:outerShdw>
            <a:reflection blurRad="6350" stA="52000" endA="300" endPos="27000" dir="5400000" sy="-100000" algn="bl" rotWithShape="0"/>
          </a:effectLst>
        </p:grpSpPr>
        <p:sp>
          <p:nvSpPr>
            <p:cNvPr id="16" name="Elipse 15"/>
            <p:cNvSpPr/>
            <p:nvPr userDrawn="1"/>
          </p:nvSpPr>
          <p:spPr>
            <a:xfrm>
              <a:off x="1179258" y="2010569"/>
              <a:ext cx="2792895" cy="2792895"/>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a:p>
          </p:txBody>
        </p:sp>
        <p:grpSp>
          <p:nvGrpSpPr>
            <p:cNvPr id="18" name="Group 40">
              <a:extLst>
                <a:ext uri="{FF2B5EF4-FFF2-40B4-BE49-F238E27FC236}">
                  <a16:creationId xmlns:a16="http://schemas.microsoft.com/office/drawing/2014/main" id="{3E0B7A98-B0EE-9C4C-9F70-0F0E4D18C8EB}"/>
                </a:ext>
              </a:extLst>
            </p:cNvPr>
            <p:cNvGrpSpPr/>
            <p:nvPr userDrawn="1"/>
          </p:nvGrpSpPr>
          <p:grpSpPr>
            <a:xfrm>
              <a:off x="1732935" y="2367118"/>
              <a:ext cx="1685539" cy="2079796"/>
              <a:chOff x="2050732" y="1266266"/>
              <a:chExt cx="3359467" cy="4325468"/>
            </a:xfrm>
            <a:solidFill>
              <a:schemeClr val="bg1"/>
            </a:solidFill>
            <a:effectLst/>
          </p:grpSpPr>
          <p:grpSp>
            <p:nvGrpSpPr>
              <p:cNvPr id="19" name="Group 14">
                <a:extLst>
                  <a:ext uri="{FF2B5EF4-FFF2-40B4-BE49-F238E27FC236}">
                    <a16:creationId xmlns:a16="http://schemas.microsoft.com/office/drawing/2014/main" id="{E60576FE-BB03-784A-B29D-826CFBD47B81}"/>
                  </a:ext>
                </a:extLst>
              </p:cNvPr>
              <p:cNvGrpSpPr/>
              <p:nvPr/>
            </p:nvGrpSpPr>
            <p:grpSpPr>
              <a:xfrm>
                <a:off x="2050732" y="1266266"/>
                <a:ext cx="3359467" cy="4325468"/>
                <a:chOff x="5230813" y="2312988"/>
                <a:chExt cx="1733550" cy="2232025"/>
              </a:xfrm>
              <a:grpFill/>
            </p:grpSpPr>
            <p:sp>
              <p:nvSpPr>
                <p:cNvPr id="27" name="Freeform 6">
                  <a:extLst>
                    <a:ext uri="{FF2B5EF4-FFF2-40B4-BE49-F238E27FC236}">
                      <a16:creationId xmlns:a16="http://schemas.microsoft.com/office/drawing/2014/main" id="{6D51EFB1-801D-8A48-9AB9-5E6822878ABE}"/>
                    </a:ext>
                  </a:extLst>
                </p:cNvPr>
                <p:cNvSpPr>
                  <a:spLocks/>
                </p:cNvSpPr>
                <p:nvPr/>
              </p:nvSpPr>
              <p:spPr bwMode="auto">
                <a:xfrm>
                  <a:off x="5243513" y="4191001"/>
                  <a:ext cx="41275" cy="60325"/>
                </a:xfrm>
                <a:custGeom>
                  <a:avLst/>
                  <a:gdLst>
                    <a:gd name="T0" fmla="*/ 0 w 13"/>
                    <a:gd name="T1" fmla="*/ 3 h 19"/>
                    <a:gd name="T2" fmla="*/ 4 w 13"/>
                    <a:gd name="T3" fmla="*/ 0 h 19"/>
                    <a:gd name="T4" fmla="*/ 10 w 13"/>
                    <a:gd name="T5" fmla="*/ 5 h 19"/>
                    <a:gd name="T6" fmla="*/ 5 w 13"/>
                    <a:gd name="T7" fmla="*/ 18 h 19"/>
                    <a:gd name="T8" fmla="*/ 0 w 13"/>
                    <a:gd name="T9" fmla="*/ 15 h 19"/>
                    <a:gd name="T10" fmla="*/ 0 w 13"/>
                    <a:gd name="T11" fmla="*/ 3 h 19"/>
                  </a:gdLst>
                  <a:ahLst/>
                  <a:cxnLst>
                    <a:cxn ang="0">
                      <a:pos x="T0" y="T1"/>
                    </a:cxn>
                    <a:cxn ang="0">
                      <a:pos x="T2" y="T3"/>
                    </a:cxn>
                    <a:cxn ang="0">
                      <a:pos x="T4" y="T5"/>
                    </a:cxn>
                    <a:cxn ang="0">
                      <a:pos x="T6" y="T7"/>
                    </a:cxn>
                    <a:cxn ang="0">
                      <a:pos x="T8" y="T9"/>
                    </a:cxn>
                    <a:cxn ang="0">
                      <a:pos x="T10" y="T11"/>
                    </a:cxn>
                  </a:cxnLst>
                  <a:rect l="0" t="0" r="r" b="b"/>
                  <a:pathLst>
                    <a:path w="13" h="19">
                      <a:moveTo>
                        <a:pt x="0" y="3"/>
                      </a:moveTo>
                      <a:cubicBezTo>
                        <a:pt x="2" y="2"/>
                        <a:pt x="3" y="1"/>
                        <a:pt x="4" y="0"/>
                      </a:cubicBezTo>
                      <a:cubicBezTo>
                        <a:pt x="6" y="2"/>
                        <a:pt x="8" y="3"/>
                        <a:pt x="10" y="5"/>
                      </a:cubicBezTo>
                      <a:cubicBezTo>
                        <a:pt x="13" y="10"/>
                        <a:pt x="11" y="17"/>
                        <a:pt x="5" y="18"/>
                      </a:cubicBezTo>
                      <a:cubicBezTo>
                        <a:pt x="4" y="19"/>
                        <a:pt x="2" y="17"/>
                        <a:pt x="0" y="15"/>
                      </a:cubicBezTo>
                      <a:cubicBezTo>
                        <a:pt x="7" y="11"/>
                        <a:pt x="5" y="7"/>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28" name="Freeform 7">
                  <a:extLst>
                    <a:ext uri="{FF2B5EF4-FFF2-40B4-BE49-F238E27FC236}">
                      <a16:creationId xmlns:a16="http://schemas.microsoft.com/office/drawing/2014/main" id="{2F0E5096-4F13-564F-A6CA-D08DEA37C36F}"/>
                    </a:ext>
                  </a:extLst>
                </p:cNvPr>
                <p:cNvSpPr>
                  <a:spLocks/>
                </p:cNvSpPr>
                <p:nvPr/>
              </p:nvSpPr>
              <p:spPr bwMode="auto">
                <a:xfrm>
                  <a:off x="6575426" y="2944813"/>
                  <a:ext cx="28575" cy="34925"/>
                </a:xfrm>
                <a:custGeom>
                  <a:avLst/>
                  <a:gdLst>
                    <a:gd name="T0" fmla="*/ 0 w 9"/>
                    <a:gd name="T1" fmla="*/ 10 h 11"/>
                    <a:gd name="T2" fmla="*/ 2 w 9"/>
                    <a:gd name="T3" fmla="*/ 1 h 11"/>
                    <a:gd name="T4" fmla="*/ 8 w 9"/>
                    <a:gd name="T5" fmla="*/ 1 h 11"/>
                    <a:gd name="T6" fmla="*/ 9 w 9"/>
                    <a:gd name="T7" fmla="*/ 3 h 11"/>
                    <a:gd name="T8" fmla="*/ 8 w 9"/>
                    <a:gd name="T9" fmla="*/ 4 h 11"/>
                    <a:gd name="T10" fmla="*/ 2 w 9"/>
                    <a:gd name="T11" fmla="*/ 11 h 11"/>
                    <a:gd name="T12" fmla="*/ 0 w 9"/>
                    <a:gd name="T13" fmla="*/ 10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0" y="10"/>
                      </a:moveTo>
                      <a:cubicBezTo>
                        <a:pt x="1" y="7"/>
                        <a:pt x="1" y="4"/>
                        <a:pt x="2" y="1"/>
                      </a:cubicBezTo>
                      <a:cubicBezTo>
                        <a:pt x="2" y="0"/>
                        <a:pt x="6" y="1"/>
                        <a:pt x="8" y="1"/>
                      </a:cubicBezTo>
                      <a:cubicBezTo>
                        <a:pt x="9" y="1"/>
                        <a:pt x="9" y="2"/>
                        <a:pt x="9" y="3"/>
                      </a:cubicBezTo>
                      <a:cubicBezTo>
                        <a:pt x="9" y="3"/>
                        <a:pt x="8" y="4"/>
                        <a:pt x="8" y="4"/>
                      </a:cubicBezTo>
                      <a:cubicBezTo>
                        <a:pt x="3" y="3"/>
                        <a:pt x="2" y="7"/>
                        <a:pt x="2" y="11"/>
                      </a:cubicBezTo>
                      <a:cubicBezTo>
                        <a:pt x="1" y="11"/>
                        <a:pt x="1" y="10"/>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29" name="Freeform 8">
                  <a:extLst>
                    <a:ext uri="{FF2B5EF4-FFF2-40B4-BE49-F238E27FC236}">
                      <a16:creationId xmlns:a16="http://schemas.microsoft.com/office/drawing/2014/main" id="{14FFA2FA-C224-AB4D-BFBC-4CD9EB07323E}"/>
                    </a:ext>
                  </a:extLst>
                </p:cNvPr>
                <p:cNvSpPr>
                  <a:spLocks/>
                </p:cNvSpPr>
                <p:nvPr/>
              </p:nvSpPr>
              <p:spPr bwMode="auto">
                <a:xfrm>
                  <a:off x="6007101" y="3649663"/>
                  <a:ext cx="622300" cy="611188"/>
                </a:xfrm>
                <a:custGeom>
                  <a:avLst/>
                  <a:gdLst>
                    <a:gd name="T0" fmla="*/ 145 w 195"/>
                    <a:gd name="T1" fmla="*/ 111 h 192"/>
                    <a:gd name="T2" fmla="*/ 109 w 195"/>
                    <a:gd name="T3" fmla="*/ 179 h 192"/>
                    <a:gd name="T4" fmla="*/ 82 w 195"/>
                    <a:gd name="T5" fmla="*/ 183 h 192"/>
                    <a:gd name="T6" fmla="*/ 7 w 195"/>
                    <a:gd name="T7" fmla="*/ 107 h 192"/>
                    <a:gd name="T8" fmla="*/ 6 w 195"/>
                    <a:gd name="T9" fmla="*/ 84 h 192"/>
                    <a:gd name="T10" fmla="*/ 30 w 195"/>
                    <a:gd name="T11" fmla="*/ 85 h 192"/>
                    <a:gd name="T12" fmla="*/ 87 w 195"/>
                    <a:gd name="T13" fmla="*/ 142 h 192"/>
                    <a:gd name="T14" fmla="*/ 91 w 195"/>
                    <a:gd name="T15" fmla="*/ 146 h 192"/>
                    <a:gd name="T16" fmla="*/ 102 w 195"/>
                    <a:gd name="T17" fmla="*/ 124 h 192"/>
                    <a:gd name="T18" fmla="*/ 148 w 195"/>
                    <a:gd name="T19" fmla="*/ 39 h 192"/>
                    <a:gd name="T20" fmla="*/ 163 w 195"/>
                    <a:gd name="T21" fmla="*/ 11 h 192"/>
                    <a:gd name="T22" fmla="*/ 185 w 195"/>
                    <a:gd name="T23" fmla="*/ 3 h 192"/>
                    <a:gd name="T24" fmla="*/ 191 w 195"/>
                    <a:gd name="T25" fmla="*/ 26 h 192"/>
                    <a:gd name="T26" fmla="*/ 162 w 195"/>
                    <a:gd name="T27" fmla="*/ 79 h 192"/>
                    <a:gd name="T28" fmla="*/ 145 w 195"/>
                    <a:gd name="T29" fmla="*/ 11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192">
                      <a:moveTo>
                        <a:pt x="145" y="111"/>
                      </a:moveTo>
                      <a:cubicBezTo>
                        <a:pt x="133" y="134"/>
                        <a:pt x="121" y="157"/>
                        <a:pt x="109" y="179"/>
                      </a:cubicBezTo>
                      <a:cubicBezTo>
                        <a:pt x="103" y="190"/>
                        <a:pt x="91" y="192"/>
                        <a:pt x="82" y="183"/>
                      </a:cubicBezTo>
                      <a:cubicBezTo>
                        <a:pt x="57" y="158"/>
                        <a:pt x="32" y="132"/>
                        <a:pt x="7" y="107"/>
                      </a:cubicBezTo>
                      <a:cubicBezTo>
                        <a:pt x="0" y="100"/>
                        <a:pt x="1" y="89"/>
                        <a:pt x="6" y="84"/>
                      </a:cubicBezTo>
                      <a:cubicBezTo>
                        <a:pt x="13" y="77"/>
                        <a:pt x="23" y="78"/>
                        <a:pt x="30" y="85"/>
                      </a:cubicBezTo>
                      <a:cubicBezTo>
                        <a:pt x="49" y="104"/>
                        <a:pt x="68" y="123"/>
                        <a:pt x="87" y="142"/>
                      </a:cubicBezTo>
                      <a:cubicBezTo>
                        <a:pt x="88" y="143"/>
                        <a:pt x="89" y="144"/>
                        <a:pt x="91" y="146"/>
                      </a:cubicBezTo>
                      <a:cubicBezTo>
                        <a:pt x="95" y="138"/>
                        <a:pt x="98" y="131"/>
                        <a:pt x="102" y="124"/>
                      </a:cubicBezTo>
                      <a:cubicBezTo>
                        <a:pt x="117" y="96"/>
                        <a:pt x="132" y="68"/>
                        <a:pt x="148" y="39"/>
                      </a:cubicBezTo>
                      <a:cubicBezTo>
                        <a:pt x="153" y="30"/>
                        <a:pt x="158" y="20"/>
                        <a:pt x="163" y="11"/>
                      </a:cubicBezTo>
                      <a:cubicBezTo>
                        <a:pt x="168" y="1"/>
                        <a:pt x="178" y="0"/>
                        <a:pt x="185" y="3"/>
                      </a:cubicBezTo>
                      <a:cubicBezTo>
                        <a:pt x="193" y="7"/>
                        <a:pt x="195" y="18"/>
                        <a:pt x="191" y="26"/>
                      </a:cubicBezTo>
                      <a:cubicBezTo>
                        <a:pt x="182" y="44"/>
                        <a:pt x="172" y="62"/>
                        <a:pt x="162" y="79"/>
                      </a:cubicBezTo>
                      <a:cubicBezTo>
                        <a:pt x="161" y="82"/>
                        <a:pt x="149" y="105"/>
                        <a:pt x="145" y="111"/>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30" name="Freeform 9">
                  <a:extLst>
                    <a:ext uri="{FF2B5EF4-FFF2-40B4-BE49-F238E27FC236}">
                      <a16:creationId xmlns:a16="http://schemas.microsoft.com/office/drawing/2014/main" id="{CBD14F59-B04C-2C43-A18C-C9D1A165CF59}"/>
                    </a:ext>
                  </a:extLst>
                </p:cNvPr>
                <p:cNvSpPr>
                  <a:spLocks noEditPoints="1"/>
                </p:cNvSpPr>
                <p:nvPr/>
              </p:nvSpPr>
              <p:spPr bwMode="auto">
                <a:xfrm>
                  <a:off x="5230813" y="2312988"/>
                  <a:ext cx="1733550" cy="2232025"/>
                </a:xfrm>
                <a:custGeom>
                  <a:avLst/>
                  <a:gdLst>
                    <a:gd name="T0" fmla="*/ 519 w 543"/>
                    <a:gd name="T1" fmla="*/ 420 h 700"/>
                    <a:gd name="T2" fmla="*/ 452 w 543"/>
                    <a:gd name="T3" fmla="*/ 344 h 700"/>
                    <a:gd name="T4" fmla="*/ 451 w 543"/>
                    <a:gd name="T5" fmla="*/ 131 h 700"/>
                    <a:gd name="T6" fmla="*/ 353 w 543"/>
                    <a:gd name="T7" fmla="*/ 120 h 700"/>
                    <a:gd name="T8" fmla="*/ 350 w 543"/>
                    <a:gd name="T9" fmla="*/ 120 h 700"/>
                    <a:gd name="T10" fmla="*/ 347 w 543"/>
                    <a:gd name="T11" fmla="*/ 93 h 700"/>
                    <a:gd name="T12" fmla="*/ 309 w 543"/>
                    <a:gd name="T13" fmla="*/ 76 h 700"/>
                    <a:gd name="T14" fmla="*/ 273 w 543"/>
                    <a:gd name="T15" fmla="*/ 18 h 700"/>
                    <a:gd name="T16" fmla="*/ 261 w 543"/>
                    <a:gd name="T17" fmla="*/ 10 h 700"/>
                    <a:gd name="T18" fmla="*/ 234 w 543"/>
                    <a:gd name="T19" fmla="*/ 2 h 700"/>
                    <a:gd name="T20" fmla="*/ 231 w 543"/>
                    <a:gd name="T21" fmla="*/ 2 h 700"/>
                    <a:gd name="T22" fmla="*/ 150 w 543"/>
                    <a:gd name="T23" fmla="*/ 69 h 700"/>
                    <a:gd name="T24" fmla="*/ 123 w 543"/>
                    <a:gd name="T25" fmla="*/ 75 h 700"/>
                    <a:gd name="T26" fmla="*/ 105 w 543"/>
                    <a:gd name="T27" fmla="*/ 114 h 700"/>
                    <a:gd name="T28" fmla="*/ 18 w 543"/>
                    <a:gd name="T29" fmla="*/ 120 h 700"/>
                    <a:gd name="T30" fmla="*/ 0 w 543"/>
                    <a:gd name="T31" fmla="*/ 371 h 700"/>
                    <a:gd name="T32" fmla="*/ 0 w 543"/>
                    <a:gd name="T33" fmla="*/ 606 h 700"/>
                    <a:gd name="T34" fmla="*/ 0 w 543"/>
                    <a:gd name="T35" fmla="*/ 607 h 700"/>
                    <a:gd name="T36" fmla="*/ 19 w 543"/>
                    <a:gd name="T37" fmla="*/ 621 h 700"/>
                    <a:gd name="T38" fmla="*/ 206 w 543"/>
                    <a:gd name="T39" fmla="*/ 625 h 700"/>
                    <a:gd name="T40" fmla="*/ 321 w 543"/>
                    <a:gd name="T41" fmla="*/ 695 h 700"/>
                    <a:gd name="T42" fmla="*/ 478 w 543"/>
                    <a:gd name="T43" fmla="*/ 651 h 700"/>
                    <a:gd name="T44" fmla="*/ 538 w 543"/>
                    <a:gd name="T45" fmla="*/ 473 h 700"/>
                    <a:gd name="T46" fmla="*/ 215 w 543"/>
                    <a:gd name="T47" fmla="*/ 35 h 700"/>
                    <a:gd name="T48" fmla="*/ 255 w 543"/>
                    <a:gd name="T49" fmla="*/ 45 h 700"/>
                    <a:gd name="T50" fmla="*/ 261 w 543"/>
                    <a:gd name="T51" fmla="*/ 51 h 700"/>
                    <a:gd name="T52" fmla="*/ 271 w 543"/>
                    <a:gd name="T53" fmla="*/ 76 h 700"/>
                    <a:gd name="T54" fmla="*/ 181 w 543"/>
                    <a:gd name="T55" fmla="*/ 75 h 700"/>
                    <a:gd name="T56" fmla="*/ 137 w 543"/>
                    <a:gd name="T57" fmla="*/ 107 h 700"/>
                    <a:gd name="T58" fmla="*/ 309 w 543"/>
                    <a:gd name="T59" fmla="*/ 108 h 700"/>
                    <a:gd name="T60" fmla="*/ 315 w 543"/>
                    <a:gd name="T61" fmla="*/ 160 h 700"/>
                    <a:gd name="T62" fmla="*/ 261 w 543"/>
                    <a:gd name="T63" fmla="*/ 166 h 700"/>
                    <a:gd name="T64" fmla="*/ 136 w 543"/>
                    <a:gd name="T65" fmla="*/ 160 h 700"/>
                    <a:gd name="T66" fmla="*/ 183 w 543"/>
                    <a:gd name="T67" fmla="*/ 588 h 700"/>
                    <a:gd name="T68" fmla="*/ 32 w 543"/>
                    <a:gd name="T69" fmla="*/ 290 h 700"/>
                    <a:gd name="T70" fmla="*/ 38 w 543"/>
                    <a:gd name="T71" fmla="*/ 152 h 700"/>
                    <a:gd name="T72" fmla="*/ 105 w 543"/>
                    <a:gd name="T73" fmla="*/ 158 h 700"/>
                    <a:gd name="T74" fmla="*/ 123 w 543"/>
                    <a:gd name="T75" fmla="*/ 197 h 700"/>
                    <a:gd name="T76" fmla="*/ 329 w 543"/>
                    <a:gd name="T77" fmla="*/ 197 h 700"/>
                    <a:gd name="T78" fmla="*/ 347 w 543"/>
                    <a:gd name="T79" fmla="*/ 158 h 700"/>
                    <a:gd name="T80" fmla="*/ 382 w 543"/>
                    <a:gd name="T81" fmla="*/ 152 h 700"/>
                    <a:gd name="T82" fmla="*/ 420 w 543"/>
                    <a:gd name="T83" fmla="*/ 157 h 700"/>
                    <a:gd name="T84" fmla="*/ 420 w 543"/>
                    <a:gd name="T85" fmla="*/ 327 h 700"/>
                    <a:gd name="T86" fmla="*/ 404 w 543"/>
                    <a:gd name="T87" fmla="*/ 329 h 700"/>
                    <a:gd name="T88" fmla="*/ 276 w 543"/>
                    <a:gd name="T89" fmla="*/ 339 h 700"/>
                    <a:gd name="T90" fmla="*/ 175 w 543"/>
                    <a:gd name="T91" fmla="*/ 452 h 700"/>
                    <a:gd name="T92" fmla="*/ 507 w 543"/>
                    <a:gd name="T93" fmla="*/ 536 h 700"/>
                    <a:gd name="T94" fmla="*/ 391 w 543"/>
                    <a:gd name="T95" fmla="*/ 661 h 700"/>
                    <a:gd name="T96" fmla="*/ 282 w 543"/>
                    <a:gd name="T97" fmla="*/ 648 h 700"/>
                    <a:gd name="T98" fmla="*/ 211 w 543"/>
                    <a:gd name="T99" fmla="*/ 572 h 700"/>
                    <a:gd name="T100" fmla="*/ 278 w 543"/>
                    <a:gd name="T101" fmla="*/ 374 h 700"/>
                    <a:gd name="T102" fmla="*/ 481 w 543"/>
                    <a:gd name="T103" fmla="*/ 421 h 700"/>
                    <a:gd name="T104" fmla="*/ 507 w 543"/>
                    <a:gd name="T105" fmla="*/ 536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3" h="700">
                      <a:moveTo>
                        <a:pt x="538" y="473"/>
                      </a:moveTo>
                      <a:cubicBezTo>
                        <a:pt x="534" y="454"/>
                        <a:pt x="528" y="437"/>
                        <a:pt x="519" y="420"/>
                      </a:cubicBezTo>
                      <a:cubicBezTo>
                        <a:pt x="504" y="393"/>
                        <a:pt x="483" y="370"/>
                        <a:pt x="457" y="353"/>
                      </a:cubicBezTo>
                      <a:cubicBezTo>
                        <a:pt x="453" y="351"/>
                        <a:pt x="452" y="348"/>
                        <a:pt x="452" y="344"/>
                      </a:cubicBezTo>
                      <a:cubicBezTo>
                        <a:pt x="452" y="276"/>
                        <a:pt x="452" y="208"/>
                        <a:pt x="452" y="140"/>
                      </a:cubicBezTo>
                      <a:cubicBezTo>
                        <a:pt x="452" y="137"/>
                        <a:pt x="452" y="134"/>
                        <a:pt x="451" y="131"/>
                      </a:cubicBezTo>
                      <a:cubicBezTo>
                        <a:pt x="448" y="123"/>
                        <a:pt x="442" y="120"/>
                        <a:pt x="434" y="120"/>
                      </a:cubicBezTo>
                      <a:cubicBezTo>
                        <a:pt x="407" y="120"/>
                        <a:pt x="380" y="120"/>
                        <a:pt x="353" y="120"/>
                      </a:cubicBezTo>
                      <a:cubicBezTo>
                        <a:pt x="352" y="120"/>
                        <a:pt x="351" y="120"/>
                        <a:pt x="350" y="120"/>
                      </a:cubicBezTo>
                      <a:cubicBezTo>
                        <a:pt x="350" y="120"/>
                        <a:pt x="350" y="120"/>
                        <a:pt x="350" y="120"/>
                      </a:cubicBezTo>
                      <a:cubicBezTo>
                        <a:pt x="347" y="120"/>
                        <a:pt x="347" y="119"/>
                        <a:pt x="347" y="114"/>
                      </a:cubicBezTo>
                      <a:cubicBezTo>
                        <a:pt x="347" y="107"/>
                        <a:pt x="347" y="100"/>
                        <a:pt x="347" y="93"/>
                      </a:cubicBezTo>
                      <a:cubicBezTo>
                        <a:pt x="347" y="81"/>
                        <a:pt x="341" y="76"/>
                        <a:pt x="329" y="76"/>
                      </a:cubicBezTo>
                      <a:cubicBezTo>
                        <a:pt x="322" y="75"/>
                        <a:pt x="316" y="75"/>
                        <a:pt x="309" y="76"/>
                      </a:cubicBezTo>
                      <a:cubicBezTo>
                        <a:pt x="304" y="76"/>
                        <a:pt x="303" y="74"/>
                        <a:pt x="302" y="69"/>
                      </a:cubicBezTo>
                      <a:cubicBezTo>
                        <a:pt x="300" y="48"/>
                        <a:pt x="290" y="31"/>
                        <a:pt x="273" y="18"/>
                      </a:cubicBezTo>
                      <a:cubicBezTo>
                        <a:pt x="269" y="15"/>
                        <a:pt x="265" y="13"/>
                        <a:pt x="261" y="10"/>
                      </a:cubicBezTo>
                      <a:cubicBezTo>
                        <a:pt x="261" y="10"/>
                        <a:pt x="261" y="10"/>
                        <a:pt x="261" y="10"/>
                      </a:cubicBezTo>
                      <a:cubicBezTo>
                        <a:pt x="259" y="9"/>
                        <a:pt x="257" y="8"/>
                        <a:pt x="255" y="8"/>
                      </a:cubicBezTo>
                      <a:cubicBezTo>
                        <a:pt x="249" y="5"/>
                        <a:pt x="242" y="3"/>
                        <a:pt x="234" y="2"/>
                      </a:cubicBezTo>
                      <a:cubicBezTo>
                        <a:pt x="233" y="2"/>
                        <a:pt x="232" y="2"/>
                        <a:pt x="231" y="2"/>
                      </a:cubicBezTo>
                      <a:cubicBezTo>
                        <a:pt x="231" y="2"/>
                        <a:pt x="231" y="2"/>
                        <a:pt x="231" y="2"/>
                      </a:cubicBezTo>
                      <a:cubicBezTo>
                        <a:pt x="212" y="0"/>
                        <a:pt x="194" y="6"/>
                        <a:pt x="179" y="18"/>
                      </a:cubicBezTo>
                      <a:cubicBezTo>
                        <a:pt x="162" y="31"/>
                        <a:pt x="152" y="48"/>
                        <a:pt x="150" y="69"/>
                      </a:cubicBezTo>
                      <a:cubicBezTo>
                        <a:pt x="149" y="74"/>
                        <a:pt x="148" y="76"/>
                        <a:pt x="143" y="75"/>
                      </a:cubicBezTo>
                      <a:cubicBezTo>
                        <a:pt x="136" y="75"/>
                        <a:pt x="129" y="75"/>
                        <a:pt x="123" y="75"/>
                      </a:cubicBezTo>
                      <a:cubicBezTo>
                        <a:pt x="111" y="75"/>
                        <a:pt x="105" y="81"/>
                        <a:pt x="105" y="93"/>
                      </a:cubicBezTo>
                      <a:cubicBezTo>
                        <a:pt x="105" y="100"/>
                        <a:pt x="105" y="107"/>
                        <a:pt x="105" y="114"/>
                      </a:cubicBezTo>
                      <a:cubicBezTo>
                        <a:pt x="105" y="120"/>
                        <a:pt x="105" y="120"/>
                        <a:pt x="98" y="120"/>
                      </a:cubicBezTo>
                      <a:cubicBezTo>
                        <a:pt x="72" y="120"/>
                        <a:pt x="45" y="121"/>
                        <a:pt x="18" y="120"/>
                      </a:cubicBezTo>
                      <a:cubicBezTo>
                        <a:pt x="7" y="120"/>
                        <a:pt x="0" y="127"/>
                        <a:pt x="0" y="139"/>
                      </a:cubicBezTo>
                      <a:cubicBezTo>
                        <a:pt x="0" y="216"/>
                        <a:pt x="0" y="293"/>
                        <a:pt x="0" y="371"/>
                      </a:cubicBezTo>
                      <a:cubicBezTo>
                        <a:pt x="0" y="448"/>
                        <a:pt x="0" y="526"/>
                        <a:pt x="0" y="603"/>
                      </a:cubicBezTo>
                      <a:cubicBezTo>
                        <a:pt x="0" y="604"/>
                        <a:pt x="0" y="605"/>
                        <a:pt x="0" y="606"/>
                      </a:cubicBezTo>
                      <a:cubicBezTo>
                        <a:pt x="0" y="607"/>
                        <a:pt x="0" y="607"/>
                        <a:pt x="0" y="607"/>
                      </a:cubicBezTo>
                      <a:cubicBezTo>
                        <a:pt x="0" y="607"/>
                        <a:pt x="0" y="607"/>
                        <a:pt x="0" y="607"/>
                      </a:cubicBezTo>
                      <a:cubicBezTo>
                        <a:pt x="1" y="609"/>
                        <a:pt x="1" y="610"/>
                        <a:pt x="1" y="611"/>
                      </a:cubicBezTo>
                      <a:cubicBezTo>
                        <a:pt x="4" y="619"/>
                        <a:pt x="11" y="621"/>
                        <a:pt x="19" y="621"/>
                      </a:cubicBezTo>
                      <a:cubicBezTo>
                        <a:pt x="78" y="621"/>
                        <a:pt x="138" y="621"/>
                        <a:pt x="197" y="621"/>
                      </a:cubicBezTo>
                      <a:cubicBezTo>
                        <a:pt x="201" y="621"/>
                        <a:pt x="203" y="622"/>
                        <a:pt x="206" y="625"/>
                      </a:cubicBezTo>
                      <a:cubicBezTo>
                        <a:pt x="216" y="636"/>
                        <a:pt x="226" y="647"/>
                        <a:pt x="237" y="657"/>
                      </a:cubicBezTo>
                      <a:cubicBezTo>
                        <a:pt x="261" y="677"/>
                        <a:pt x="290" y="689"/>
                        <a:pt x="321" y="695"/>
                      </a:cubicBezTo>
                      <a:cubicBezTo>
                        <a:pt x="350" y="700"/>
                        <a:pt x="378" y="698"/>
                        <a:pt x="406" y="690"/>
                      </a:cubicBezTo>
                      <a:cubicBezTo>
                        <a:pt x="433" y="682"/>
                        <a:pt x="457" y="669"/>
                        <a:pt x="478" y="651"/>
                      </a:cubicBezTo>
                      <a:cubicBezTo>
                        <a:pt x="511" y="621"/>
                        <a:pt x="532" y="584"/>
                        <a:pt x="539" y="540"/>
                      </a:cubicBezTo>
                      <a:cubicBezTo>
                        <a:pt x="543" y="518"/>
                        <a:pt x="542" y="495"/>
                        <a:pt x="538" y="473"/>
                      </a:cubicBezTo>
                      <a:close/>
                      <a:moveTo>
                        <a:pt x="197" y="44"/>
                      </a:moveTo>
                      <a:cubicBezTo>
                        <a:pt x="202" y="40"/>
                        <a:pt x="209" y="36"/>
                        <a:pt x="215" y="35"/>
                      </a:cubicBezTo>
                      <a:cubicBezTo>
                        <a:pt x="215" y="35"/>
                        <a:pt x="215" y="35"/>
                        <a:pt x="215" y="35"/>
                      </a:cubicBezTo>
                      <a:cubicBezTo>
                        <a:pt x="229" y="32"/>
                        <a:pt x="244" y="35"/>
                        <a:pt x="255" y="45"/>
                      </a:cubicBezTo>
                      <a:cubicBezTo>
                        <a:pt x="257" y="46"/>
                        <a:pt x="259" y="48"/>
                        <a:pt x="261" y="50"/>
                      </a:cubicBezTo>
                      <a:cubicBezTo>
                        <a:pt x="261" y="50"/>
                        <a:pt x="261" y="51"/>
                        <a:pt x="261" y="51"/>
                      </a:cubicBezTo>
                      <a:cubicBezTo>
                        <a:pt x="261" y="51"/>
                        <a:pt x="261" y="51"/>
                        <a:pt x="261" y="51"/>
                      </a:cubicBezTo>
                      <a:cubicBezTo>
                        <a:pt x="267" y="57"/>
                        <a:pt x="270" y="65"/>
                        <a:pt x="271" y="76"/>
                      </a:cubicBezTo>
                      <a:cubicBezTo>
                        <a:pt x="268" y="76"/>
                        <a:pt x="212" y="75"/>
                        <a:pt x="188" y="75"/>
                      </a:cubicBezTo>
                      <a:cubicBezTo>
                        <a:pt x="186" y="75"/>
                        <a:pt x="184" y="75"/>
                        <a:pt x="181" y="75"/>
                      </a:cubicBezTo>
                      <a:cubicBezTo>
                        <a:pt x="182" y="62"/>
                        <a:pt x="188" y="52"/>
                        <a:pt x="197" y="44"/>
                      </a:cubicBezTo>
                      <a:close/>
                      <a:moveTo>
                        <a:pt x="137" y="107"/>
                      </a:moveTo>
                      <a:cubicBezTo>
                        <a:pt x="139" y="107"/>
                        <a:pt x="141" y="107"/>
                        <a:pt x="142" y="107"/>
                      </a:cubicBezTo>
                      <a:cubicBezTo>
                        <a:pt x="167" y="107"/>
                        <a:pt x="278" y="108"/>
                        <a:pt x="309" y="108"/>
                      </a:cubicBezTo>
                      <a:cubicBezTo>
                        <a:pt x="311" y="108"/>
                        <a:pt x="313" y="108"/>
                        <a:pt x="315" y="108"/>
                      </a:cubicBezTo>
                      <a:cubicBezTo>
                        <a:pt x="315" y="110"/>
                        <a:pt x="315" y="145"/>
                        <a:pt x="315" y="160"/>
                      </a:cubicBezTo>
                      <a:cubicBezTo>
                        <a:pt x="315" y="165"/>
                        <a:pt x="314" y="166"/>
                        <a:pt x="310" y="166"/>
                      </a:cubicBezTo>
                      <a:cubicBezTo>
                        <a:pt x="293" y="166"/>
                        <a:pt x="261" y="166"/>
                        <a:pt x="261" y="166"/>
                      </a:cubicBezTo>
                      <a:cubicBezTo>
                        <a:pt x="221" y="165"/>
                        <a:pt x="182" y="165"/>
                        <a:pt x="142" y="166"/>
                      </a:cubicBezTo>
                      <a:cubicBezTo>
                        <a:pt x="138" y="166"/>
                        <a:pt x="136" y="165"/>
                        <a:pt x="136" y="160"/>
                      </a:cubicBezTo>
                      <a:cubicBezTo>
                        <a:pt x="137" y="144"/>
                        <a:pt x="137" y="123"/>
                        <a:pt x="137" y="107"/>
                      </a:cubicBezTo>
                      <a:close/>
                      <a:moveTo>
                        <a:pt x="183" y="588"/>
                      </a:moveTo>
                      <a:cubicBezTo>
                        <a:pt x="159" y="589"/>
                        <a:pt x="31" y="587"/>
                        <a:pt x="31" y="587"/>
                      </a:cubicBezTo>
                      <a:cubicBezTo>
                        <a:pt x="31" y="587"/>
                        <a:pt x="32" y="374"/>
                        <a:pt x="32" y="290"/>
                      </a:cubicBezTo>
                      <a:cubicBezTo>
                        <a:pt x="32" y="246"/>
                        <a:pt x="32" y="202"/>
                        <a:pt x="32" y="158"/>
                      </a:cubicBezTo>
                      <a:cubicBezTo>
                        <a:pt x="32" y="154"/>
                        <a:pt x="33" y="152"/>
                        <a:pt x="38" y="152"/>
                      </a:cubicBezTo>
                      <a:cubicBezTo>
                        <a:pt x="58" y="152"/>
                        <a:pt x="79" y="152"/>
                        <a:pt x="99" y="152"/>
                      </a:cubicBezTo>
                      <a:cubicBezTo>
                        <a:pt x="104" y="152"/>
                        <a:pt x="105" y="154"/>
                        <a:pt x="105" y="158"/>
                      </a:cubicBezTo>
                      <a:cubicBezTo>
                        <a:pt x="105" y="165"/>
                        <a:pt x="105" y="173"/>
                        <a:pt x="105" y="180"/>
                      </a:cubicBezTo>
                      <a:cubicBezTo>
                        <a:pt x="105" y="190"/>
                        <a:pt x="113" y="197"/>
                        <a:pt x="123" y="197"/>
                      </a:cubicBezTo>
                      <a:cubicBezTo>
                        <a:pt x="154" y="197"/>
                        <a:pt x="184" y="197"/>
                        <a:pt x="215" y="197"/>
                      </a:cubicBezTo>
                      <a:cubicBezTo>
                        <a:pt x="215" y="197"/>
                        <a:pt x="291" y="197"/>
                        <a:pt x="329" y="197"/>
                      </a:cubicBezTo>
                      <a:cubicBezTo>
                        <a:pt x="339" y="197"/>
                        <a:pt x="347" y="191"/>
                        <a:pt x="347" y="180"/>
                      </a:cubicBezTo>
                      <a:cubicBezTo>
                        <a:pt x="347" y="173"/>
                        <a:pt x="347" y="165"/>
                        <a:pt x="347" y="158"/>
                      </a:cubicBezTo>
                      <a:cubicBezTo>
                        <a:pt x="347" y="154"/>
                        <a:pt x="348" y="152"/>
                        <a:pt x="352" y="152"/>
                      </a:cubicBezTo>
                      <a:cubicBezTo>
                        <a:pt x="362" y="152"/>
                        <a:pt x="382" y="152"/>
                        <a:pt x="382" y="152"/>
                      </a:cubicBezTo>
                      <a:cubicBezTo>
                        <a:pt x="393" y="152"/>
                        <a:pt x="404" y="152"/>
                        <a:pt x="416" y="152"/>
                      </a:cubicBezTo>
                      <a:cubicBezTo>
                        <a:pt x="419" y="152"/>
                        <a:pt x="420" y="153"/>
                        <a:pt x="420" y="157"/>
                      </a:cubicBezTo>
                      <a:cubicBezTo>
                        <a:pt x="420" y="168"/>
                        <a:pt x="420" y="179"/>
                        <a:pt x="420" y="190"/>
                      </a:cubicBezTo>
                      <a:cubicBezTo>
                        <a:pt x="420" y="235"/>
                        <a:pt x="420" y="281"/>
                        <a:pt x="420" y="327"/>
                      </a:cubicBezTo>
                      <a:cubicBezTo>
                        <a:pt x="420" y="329"/>
                        <a:pt x="420" y="331"/>
                        <a:pt x="420" y="334"/>
                      </a:cubicBezTo>
                      <a:cubicBezTo>
                        <a:pt x="414" y="332"/>
                        <a:pt x="409" y="331"/>
                        <a:pt x="404" y="329"/>
                      </a:cubicBezTo>
                      <a:cubicBezTo>
                        <a:pt x="378" y="321"/>
                        <a:pt x="351" y="321"/>
                        <a:pt x="324" y="324"/>
                      </a:cubicBezTo>
                      <a:cubicBezTo>
                        <a:pt x="308" y="327"/>
                        <a:pt x="292" y="332"/>
                        <a:pt x="276" y="339"/>
                      </a:cubicBezTo>
                      <a:cubicBezTo>
                        <a:pt x="275" y="339"/>
                        <a:pt x="261" y="346"/>
                        <a:pt x="261" y="346"/>
                      </a:cubicBezTo>
                      <a:cubicBezTo>
                        <a:pt x="220" y="371"/>
                        <a:pt x="190" y="406"/>
                        <a:pt x="175" y="452"/>
                      </a:cubicBezTo>
                      <a:cubicBezTo>
                        <a:pt x="160" y="498"/>
                        <a:pt x="164" y="544"/>
                        <a:pt x="183" y="588"/>
                      </a:cubicBezTo>
                      <a:close/>
                      <a:moveTo>
                        <a:pt x="507" y="536"/>
                      </a:moveTo>
                      <a:cubicBezTo>
                        <a:pt x="501" y="572"/>
                        <a:pt x="484" y="603"/>
                        <a:pt x="456" y="627"/>
                      </a:cubicBezTo>
                      <a:cubicBezTo>
                        <a:pt x="437" y="644"/>
                        <a:pt x="415" y="655"/>
                        <a:pt x="391" y="661"/>
                      </a:cubicBezTo>
                      <a:cubicBezTo>
                        <a:pt x="376" y="665"/>
                        <a:pt x="361" y="666"/>
                        <a:pt x="346" y="666"/>
                      </a:cubicBezTo>
                      <a:cubicBezTo>
                        <a:pt x="324" y="665"/>
                        <a:pt x="302" y="659"/>
                        <a:pt x="282" y="648"/>
                      </a:cubicBezTo>
                      <a:cubicBezTo>
                        <a:pt x="280" y="647"/>
                        <a:pt x="270" y="641"/>
                        <a:pt x="268" y="640"/>
                      </a:cubicBezTo>
                      <a:cubicBezTo>
                        <a:pt x="242" y="623"/>
                        <a:pt x="224" y="600"/>
                        <a:pt x="211" y="572"/>
                      </a:cubicBezTo>
                      <a:cubicBezTo>
                        <a:pt x="198" y="544"/>
                        <a:pt x="195" y="514"/>
                        <a:pt x="200" y="484"/>
                      </a:cubicBezTo>
                      <a:cubicBezTo>
                        <a:pt x="209" y="435"/>
                        <a:pt x="235" y="398"/>
                        <a:pt x="278" y="374"/>
                      </a:cubicBezTo>
                      <a:cubicBezTo>
                        <a:pt x="304" y="359"/>
                        <a:pt x="331" y="352"/>
                        <a:pt x="360" y="354"/>
                      </a:cubicBezTo>
                      <a:cubicBezTo>
                        <a:pt x="411" y="357"/>
                        <a:pt x="452" y="379"/>
                        <a:pt x="481" y="421"/>
                      </a:cubicBezTo>
                      <a:cubicBezTo>
                        <a:pt x="493" y="437"/>
                        <a:pt x="501" y="455"/>
                        <a:pt x="506" y="475"/>
                      </a:cubicBezTo>
                      <a:cubicBezTo>
                        <a:pt x="510" y="495"/>
                        <a:pt x="511" y="515"/>
                        <a:pt x="507" y="5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lumMod val="95000"/>
                      </a:schemeClr>
                    </a:solidFill>
                    <a:effectLst/>
                    <a:uLnTx/>
                    <a:uFillTx/>
                    <a:latin typeface="Calibri" panose="020F0502020204030204"/>
                    <a:ea typeface="+mn-ea"/>
                    <a:cs typeface="+mn-cs"/>
                  </a:endParaRPr>
                </a:p>
              </p:txBody>
            </p:sp>
          </p:grpSp>
          <p:cxnSp>
            <p:nvCxnSpPr>
              <p:cNvPr id="20" name="Straight Connector 2">
                <a:extLst>
                  <a:ext uri="{FF2B5EF4-FFF2-40B4-BE49-F238E27FC236}">
                    <a16:creationId xmlns:a16="http://schemas.microsoft.com/office/drawing/2014/main" id="{8F9D1D26-2CF5-6F45-8A34-B24883F246A6}"/>
                  </a:ext>
                </a:extLst>
              </p:cNvPr>
              <p:cNvCxnSpPr/>
              <p:nvPr/>
            </p:nvCxnSpPr>
            <p:spPr>
              <a:xfrm>
                <a:off x="2489200" y="2743200"/>
                <a:ext cx="1859280" cy="0"/>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1">
                <a:extLst>
                  <a:ext uri="{FF2B5EF4-FFF2-40B4-BE49-F238E27FC236}">
                    <a16:creationId xmlns:a16="http://schemas.microsoft.com/office/drawing/2014/main" id="{2FA6F894-A763-D645-8DD0-86F2FEDE993B}"/>
                  </a:ext>
                </a:extLst>
              </p:cNvPr>
              <p:cNvCxnSpPr/>
              <p:nvPr/>
            </p:nvCxnSpPr>
            <p:spPr>
              <a:xfrm>
                <a:off x="2489200" y="3063240"/>
                <a:ext cx="1859280" cy="0"/>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2">
                <a:extLst>
                  <a:ext uri="{FF2B5EF4-FFF2-40B4-BE49-F238E27FC236}">
                    <a16:creationId xmlns:a16="http://schemas.microsoft.com/office/drawing/2014/main" id="{D53E42BC-46A1-DD48-BD0D-620046714026}"/>
                  </a:ext>
                </a:extLst>
              </p:cNvPr>
              <p:cNvCxnSpPr>
                <a:cxnSpLocks/>
              </p:cNvCxnSpPr>
              <p:nvPr/>
            </p:nvCxnSpPr>
            <p:spPr>
              <a:xfrm>
                <a:off x="2489200" y="3383280"/>
                <a:ext cx="853440" cy="0"/>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7">
                <a:extLst>
                  <a:ext uri="{FF2B5EF4-FFF2-40B4-BE49-F238E27FC236}">
                    <a16:creationId xmlns:a16="http://schemas.microsoft.com/office/drawing/2014/main" id="{77AA61BA-8B61-B44A-B9D5-3A2F493C7398}"/>
                  </a:ext>
                </a:extLst>
              </p:cNvPr>
              <p:cNvCxnSpPr>
                <a:cxnSpLocks/>
              </p:cNvCxnSpPr>
              <p:nvPr/>
            </p:nvCxnSpPr>
            <p:spPr>
              <a:xfrm>
                <a:off x="2489200" y="3693160"/>
                <a:ext cx="635000" cy="0"/>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8">
                <a:extLst>
                  <a:ext uri="{FF2B5EF4-FFF2-40B4-BE49-F238E27FC236}">
                    <a16:creationId xmlns:a16="http://schemas.microsoft.com/office/drawing/2014/main" id="{F0EC5BB4-D00B-E346-87FF-FCE93379BA96}"/>
                  </a:ext>
                </a:extLst>
              </p:cNvPr>
              <p:cNvCxnSpPr>
                <a:cxnSpLocks/>
              </p:cNvCxnSpPr>
              <p:nvPr/>
            </p:nvCxnSpPr>
            <p:spPr>
              <a:xfrm>
                <a:off x="2489200" y="4013200"/>
                <a:ext cx="477520" cy="0"/>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9">
                <a:extLst>
                  <a:ext uri="{FF2B5EF4-FFF2-40B4-BE49-F238E27FC236}">
                    <a16:creationId xmlns:a16="http://schemas.microsoft.com/office/drawing/2014/main" id="{3B7AE99B-BF1F-B440-8F85-B05431B73DC4}"/>
                  </a:ext>
                </a:extLst>
              </p:cNvPr>
              <p:cNvCxnSpPr>
                <a:cxnSpLocks/>
              </p:cNvCxnSpPr>
              <p:nvPr/>
            </p:nvCxnSpPr>
            <p:spPr>
              <a:xfrm>
                <a:off x="2489200" y="4333240"/>
                <a:ext cx="426720" cy="0"/>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39">
                <a:extLst>
                  <a:ext uri="{FF2B5EF4-FFF2-40B4-BE49-F238E27FC236}">
                    <a16:creationId xmlns:a16="http://schemas.microsoft.com/office/drawing/2014/main" id="{BA08935E-00C1-B344-9779-CFA5AAC47C5B}"/>
                  </a:ext>
                </a:extLst>
              </p:cNvPr>
              <p:cNvCxnSpPr>
                <a:cxnSpLocks/>
              </p:cNvCxnSpPr>
              <p:nvPr/>
            </p:nvCxnSpPr>
            <p:spPr>
              <a:xfrm>
                <a:off x="2489200" y="4638040"/>
                <a:ext cx="426720" cy="0"/>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2" name="CaixaDeTexto 31"/>
          <p:cNvSpPr txBox="1"/>
          <p:nvPr userDrawn="1"/>
        </p:nvSpPr>
        <p:spPr>
          <a:xfrm>
            <a:off x="-149848" y="5947091"/>
            <a:ext cx="2896130" cy="646331"/>
          </a:xfrm>
          <a:prstGeom prst="rect">
            <a:avLst/>
          </a:prstGeom>
          <a:noFill/>
        </p:spPr>
        <p:txBody>
          <a:bodyPr wrap="square" rtlCol="0">
            <a:spAutoFit/>
          </a:bodyPr>
          <a:lstStyle/>
          <a:p>
            <a:pPr algn="ctr"/>
            <a:r>
              <a:rPr lang="pt-BR" sz="3600" b="1" spc="300" dirty="0" smtClean="0">
                <a:solidFill>
                  <a:schemeClr val="accent1">
                    <a:lumMod val="50000"/>
                  </a:schemeClr>
                </a:solidFill>
                <a:latin typeface="+mj-lt"/>
              </a:rPr>
              <a:t>AGENDA</a:t>
            </a:r>
            <a:endParaRPr lang="pt-BR" sz="3600" b="1" spc="300" dirty="0">
              <a:solidFill>
                <a:schemeClr val="accent1">
                  <a:lumMod val="50000"/>
                </a:schemeClr>
              </a:solidFill>
              <a:latin typeface="+mj-lt"/>
            </a:endParaRPr>
          </a:p>
        </p:txBody>
      </p:sp>
    </p:spTree>
    <p:extLst>
      <p:ext uri="{BB962C8B-B14F-4D97-AF65-F5344CB8AC3E}">
        <p14:creationId xmlns:p14="http://schemas.microsoft.com/office/powerpoint/2010/main" val="160248548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ítulo e Conteúdo">
    <p:bg>
      <p:bgPr>
        <a:solidFill>
          <a:schemeClr val="bg1"/>
        </a:solidFill>
        <a:effectLst/>
      </p:bgPr>
    </p:bg>
    <p:spTree>
      <p:nvGrpSpPr>
        <p:cNvPr id="1" name=""/>
        <p:cNvGrpSpPr/>
        <p:nvPr/>
      </p:nvGrpSpPr>
      <p:grpSpPr>
        <a:xfrm>
          <a:off x="0" y="0"/>
          <a:ext cx="0" cy="0"/>
          <a:chOff x="0" y="0"/>
          <a:chExt cx="0" cy="0"/>
        </a:xfrm>
      </p:grpSpPr>
      <p:pic>
        <p:nvPicPr>
          <p:cNvPr id="12" name="Imagem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627" t="-1374" r="-342" b="-2471"/>
          <a:stretch/>
        </p:blipFill>
        <p:spPr>
          <a:xfrm>
            <a:off x="4804436" y="-101530"/>
            <a:ext cx="7014409" cy="7104493"/>
          </a:xfrm>
          <a:prstGeom prst="rect">
            <a:avLst/>
          </a:prstGeom>
        </p:spPr>
      </p:pic>
      <p:grpSp>
        <p:nvGrpSpPr>
          <p:cNvPr id="4" name="Agrupar 3"/>
          <p:cNvGrpSpPr/>
          <p:nvPr userDrawn="1"/>
        </p:nvGrpSpPr>
        <p:grpSpPr>
          <a:xfrm>
            <a:off x="9094851" y="5869965"/>
            <a:ext cx="2573688" cy="564956"/>
            <a:chOff x="8737042" y="5860854"/>
            <a:chExt cx="3158532" cy="693336"/>
          </a:xfrm>
          <a:effectLst>
            <a:reflection blurRad="6350" stA="23000" endPos="18000" dir="5400000" sy="-100000" algn="bl" rotWithShape="0"/>
          </a:effectLst>
        </p:grpSpPr>
        <p:sp>
          <p:nvSpPr>
            <p:cNvPr id="5" name="Retângulo Arredondado 4"/>
            <p:cNvSpPr/>
            <p:nvPr userDrawn="1"/>
          </p:nvSpPr>
          <p:spPr>
            <a:xfrm>
              <a:off x="8737042" y="5860854"/>
              <a:ext cx="3158532" cy="693336"/>
            </a:xfrm>
            <a:prstGeom prst="roundRect">
              <a:avLst>
                <a:gd name="adj" fmla="val 50000"/>
              </a:avLst>
            </a:prstGeom>
            <a:solidFill>
              <a:schemeClr val="bg1">
                <a:lumMod val="85000"/>
              </a:schemeClr>
            </a:solidFill>
            <a:ln>
              <a:noFill/>
            </a:ln>
            <a:effectLst>
              <a:reflection blurRad="6350" stA="52000" endA="300" endPos="35000" dir="5400000" sy="-100000" algn="bl" rotWithShape="0"/>
            </a:effectLst>
            <a:scene3d>
              <a:camera prst="orthographicFront"/>
              <a:lightRig rig="threePt" dir="t"/>
            </a:scene3d>
            <a:sp3d>
              <a:bevelT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51095" y="5955834"/>
              <a:ext cx="2310329" cy="501848"/>
            </a:xfrm>
            <a:prstGeom prst="rect">
              <a:avLst/>
            </a:prstGeom>
          </p:spPr>
        </p:pic>
      </p:grpSp>
      <p:sp>
        <p:nvSpPr>
          <p:cNvPr id="10" name="Retângulo Arredondado 9"/>
          <p:cNvSpPr/>
          <p:nvPr userDrawn="1"/>
        </p:nvSpPr>
        <p:spPr>
          <a:xfrm>
            <a:off x="0" y="0"/>
            <a:ext cx="12192000" cy="6858000"/>
          </a:xfrm>
          <a:prstGeom prst="roundRect">
            <a:avLst>
              <a:gd name="adj" fmla="val 0"/>
            </a:avLst>
          </a:prstGeom>
          <a:gradFill flip="none" rotWithShape="1">
            <a:gsLst>
              <a:gs pos="89000">
                <a:schemeClr val="accent5">
                  <a:lumMod val="50000"/>
                  <a:alpha val="95000"/>
                </a:schemeClr>
              </a:gs>
              <a:gs pos="0">
                <a:schemeClr val="accent1">
                  <a:lumMod val="20000"/>
                  <a:lumOff val="80000"/>
                </a:schemeClr>
              </a:gs>
            </a:gsLst>
            <a:lin ang="240000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accent1">
                  <a:lumMod val="50000"/>
                </a:schemeClr>
              </a:solidFill>
            </a:endParaRPr>
          </a:p>
        </p:txBody>
      </p:sp>
      <p:sp>
        <p:nvSpPr>
          <p:cNvPr id="46" name="Retângulo 45"/>
          <p:cNvSpPr/>
          <p:nvPr userDrawn="1"/>
        </p:nvSpPr>
        <p:spPr>
          <a:xfrm>
            <a:off x="0" y="0"/>
            <a:ext cx="2652904" cy="6858000"/>
          </a:xfrm>
          <a:prstGeom prst="rect">
            <a:avLst/>
          </a:prstGeom>
          <a:gradFill flip="none" rotWithShape="0">
            <a:gsLst>
              <a:gs pos="12000">
                <a:schemeClr val="accent1">
                  <a:lumMod val="20000"/>
                  <a:lumOff val="80000"/>
                  <a:alpha val="0"/>
                </a:schemeClr>
              </a:gs>
              <a:gs pos="100000">
                <a:schemeClr val="accent1">
                  <a:lumMod val="50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1" name="Agrupar 30"/>
          <p:cNvGrpSpPr/>
          <p:nvPr userDrawn="1"/>
        </p:nvGrpSpPr>
        <p:grpSpPr>
          <a:xfrm>
            <a:off x="1769182" y="2386787"/>
            <a:ext cx="1767444" cy="1767444"/>
            <a:chOff x="1179258" y="2010569"/>
            <a:chExt cx="2792895" cy="2792895"/>
          </a:xfrm>
          <a:effectLst>
            <a:outerShdw blurRad="190500" dist="38100" dir="2700000" sx="103000" sy="103000" algn="tl" rotWithShape="0">
              <a:prstClr val="black">
                <a:alpha val="33000"/>
              </a:prstClr>
            </a:outerShdw>
            <a:reflection blurRad="6350" stA="52000" endA="300" endPos="35000" dir="5400000" sy="-100000" algn="bl" rotWithShape="0"/>
          </a:effectLst>
        </p:grpSpPr>
        <p:sp>
          <p:nvSpPr>
            <p:cNvPr id="32" name="Elipse 31"/>
            <p:cNvSpPr/>
            <p:nvPr userDrawn="1"/>
          </p:nvSpPr>
          <p:spPr>
            <a:xfrm>
              <a:off x="1179258" y="2010569"/>
              <a:ext cx="2792895" cy="2792895"/>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a:p>
          </p:txBody>
        </p:sp>
        <p:grpSp>
          <p:nvGrpSpPr>
            <p:cNvPr id="33" name="Group 40">
              <a:extLst>
                <a:ext uri="{FF2B5EF4-FFF2-40B4-BE49-F238E27FC236}">
                  <a16:creationId xmlns:a16="http://schemas.microsoft.com/office/drawing/2014/main" id="{3E0B7A98-B0EE-9C4C-9F70-0F0E4D18C8EB}"/>
                </a:ext>
              </a:extLst>
            </p:cNvPr>
            <p:cNvGrpSpPr/>
            <p:nvPr userDrawn="1"/>
          </p:nvGrpSpPr>
          <p:grpSpPr>
            <a:xfrm>
              <a:off x="1732935" y="2367118"/>
              <a:ext cx="1685539" cy="2079796"/>
              <a:chOff x="2050732" y="1266266"/>
              <a:chExt cx="3359467" cy="4325468"/>
            </a:xfrm>
            <a:solidFill>
              <a:schemeClr val="bg1"/>
            </a:solidFill>
            <a:effectLst/>
          </p:grpSpPr>
          <p:grpSp>
            <p:nvGrpSpPr>
              <p:cNvPr id="34" name="Group 14">
                <a:extLst>
                  <a:ext uri="{FF2B5EF4-FFF2-40B4-BE49-F238E27FC236}">
                    <a16:creationId xmlns:a16="http://schemas.microsoft.com/office/drawing/2014/main" id="{E60576FE-BB03-784A-B29D-826CFBD47B81}"/>
                  </a:ext>
                </a:extLst>
              </p:cNvPr>
              <p:cNvGrpSpPr/>
              <p:nvPr/>
            </p:nvGrpSpPr>
            <p:grpSpPr>
              <a:xfrm>
                <a:off x="2050732" y="1266266"/>
                <a:ext cx="3359467" cy="4325468"/>
                <a:chOff x="5230813" y="2312988"/>
                <a:chExt cx="1733550" cy="2232025"/>
              </a:xfrm>
              <a:grpFill/>
            </p:grpSpPr>
            <p:sp>
              <p:nvSpPr>
                <p:cNvPr id="42" name="Freeform 6">
                  <a:extLst>
                    <a:ext uri="{FF2B5EF4-FFF2-40B4-BE49-F238E27FC236}">
                      <a16:creationId xmlns:a16="http://schemas.microsoft.com/office/drawing/2014/main" id="{6D51EFB1-801D-8A48-9AB9-5E6822878ABE}"/>
                    </a:ext>
                  </a:extLst>
                </p:cNvPr>
                <p:cNvSpPr>
                  <a:spLocks/>
                </p:cNvSpPr>
                <p:nvPr/>
              </p:nvSpPr>
              <p:spPr bwMode="auto">
                <a:xfrm>
                  <a:off x="5243513" y="4191001"/>
                  <a:ext cx="41275" cy="60325"/>
                </a:xfrm>
                <a:custGeom>
                  <a:avLst/>
                  <a:gdLst>
                    <a:gd name="T0" fmla="*/ 0 w 13"/>
                    <a:gd name="T1" fmla="*/ 3 h 19"/>
                    <a:gd name="T2" fmla="*/ 4 w 13"/>
                    <a:gd name="T3" fmla="*/ 0 h 19"/>
                    <a:gd name="T4" fmla="*/ 10 w 13"/>
                    <a:gd name="T5" fmla="*/ 5 h 19"/>
                    <a:gd name="T6" fmla="*/ 5 w 13"/>
                    <a:gd name="T7" fmla="*/ 18 h 19"/>
                    <a:gd name="T8" fmla="*/ 0 w 13"/>
                    <a:gd name="T9" fmla="*/ 15 h 19"/>
                    <a:gd name="T10" fmla="*/ 0 w 13"/>
                    <a:gd name="T11" fmla="*/ 3 h 19"/>
                  </a:gdLst>
                  <a:ahLst/>
                  <a:cxnLst>
                    <a:cxn ang="0">
                      <a:pos x="T0" y="T1"/>
                    </a:cxn>
                    <a:cxn ang="0">
                      <a:pos x="T2" y="T3"/>
                    </a:cxn>
                    <a:cxn ang="0">
                      <a:pos x="T4" y="T5"/>
                    </a:cxn>
                    <a:cxn ang="0">
                      <a:pos x="T6" y="T7"/>
                    </a:cxn>
                    <a:cxn ang="0">
                      <a:pos x="T8" y="T9"/>
                    </a:cxn>
                    <a:cxn ang="0">
                      <a:pos x="T10" y="T11"/>
                    </a:cxn>
                  </a:cxnLst>
                  <a:rect l="0" t="0" r="r" b="b"/>
                  <a:pathLst>
                    <a:path w="13" h="19">
                      <a:moveTo>
                        <a:pt x="0" y="3"/>
                      </a:moveTo>
                      <a:cubicBezTo>
                        <a:pt x="2" y="2"/>
                        <a:pt x="3" y="1"/>
                        <a:pt x="4" y="0"/>
                      </a:cubicBezTo>
                      <a:cubicBezTo>
                        <a:pt x="6" y="2"/>
                        <a:pt x="8" y="3"/>
                        <a:pt x="10" y="5"/>
                      </a:cubicBezTo>
                      <a:cubicBezTo>
                        <a:pt x="13" y="10"/>
                        <a:pt x="11" y="17"/>
                        <a:pt x="5" y="18"/>
                      </a:cubicBezTo>
                      <a:cubicBezTo>
                        <a:pt x="4" y="19"/>
                        <a:pt x="2" y="17"/>
                        <a:pt x="0" y="15"/>
                      </a:cubicBezTo>
                      <a:cubicBezTo>
                        <a:pt x="7" y="11"/>
                        <a:pt x="5" y="7"/>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43" name="Freeform 7">
                  <a:extLst>
                    <a:ext uri="{FF2B5EF4-FFF2-40B4-BE49-F238E27FC236}">
                      <a16:creationId xmlns:a16="http://schemas.microsoft.com/office/drawing/2014/main" id="{2F0E5096-4F13-564F-A6CA-D08DEA37C36F}"/>
                    </a:ext>
                  </a:extLst>
                </p:cNvPr>
                <p:cNvSpPr>
                  <a:spLocks/>
                </p:cNvSpPr>
                <p:nvPr/>
              </p:nvSpPr>
              <p:spPr bwMode="auto">
                <a:xfrm>
                  <a:off x="6575426" y="2944813"/>
                  <a:ext cx="28575" cy="34925"/>
                </a:xfrm>
                <a:custGeom>
                  <a:avLst/>
                  <a:gdLst>
                    <a:gd name="T0" fmla="*/ 0 w 9"/>
                    <a:gd name="T1" fmla="*/ 10 h 11"/>
                    <a:gd name="T2" fmla="*/ 2 w 9"/>
                    <a:gd name="T3" fmla="*/ 1 h 11"/>
                    <a:gd name="T4" fmla="*/ 8 w 9"/>
                    <a:gd name="T5" fmla="*/ 1 h 11"/>
                    <a:gd name="T6" fmla="*/ 9 w 9"/>
                    <a:gd name="T7" fmla="*/ 3 h 11"/>
                    <a:gd name="T8" fmla="*/ 8 w 9"/>
                    <a:gd name="T9" fmla="*/ 4 h 11"/>
                    <a:gd name="T10" fmla="*/ 2 w 9"/>
                    <a:gd name="T11" fmla="*/ 11 h 11"/>
                    <a:gd name="T12" fmla="*/ 0 w 9"/>
                    <a:gd name="T13" fmla="*/ 10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0" y="10"/>
                      </a:moveTo>
                      <a:cubicBezTo>
                        <a:pt x="1" y="7"/>
                        <a:pt x="1" y="4"/>
                        <a:pt x="2" y="1"/>
                      </a:cubicBezTo>
                      <a:cubicBezTo>
                        <a:pt x="2" y="0"/>
                        <a:pt x="6" y="1"/>
                        <a:pt x="8" y="1"/>
                      </a:cubicBezTo>
                      <a:cubicBezTo>
                        <a:pt x="9" y="1"/>
                        <a:pt x="9" y="2"/>
                        <a:pt x="9" y="3"/>
                      </a:cubicBezTo>
                      <a:cubicBezTo>
                        <a:pt x="9" y="3"/>
                        <a:pt x="8" y="4"/>
                        <a:pt x="8" y="4"/>
                      </a:cubicBezTo>
                      <a:cubicBezTo>
                        <a:pt x="3" y="3"/>
                        <a:pt x="2" y="7"/>
                        <a:pt x="2" y="11"/>
                      </a:cubicBezTo>
                      <a:cubicBezTo>
                        <a:pt x="1" y="11"/>
                        <a:pt x="1" y="10"/>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44" name="Freeform 8">
                  <a:extLst>
                    <a:ext uri="{FF2B5EF4-FFF2-40B4-BE49-F238E27FC236}">
                      <a16:creationId xmlns:a16="http://schemas.microsoft.com/office/drawing/2014/main" id="{14FFA2FA-C224-AB4D-BFBC-4CD9EB07323E}"/>
                    </a:ext>
                  </a:extLst>
                </p:cNvPr>
                <p:cNvSpPr>
                  <a:spLocks/>
                </p:cNvSpPr>
                <p:nvPr/>
              </p:nvSpPr>
              <p:spPr bwMode="auto">
                <a:xfrm>
                  <a:off x="6007101" y="3649663"/>
                  <a:ext cx="622300" cy="611188"/>
                </a:xfrm>
                <a:custGeom>
                  <a:avLst/>
                  <a:gdLst>
                    <a:gd name="T0" fmla="*/ 145 w 195"/>
                    <a:gd name="T1" fmla="*/ 111 h 192"/>
                    <a:gd name="T2" fmla="*/ 109 w 195"/>
                    <a:gd name="T3" fmla="*/ 179 h 192"/>
                    <a:gd name="T4" fmla="*/ 82 w 195"/>
                    <a:gd name="T5" fmla="*/ 183 h 192"/>
                    <a:gd name="T6" fmla="*/ 7 w 195"/>
                    <a:gd name="T7" fmla="*/ 107 h 192"/>
                    <a:gd name="T8" fmla="*/ 6 w 195"/>
                    <a:gd name="T9" fmla="*/ 84 h 192"/>
                    <a:gd name="T10" fmla="*/ 30 w 195"/>
                    <a:gd name="T11" fmla="*/ 85 h 192"/>
                    <a:gd name="T12" fmla="*/ 87 w 195"/>
                    <a:gd name="T13" fmla="*/ 142 h 192"/>
                    <a:gd name="T14" fmla="*/ 91 w 195"/>
                    <a:gd name="T15" fmla="*/ 146 h 192"/>
                    <a:gd name="T16" fmla="*/ 102 w 195"/>
                    <a:gd name="T17" fmla="*/ 124 h 192"/>
                    <a:gd name="T18" fmla="*/ 148 w 195"/>
                    <a:gd name="T19" fmla="*/ 39 h 192"/>
                    <a:gd name="T20" fmla="*/ 163 w 195"/>
                    <a:gd name="T21" fmla="*/ 11 h 192"/>
                    <a:gd name="T22" fmla="*/ 185 w 195"/>
                    <a:gd name="T23" fmla="*/ 3 h 192"/>
                    <a:gd name="T24" fmla="*/ 191 w 195"/>
                    <a:gd name="T25" fmla="*/ 26 h 192"/>
                    <a:gd name="T26" fmla="*/ 162 w 195"/>
                    <a:gd name="T27" fmla="*/ 79 h 192"/>
                    <a:gd name="T28" fmla="*/ 145 w 195"/>
                    <a:gd name="T29" fmla="*/ 11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192">
                      <a:moveTo>
                        <a:pt x="145" y="111"/>
                      </a:moveTo>
                      <a:cubicBezTo>
                        <a:pt x="133" y="134"/>
                        <a:pt x="121" y="157"/>
                        <a:pt x="109" y="179"/>
                      </a:cubicBezTo>
                      <a:cubicBezTo>
                        <a:pt x="103" y="190"/>
                        <a:pt x="91" y="192"/>
                        <a:pt x="82" y="183"/>
                      </a:cubicBezTo>
                      <a:cubicBezTo>
                        <a:pt x="57" y="158"/>
                        <a:pt x="32" y="132"/>
                        <a:pt x="7" y="107"/>
                      </a:cubicBezTo>
                      <a:cubicBezTo>
                        <a:pt x="0" y="100"/>
                        <a:pt x="1" y="89"/>
                        <a:pt x="6" y="84"/>
                      </a:cubicBezTo>
                      <a:cubicBezTo>
                        <a:pt x="13" y="77"/>
                        <a:pt x="23" y="78"/>
                        <a:pt x="30" y="85"/>
                      </a:cubicBezTo>
                      <a:cubicBezTo>
                        <a:pt x="49" y="104"/>
                        <a:pt x="68" y="123"/>
                        <a:pt x="87" y="142"/>
                      </a:cubicBezTo>
                      <a:cubicBezTo>
                        <a:pt x="88" y="143"/>
                        <a:pt x="89" y="144"/>
                        <a:pt x="91" y="146"/>
                      </a:cubicBezTo>
                      <a:cubicBezTo>
                        <a:pt x="95" y="138"/>
                        <a:pt x="98" y="131"/>
                        <a:pt x="102" y="124"/>
                      </a:cubicBezTo>
                      <a:cubicBezTo>
                        <a:pt x="117" y="96"/>
                        <a:pt x="132" y="68"/>
                        <a:pt x="148" y="39"/>
                      </a:cubicBezTo>
                      <a:cubicBezTo>
                        <a:pt x="153" y="30"/>
                        <a:pt x="158" y="20"/>
                        <a:pt x="163" y="11"/>
                      </a:cubicBezTo>
                      <a:cubicBezTo>
                        <a:pt x="168" y="1"/>
                        <a:pt x="178" y="0"/>
                        <a:pt x="185" y="3"/>
                      </a:cubicBezTo>
                      <a:cubicBezTo>
                        <a:pt x="193" y="7"/>
                        <a:pt x="195" y="18"/>
                        <a:pt x="191" y="26"/>
                      </a:cubicBezTo>
                      <a:cubicBezTo>
                        <a:pt x="182" y="44"/>
                        <a:pt x="172" y="62"/>
                        <a:pt x="162" y="79"/>
                      </a:cubicBezTo>
                      <a:cubicBezTo>
                        <a:pt x="161" y="82"/>
                        <a:pt x="149" y="105"/>
                        <a:pt x="145" y="111"/>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45" name="Freeform 9">
                  <a:extLst>
                    <a:ext uri="{FF2B5EF4-FFF2-40B4-BE49-F238E27FC236}">
                      <a16:creationId xmlns:a16="http://schemas.microsoft.com/office/drawing/2014/main" id="{CBD14F59-B04C-2C43-A18C-C9D1A165CF59}"/>
                    </a:ext>
                  </a:extLst>
                </p:cNvPr>
                <p:cNvSpPr>
                  <a:spLocks noEditPoints="1"/>
                </p:cNvSpPr>
                <p:nvPr/>
              </p:nvSpPr>
              <p:spPr bwMode="auto">
                <a:xfrm>
                  <a:off x="5230813" y="2312988"/>
                  <a:ext cx="1733550" cy="2232025"/>
                </a:xfrm>
                <a:custGeom>
                  <a:avLst/>
                  <a:gdLst>
                    <a:gd name="T0" fmla="*/ 519 w 543"/>
                    <a:gd name="T1" fmla="*/ 420 h 700"/>
                    <a:gd name="T2" fmla="*/ 452 w 543"/>
                    <a:gd name="T3" fmla="*/ 344 h 700"/>
                    <a:gd name="T4" fmla="*/ 451 w 543"/>
                    <a:gd name="T5" fmla="*/ 131 h 700"/>
                    <a:gd name="T6" fmla="*/ 353 w 543"/>
                    <a:gd name="T7" fmla="*/ 120 h 700"/>
                    <a:gd name="T8" fmla="*/ 350 w 543"/>
                    <a:gd name="T9" fmla="*/ 120 h 700"/>
                    <a:gd name="T10" fmla="*/ 347 w 543"/>
                    <a:gd name="T11" fmla="*/ 93 h 700"/>
                    <a:gd name="T12" fmla="*/ 309 w 543"/>
                    <a:gd name="T13" fmla="*/ 76 h 700"/>
                    <a:gd name="T14" fmla="*/ 273 w 543"/>
                    <a:gd name="T15" fmla="*/ 18 h 700"/>
                    <a:gd name="T16" fmla="*/ 261 w 543"/>
                    <a:gd name="T17" fmla="*/ 10 h 700"/>
                    <a:gd name="T18" fmla="*/ 234 w 543"/>
                    <a:gd name="T19" fmla="*/ 2 h 700"/>
                    <a:gd name="T20" fmla="*/ 231 w 543"/>
                    <a:gd name="T21" fmla="*/ 2 h 700"/>
                    <a:gd name="T22" fmla="*/ 150 w 543"/>
                    <a:gd name="T23" fmla="*/ 69 h 700"/>
                    <a:gd name="T24" fmla="*/ 123 w 543"/>
                    <a:gd name="T25" fmla="*/ 75 h 700"/>
                    <a:gd name="T26" fmla="*/ 105 w 543"/>
                    <a:gd name="T27" fmla="*/ 114 h 700"/>
                    <a:gd name="T28" fmla="*/ 18 w 543"/>
                    <a:gd name="T29" fmla="*/ 120 h 700"/>
                    <a:gd name="T30" fmla="*/ 0 w 543"/>
                    <a:gd name="T31" fmla="*/ 371 h 700"/>
                    <a:gd name="T32" fmla="*/ 0 w 543"/>
                    <a:gd name="T33" fmla="*/ 606 h 700"/>
                    <a:gd name="T34" fmla="*/ 0 w 543"/>
                    <a:gd name="T35" fmla="*/ 607 h 700"/>
                    <a:gd name="T36" fmla="*/ 19 w 543"/>
                    <a:gd name="T37" fmla="*/ 621 h 700"/>
                    <a:gd name="T38" fmla="*/ 206 w 543"/>
                    <a:gd name="T39" fmla="*/ 625 h 700"/>
                    <a:gd name="T40" fmla="*/ 321 w 543"/>
                    <a:gd name="T41" fmla="*/ 695 h 700"/>
                    <a:gd name="T42" fmla="*/ 478 w 543"/>
                    <a:gd name="T43" fmla="*/ 651 h 700"/>
                    <a:gd name="T44" fmla="*/ 538 w 543"/>
                    <a:gd name="T45" fmla="*/ 473 h 700"/>
                    <a:gd name="T46" fmla="*/ 215 w 543"/>
                    <a:gd name="T47" fmla="*/ 35 h 700"/>
                    <a:gd name="T48" fmla="*/ 255 w 543"/>
                    <a:gd name="T49" fmla="*/ 45 h 700"/>
                    <a:gd name="T50" fmla="*/ 261 w 543"/>
                    <a:gd name="T51" fmla="*/ 51 h 700"/>
                    <a:gd name="T52" fmla="*/ 271 w 543"/>
                    <a:gd name="T53" fmla="*/ 76 h 700"/>
                    <a:gd name="T54" fmla="*/ 181 w 543"/>
                    <a:gd name="T55" fmla="*/ 75 h 700"/>
                    <a:gd name="T56" fmla="*/ 137 w 543"/>
                    <a:gd name="T57" fmla="*/ 107 h 700"/>
                    <a:gd name="T58" fmla="*/ 309 w 543"/>
                    <a:gd name="T59" fmla="*/ 108 h 700"/>
                    <a:gd name="T60" fmla="*/ 315 w 543"/>
                    <a:gd name="T61" fmla="*/ 160 h 700"/>
                    <a:gd name="T62" fmla="*/ 261 w 543"/>
                    <a:gd name="T63" fmla="*/ 166 h 700"/>
                    <a:gd name="T64" fmla="*/ 136 w 543"/>
                    <a:gd name="T65" fmla="*/ 160 h 700"/>
                    <a:gd name="T66" fmla="*/ 183 w 543"/>
                    <a:gd name="T67" fmla="*/ 588 h 700"/>
                    <a:gd name="T68" fmla="*/ 32 w 543"/>
                    <a:gd name="T69" fmla="*/ 290 h 700"/>
                    <a:gd name="T70" fmla="*/ 38 w 543"/>
                    <a:gd name="T71" fmla="*/ 152 h 700"/>
                    <a:gd name="T72" fmla="*/ 105 w 543"/>
                    <a:gd name="T73" fmla="*/ 158 h 700"/>
                    <a:gd name="T74" fmla="*/ 123 w 543"/>
                    <a:gd name="T75" fmla="*/ 197 h 700"/>
                    <a:gd name="T76" fmla="*/ 329 w 543"/>
                    <a:gd name="T77" fmla="*/ 197 h 700"/>
                    <a:gd name="T78" fmla="*/ 347 w 543"/>
                    <a:gd name="T79" fmla="*/ 158 h 700"/>
                    <a:gd name="T80" fmla="*/ 382 w 543"/>
                    <a:gd name="T81" fmla="*/ 152 h 700"/>
                    <a:gd name="T82" fmla="*/ 420 w 543"/>
                    <a:gd name="T83" fmla="*/ 157 h 700"/>
                    <a:gd name="T84" fmla="*/ 420 w 543"/>
                    <a:gd name="T85" fmla="*/ 327 h 700"/>
                    <a:gd name="T86" fmla="*/ 404 w 543"/>
                    <a:gd name="T87" fmla="*/ 329 h 700"/>
                    <a:gd name="T88" fmla="*/ 276 w 543"/>
                    <a:gd name="T89" fmla="*/ 339 h 700"/>
                    <a:gd name="T90" fmla="*/ 175 w 543"/>
                    <a:gd name="T91" fmla="*/ 452 h 700"/>
                    <a:gd name="T92" fmla="*/ 507 w 543"/>
                    <a:gd name="T93" fmla="*/ 536 h 700"/>
                    <a:gd name="T94" fmla="*/ 391 w 543"/>
                    <a:gd name="T95" fmla="*/ 661 h 700"/>
                    <a:gd name="T96" fmla="*/ 282 w 543"/>
                    <a:gd name="T97" fmla="*/ 648 h 700"/>
                    <a:gd name="T98" fmla="*/ 211 w 543"/>
                    <a:gd name="T99" fmla="*/ 572 h 700"/>
                    <a:gd name="T100" fmla="*/ 278 w 543"/>
                    <a:gd name="T101" fmla="*/ 374 h 700"/>
                    <a:gd name="T102" fmla="*/ 481 w 543"/>
                    <a:gd name="T103" fmla="*/ 421 h 700"/>
                    <a:gd name="T104" fmla="*/ 507 w 543"/>
                    <a:gd name="T105" fmla="*/ 536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3" h="700">
                      <a:moveTo>
                        <a:pt x="538" y="473"/>
                      </a:moveTo>
                      <a:cubicBezTo>
                        <a:pt x="534" y="454"/>
                        <a:pt x="528" y="437"/>
                        <a:pt x="519" y="420"/>
                      </a:cubicBezTo>
                      <a:cubicBezTo>
                        <a:pt x="504" y="393"/>
                        <a:pt x="483" y="370"/>
                        <a:pt x="457" y="353"/>
                      </a:cubicBezTo>
                      <a:cubicBezTo>
                        <a:pt x="453" y="351"/>
                        <a:pt x="452" y="348"/>
                        <a:pt x="452" y="344"/>
                      </a:cubicBezTo>
                      <a:cubicBezTo>
                        <a:pt x="452" y="276"/>
                        <a:pt x="452" y="208"/>
                        <a:pt x="452" y="140"/>
                      </a:cubicBezTo>
                      <a:cubicBezTo>
                        <a:pt x="452" y="137"/>
                        <a:pt x="452" y="134"/>
                        <a:pt x="451" y="131"/>
                      </a:cubicBezTo>
                      <a:cubicBezTo>
                        <a:pt x="448" y="123"/>
                        <a:pt x="442" y="120"/>
                        <a:pt x="434" y="120"/>
                      </a:cubicBezTo>
                      <a:cubicBezTo>
                        <a:pt x="407" y="120"/>
                        <a:pt x="380" y="120"/>
                        <a:pt x="353" y="120"/>
                      </a:cubicBezTo>
                      <a:cubicBezTo>
                        <a:pt x="352" y="120"/>
                        <a:pt x="351" y="120"/>
                        <a:pt x="350" y="120"/>
                      </a:cubicBezTo>
                      <a:cubicBezTo>
                        <a:pt x="350" y="120"/>
                        <a:pt x="350" y="120"/>
                        <a:pt x="350" y="120"/>
                      </a:cubicBezTo>
                      <a:cubicBezTo>
                        <a:pt x="347" y="120"/>
                        <a:pt x="347" y="119"/>
                        <a:pt x="347" y="114"/>
                      </a:cubicBezTo>
                      <a:cubicBezTo>
                        <a:pt x="347" y="107"/>
                        <a:pt x="347" y="100"/>
                        <a:pt x="347" y="93"/>
                      </a:cubicBezTo>
                      <a:cubicBezTo>
                        <a:pt x="347" y="81"/>
                        <a:pt x="341" y="76"/>
                        <a:pt x="329" y="76"/>
                      </a:cubicBezTo>
                      <a:cubicBezTo>
                        <a:pt x="322" y="75"/>
                        <a:pt x="316" y="75"/>
                        <a:pt x="309" y="76"/>
                      </a:cubicBezTo>
                      <a:cubicBezTo>
                        <a:pt x="304" y="76"/>
                        <a:pt x="303" y="74"/>
                        <a:pt x="302" y="69"/>
                      </a:cubicBezTo>
                      <a:cubicBezTo>
                        <a:pt x="300" y="48"/>
                        <a:pt x="290" y="31"/>
                        <a:pt x="273" y="18"/>
                      </a:cubicBezTo>
                      <a:cubicBezTo>
                        <a:pt x="269" y="15"/>
                        <a:pt x="265" y="13"/>
                        <a:pt x="261" y="10"/>
                      </a:cubicBezTo>
                      <a:cubicBezTo>
                        <a:pt x="261" y="10"/>
                        <a:pt x="261" y="10"/>
                        <a:pt x="261" y="10"/>
                      </a:cubicBezTo>
                      <a:cubicBezTo>
                        <a:pt x="259" y="9"/>
                        <a:pt x="257" y="8"/>
                        <a:pt x="255" y="8"/>
                      </a:cubicBezTo>
                      <a:cubicBezTo>
                        <a:pt x="249" y="5"/>
                        <a:pt x="242" y="3"/>
                        <a:pt x="234" y="2"/>
                      </a:cubicBezTo>
                      <a:cubicBezTo>
                        <a:pt x="233" y="2"/>
                        <a:pt x="232" y="2"/>
                        <a:pt x="231" y="2"/>
                      </a:cubicBezTo>
                      <a:cubicBezTo>
                        <a:pt x="231" y="2"/>
                        <a:pt x="231" y="2"/>
                        <a:pt x="231" y="2"/>
                      </a:cubicBezTo>
                      <a:cubicBezTo>
                        <a:pt x="212" y="0"/>
                        <a:pt x="194" y="6"/>
                        <a:pt x="179" y="18"/>
                      </a:cubicBezTo>
                      <a:cubicBezTo>
                        <a:pt x="162" y="31"/>
                        <a:pt x="152" y="48"/>
                        <a:pt x="150" y="69"/>
                      </a:cubicBezTo>
                      <a:cubicBezTo>
                        <a:pt x="149" y="74"/>
                        <a:pt x="148" y="76"/>
                        <a:pt x="143" y="75"/>
                      </a:cubicBezTo>
                      <a:cubicBezTo>
                        <a:pt x="136" y="75"/>
                        <a:pt x="129" y="75"/>
                        <a:pt x="123" y="75"/>
                      </a:cubicBezTo>
                      <a:cubicBezTo>
                        <a:pt x="111" y="75"/>
                        <a:pt x="105" y="81"/>
                        <a:pt x="105" y="93"/>
                      </a:cubicBezTo>
                      <a:cubicBezTo>
                        <a:pt x="105" y="100"/>
                        <a:pt x="105" y="107"/>
                        <a:pt x="105" y="114"/>
                      </a:cubicBezTo>
                      <a:cubicBezTo>
                        <a:pt x="105" y="120"/>
                        <a:pt x="105" y="120"/>
                        <a:pt x="98" y="120"/>
                      </a:cubicBezTo>
                      <a:cubicBezTo>
                        <a:pt x="72" y="120"/>
                        <a:pt x="45" y="121"/>
                        <a:pt x="18" y="120"/>
                      </a:cubicBezTo>
                      <a:cubicBezTo>
                        <a:pt x="7" y="120"/>
                        <a:pt x="0" y="127"/>
                        <a:pt x="0" y="139"/>
                      </a:cubicBezTo>
                      <a:cubicBezTo>
                        <a:pt x="0" y="216"/>
                        <a:pt x="0" y="293"/>
                        <a:pt x="0" y="371"/>
                      </a:cubicBezTo>
                      <a:cubicBezTo>
                        <a:pt x="0" y="448"/>
                        <a:pt x="0" y="526"/>
                        <a:pt x="0" y="603"/>
                      </a:cubicBezTo>
                      <a:cubicBezTo>
                        <a:pt x="0" y="604"/>
                        <a:pt x="0" y="605"/>
                        <a:pt x="0" y="606"/>
                      </a:cubicBezTo>
                      <a:cubicBezTo>
                        <a:pt x="0" y="607"/>
                        <a:pt x="0" y="607"/>
                        <a:pt x="0" y="607"/>
                      </a:cubicBezTo>
                      <a:cubicBezTo>
                        <a:pt x="0" y="607"/>
                        <a:pt x="0" y="607"/>
                        <a:pt x="0" y="607"/>
                      </a:cubicBezTo>
                      <a:cubicBezTo>
                        <a:pt x="1" y="609"/>
                        <a:pt x="1" y="610"/>
                        <a:pt x="1" y="611"/>
                      </a:cubicBezTo>
                      <a:cubicBezTo>
                        <a:pt x="4" y="619"/>
                        <a:pt x="11" y="621"/>
                        <a:pt x="19" y="621"/>
                      </a:cubicBezTo>
                      <a:cubicBezTo>
                        <a:pt x="78" y="621"/>
                        <a:pt x="138" y="621"/>
                        <a:pt x="197" y="621"/>
                      </a:cubicBezTo>
                      <a:cubicBezTo>
                        <a:pt x="201" y="621"/>
                        <a:pt x="203" y="622"/>
                        <a:pt x="206" y="625"/>
                      </a:cubicBezTo>
                      <a:cubicBezTo>
                        <a:pt x="216" y="636"/>
                        <a:pt x="226" y="647"/>
                        <a:pt x="237" y="657"/>
                      </a:cubicBezTo>
                      <a:cubicBezTo>
                        <a:pt x="261" y="677"/>
                        <a:pt x="290" y="689"/>
                        <a:pt x="321" y="695"/>
                      </a:cubicBezTo>
                      <a:cubicBezTo>
                        <a:pt x="350" y="700"/>
                        <a:pt x="378" y="698"/>
                        <a:pt x="406" y="690"/>
                      </a:cubicBezTo>
                      <a:cubicBezTo>
                        <a:pt x="433" y="682"/>
                        <a:pt x="457" y="669"/>
                        <a:pt x="478" y="651"/>
                      </a:cubicBezTo>
                      <a:cubicBezTo>
                        <a:pt x="511" y="621"/>
                        <a:pt x="532" y="584"/>
                        <a:pt x="539" y="540"/>
                      </a:cubicBezTo>
                      <a:cubicBezTo>
                        <a:pt x="543" y="518"/>
                        <a:pt x="542" y="495"/>
                        <a:pt x="538" y="473"/>
                      </a:cubicBezTo>
                      <a:close/>
                      <a:moveTo>
                        <a:pt x="197" y="44"/>
                      </a:moveTo>
                      <a:cubicBezTo>
                        <a:pt x="202" y="40"/>
                        <a:pt x="209" y="36"/>
                        <a:pt x="215" y="35"/>
                      </a:cubicBezTo>
                      <a:cubicBezTo>
                        <a:pt x="215" y="35"/>
                        <a:pt x="215" y="35"/>
                        <a:pt x="215" y="35"/>
                      </a:cubicBezTo>
                      <a:cubicBezTo>
                        <a:pt x="229" y="32"/>
                        <a:pt x="244" y="35"/>
                        <a:pt x="255" y="45"/>
                      </a:cubicBezTo>
                      <a:cubicBezTo>
                        <a:pt x="257" y="46"/>
                        <a:pt x="259" y="48"/>
                        <a:pt x="261" y="50"/>
                      </a:cubicBezTo>
                      <a:cubicBezTo>
                        <a:pt x="261" y="50"/>
                        <a:pt x="261" y="51"/>
                        <a:pt x="261" y="51"/>
                      </a:cubicBezTo>
                      <a:cubicBezTo>
                        <a:pt x="261" y="51"/>
                        <a:pt x="261" y="51"/>
                        <a:pt x="261" y="51"/>
                      </a:cubicBezTo>
                      <a:cubicBezTo>
                        <a:pt x="267" y="57"/>
                        <a:pt x="270" y="65"/>
                        <a:pt x="271" y="76"/>
                      </a:cubicBezTo>
                      <a:cubicBezTo>
                        <a:pt x="268" y="76"/>
                        <a:pt x="212" y="75"/>
                        <a:pt x="188" y="75"/>
                      </a:cubicBezTo>
                      <a:cubicBezTo>
                        <a:pt x="186" y="75"/>
                        <a:pt x="184" y="75"/>
                        <a:pt x="181" y="75"/>
                      </a:cubicBezTo>
                      <a:cubicBezTo>
                        <a:pt x="182" y="62"/>
                        <a:pt x="188" y="52"/>
                        <a:pt x="197" y="44"/>
                      </a:cubicBezTo>
                      <a:close/>
                      <a:moveTo>
                        <a:pt x="137" y="107"/>
                      </a:moveTo>
                      <a:cubicBezTo>
                        <a:pt x="139" y="107"/>
                        <a:pt x="141" y="107"/>
                        <a:pt x="142" y="107"/>
                      </a:cubicBezTo>
                      <a:cubicBezTo>
                        <a:pt x="167" y="107"/>
                        <a:pt x="278" y="108"/>
                        <a:pt x="309" y="108"/>
                      </a:cubicBezTo>
                      <a:cubicBezTo>
                        <a:pt x="311" y="108"/>
                        <a:pt x="313" y="108"/>
                        <a:pt x="315" y="108"/>
                      </a:cubicBezTo>
                      <a:cubicBezTo>
                        <a:pt x="315" y="110"/>
                        <a:pt x="315" y="145"/>
                        <a:pt x="315" y="160"/>
                      </a:cubicBezTo>
                      <a:cubicBezTo>
                        <a:pt x="315" y="165"/>
                        <a:pt x="314" y="166"/>
                        <a:pt x="310" y="166"/>
                      </a:cubicBezTo>
                      <a:cubicBezTo>
                        <a:pt x="293" y="166"/>
                        <a:pt x="261" y="166"/>
                        <a:pt x="261" y="166"/>
                      </a:cubicBezTo>
                      <a:cubicBezTo>
                        <a:pt x="221" y="165"/>
                        <a:pt x="182" y="165"/>
                        <a:pt x="142" y="166"/>
                      </a:cubicBezTo>
                      <a:cubicBezTo>
                        <a:pt x="138" y="166"/>
                        <a:pt x="136" y="165"/>
                        <a:pt x="136" y="160"/>
                      </a:cubicBezTo>
                      <a:cubicBezTo>
                        <a:pt x="137" y="144"/>
                        <a:pt x="137" y="123"/>
                        <a:pt x="137" y="107"/>
                      </a:cubicBezTo>
                      <a:close/>
                      <a:moveTo>
                        <a:pt x="183" y="588"/>
                      </a:moveTo>
                      <a:cubicBezTo>
                        <a:pt x="159" y="589"/>
                        <a:pt x="31" y="587"/>
                        <a:pt x="31" y="587"/>
                      </a:cubicBezTo>
                      <a:cubicBezTo>
                        <a:pt x="31" y="587"/>
                        <a:pt x="32" y="374"/>
                        <a:pt x="32" y="290"/>
                      </a:cubicBezTo>
                      <a:cubicBezTo>
                        <a:pt x="32" y="246"/>
                        <a:pt x="32" y="202"/>
                        <a:pt x="32" y="158"/>
                      </a:cubicBezTo>
                      <a:cubicBezTo>
                        <a:pt x="32" y="154"/>
                        <a:pt x="33" y="152"/>
                        <a:pt x="38" y="152"/>
                      </a:cubicBezTo>
                      <a:cubicBezTo>
                        <a:pt x="58" y="152"/>
                        <a:pt x="79" y="152"/>
                        <a:pt x="99" y="152"/>
                      </a:cubicBezTo>
                      <a:cubicBezTo>
                        <a:pt x="104" y="152"/>
                        <a:pt x="105" y="154"/>
                        <a:pt x="105" y="158"/>
                      </a:cubicBezTo>
                      <a:cubicBezTo>
                        <a:pt x="105" y="165"/>
                        <a:pt x="105" y="173"/>
                        <a:pt x="105" y="180"/>
                      </a:cubicBezTo>
                      <a:cubicBezTo>
                        <a:pt x="105" y="190"/>
                        <a:pt x="113" y="197"/>
                        <a:pt x="123" y="197"/>
                      </a:cubicBezTo>
                      <a:cubicBezTo>
                        <a:pt x="154" y="197"/>
                        <a:pt x="184" y="197"/>
                        <a:pt x="215" y="197"/>
                      </a:cubicBezTo>
                      <a:cubicBezTo>
                        <a:pt x="215" y="197"/>
                        <a:pt x="291" y="197"/>
                        <a:pt x="329" y="197"/>
                      </a:cubicBezTo>
                      <a:cubicBezTo>
                        <a:pt x="339" y="197"/>
                        <a:pt x="347" y="191"/>
                        <a:pt x="347" y="180"/>
                      </a:cubicBezTo>
                      <a:cubicBezTo>
                        <a:pt x="347" y="173"/>
                        <a:pt x="347" y="165"/>
                        <a:pt x="347" y="158"/>
                      </a:cubicBezTo>
                      <a:cubicBezTo>
                        <a:pt x="347" y="154"/>
                        <a:pt x="348" y="152"/>
                        <a:pt x="352" y="152"/>
                      </a:cubicBezTo>
                      <a:cubicBezTo>
                        <a:pt x="362" y="152"/>
                        <a:pt x="382" y="152"/>
                        <a:pt x="382" y="152"/>
                      </a:cubicBezTo>
                      <a:cubicBezTo>
                        <a:pt x="393" y="152"/>
                        <a:pt x="404" y="152"/>
                        <a:pt x="416" y="152"/>
                      </a:cubicBezTo>
                      <a:cubicBezTo>
                        <a:pt x="419" y="152"/>
                        <a:pt x="420" y="153"/>
                        <a:pt x="420" y="157"/>
                      </a:cubicBezTo>
                      <a:cubicBezTo>
                        <a:pt x="420" y="168"/>
                        <a:pt x="420" y="179"/>
                        <a:pt x="420" y="190"/>
                      </a:cubicBezTo>
                      <a:cubicBezTo>
                        <a:pt x="420" y="235"/>
                        <a:pt x="420" y="281"/>
                        <a:pt x="420" y="327"/>
                      </a:cubicBezTo>
                      <a:cubicBezTo>
                        <a:pt x="420" y="329"/>
                        <a:pt x="420" y="331"/>
                        <a:pt x="420" y="334"/>
                      </a:cubicBezTo>
                      <a:cubicBezTo>
                        <a:pt x="414" y="332"/>
                        <a:pt x="409" y="331"/>
                        <a:pt x="404" y="329"/>
                      </a:cubicBezTo>
                      <a:cubicBezTo>
                        <a:pt x="378" y="321"/>
                        <a:pt x="351" y="321"/>
                        <a:pt x="324" y="324"/>
                      </a:cubicBezTo>
                      <a:cubicBezTo>
                        <a:pt x="308" y="327"/>
                        <a:pt x="292" y="332"/>
                        <a:pt x="276" y="339"/>
                      </a:cubicBezTo>
                      <a:cubicBezTo>
                        <a:pt x="275" y="339"/>
                        <a:pt x="261" y="346"/>
                        <a:pt x="261" y="346"/>
                      </a:cubicBezTo>
                      <a:cubicBezTo>
                        <a:pt x="220" y="371"/>
                        <a:pt x="190" y="406"/>
                        <a:pt x="175" y="452"/>
                      </a:cubicBezTo>
                      <a:cubicBezTo>
                        <a:pt x="160" y="498"/>
                        <a:pt x="164" y="544"/>
                        <a:pt x="183" y="588"/>
                      </a:cubicBezTo>
                      <a:close/>
                      <a:moveTo>
                        <a:pt x="507" y="536"/>
                      </a:moveTo>
                      <a:cubicBezTo>
                        <a:pt x="501" y="572"/>
                        <a:pt x="484" y="603"/>
                        <a:pt x="456" y="627"/>
                      </a:cubicBezTo>
                      <a:cubicBezTo>
                        <a:pt x="437" y="644"/>
                        <a:pt x="415" y="655"/>
                        <a:pt x="391" y="661"/>
                      </a:cubicBezTo>
                      <a:cubicBezTo>
                        <a:pt x="376" y="665"/>
                        <a:pt x="361" y="666"/>
                        <a:pt x="346" y="666"/>
                      </a:cubicBezTo>
                      <a:cubicBezTo>
                        <a:pt x="324" y="665"/>
                        <a:pt x="302" y="659"/>
                        <a:pt x="282" y="648"/>
                      </a:cubicBezTo>
                      <a:cubicBezTo>
                        <a:pt x="280" y="647"/>
                        <a:pt x="270" y="641"/>
                        <a:pt x="268" y="640"/>
                      </a:cubicBezTo>
                      <a:cubicBezTo>
                        <a:pt x="242" y="623"/>
                        <a:pt x="224" y="600"/>
                        <a:pt x="211" y="572"/>
                      </a:cubicBezTo>
                      <a:cubicBezTo>
                        <a:pt x="198" y="544"/>
                        <a:pt x="195" y="514"/>
                        <a:pt x="200" y="484"/>
                      </a:cubicBezTo>
                      <a:cubicBezTo>
                        <a:pt x="209" y="435"/>
                        <a:pt x="235" y="398"/>
                        <a:pt x="278" y="374"/>
                      </a:cubicBezTo>
                      <a:cubicBezTo>
                        <a:pt x="304" y="359"/>
                        <a:pt x="331" y="352"/>
                        <a:pt x="360" y="354"/>
                      </a:cubicBezTo>
                      <a:cubicBezTo>
                        <a:pt x="411" y="357"/>
                        <a:pt x="452" y="379"/>
                        <a:pt x="481" y="421"/>
                      </a:cubicBezTo>
                      <a:cubicBezTo>
                        <a:pt x="493" y="437"/>
                        <a:pt x="501" y="455"/>
                        <a:pt x="506" y="475"/>
                      </a:cubicBezTo>
                      <a:cubicBezTo>
                        <a:pt x="510" y="495"/>
                        <a:pt x="511" y="515"/>
                        <a:pt x="507" y="5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lumMod val="95000"/>
                      </a:schemeClr>
                    </a:solidFill>
                    <a:effectLst/>
                    <a:uLnTx/>
                    <a:uFillTx/>
                    <a:latin typeface="Calibri" panose="020F0502020204030204"/>
                    <a:ea typeface="+mn-ea"/>
                    <a:cs typeface="+mn-cs"/>
                  </a:endParaRPr>
                </a:p>
              </p:txBody>
            </p:sp>
          </p:grpSp>
          <p:cxnSp>
            <p:nvCxnSpPr>
              <p:cNvPr id="35" name="Straight Connector 2">
                <a:extLst>
                  <a:ext uri="{FF2B5EF4-FFF2-40B4-BE49-F238E27FC236}">
                    <a16:creationId xmlns:a16="http://schemas.microsoft.com/office/drawing/2014/main" id="{8F9D1D26-2CF5-6F45-8A34-B24883F246A6}"/>
                  </a:ext>
                </a:extLst>
              </p:cNvPr>
              <p:cNvCxnSpPr/>
              <p:nvPr/>
            </p:nvCxnSpPr>
            <p:spPr>
              <a:xfrm>
                <a:off x="2489200" y="2743200"/>
                <a:ext cx="1859280" cy="0"/>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21">
                <a:extLst>
                  <a:ext uri="{FF2B5EF4-FFF2-40B4-BE49-F238E27FC236}">
                    <a16:creationId xmlns:a16="http://schemas.microsoft.com/office/drawing/2014/main" id="{2FA6F894-A763-D645-8DD0-86F2FEDE993B}"/>
                  </a:ext>
                </a:extLst>
              </p:cNvPr>
              <p:cNvCxnSpPr/>
              <p:nvPr/>
            </p:nvCxnSpPr>
            <p:spPr>
              <a:xfrm>
                <a:off x="2489200" y="3063240"/>
                <a:ext cx="1859280" cy="0"/>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22">
                <a:extLst>
                  <a:ext uri="{FF2B5EF4-FFF2-40B4-BE49-F238E27FC236}">
                    <a16:creationId xmlns:a16="http://schemas.microsoft.com/office/drawing/2014/main" id="{D53E42BC-46A1-DD48-BD0D-620046714026}"/>
                  </a:ext>
                </a:extLst>
              </p:cNvPr>
              <p:cNvCxnSpPr>
                <a:cxnSpLocks/>
              </p:cNvCxnSpPr>
              <p:nvPr/>
            </p:nvCxnSpPr>
            <p:spPr>
              <a:xfrm>
                <a:off x="2489200" y="3383280"/>
                <a:ext cx="853440" cy="0"/>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27">
                <a:extLst>
                  <a:ext uri="{FF2B5EF4-FFF2-40B4-BE49-F238E27FC236}">
                    <a16:creationId xmlns:a16="http://schemas.microsoft.com/office/drawing/2014/main" id="{77AA61BA-8B61-B44A-B9D5-3A2F493C7398}"/>
                  </a:ext>
                </a:extLst>
              </p:cNvPr>
              <p:cNvCxnSpPr>
                <a:cxnSpLocks/>
              </p:cNvCxnSpPr>
              <p:nvPr/>
            </p:nvCxnSpPr>
            <p:spPr>
              <a:xfrm>
                <a:off x="2489200" y="3693160"/>
                <a:ext cx="635000" cy="0"/>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28">
                <a:extLst>
                  <a:ext uri="{FF2B5EF4-FFF2-40B4-BE49-F238E27FC236}">
                    <a16:creationId xmlns:a16="http://schemas.microsoft.com/office/drawing/2014/main" id="{F0EC5BB4-D00B-E346-87FF-FCE93379BA96}"/>
                  </a:ext>
                </a:extLst>
              </p:cNvPr>
              <p:cNvCxnSpPr>
                <a:cxnSpLocks/>
              </p:cNvCxnSpPr>
              <p:nvPr/>
            </p:nvCxnSpPr>
            <p:spPr>
              <a:xfrm>
                <a:off x="2489200" y="4013200"/>
                <a:ext cx="477520" cy="0"/>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29">
                <a:extLst>
                  <a:ext uri="{FF2B5EF4-FFF2-40B4-BE49-F238E27FC236}">
                    <a16:creationId xmlns:a16="http://schemas.microsoft.com/office/drawing/2014/main" id="{3B7AE99B-BF1F-B440-8F85-B05431B73DC4}"/>
                  </a:ext>
                </a:extLst>
              </p:cNvPr>
              <p:cNvCxnSpPr>
                <a:cxnSpLocks/>
              </p:cNvCxnSpPr>
              <p:nvPr/>
            </p:nvCxnSpPr>
            <p:spPr>
              <a:xfrm>
                <a:off x="2489200" y="4333240"/>
                <a:ext cx="426720" cy="0"/>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39">
                <a:extLst>
                  <a:ext uri="{FF2B5EF4-FFF2-40B4-BE49-F238E27FC236}">
                    <a16:creationId xmlns:a16="http://schemas.microsoft.com/office/drawing/2014/main" id="{BA08935E-00C1-B344-9779-CFA5AAC47C5B}"/>
                  </a:ext>
                </a:extLst>
              </p:cNvPr>
              <p:cNvCxnSpPr>
                <a:cxnSpLocks/>
              </p:cNvCxnSpPr>
              <p:nvPr/>
            </p:nvCxnSpPr>
            <p:spPr>
              <a:xfrm>
                <a:off x="2489200" y="4638040"/>
                <a:ext cx="426720" cy="0"/>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24" name="Imagem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87439" y="5912777"/>
            <a:ext cx="2664240" cy="518124"/>
          </a:xfrm>
          <a:prstGeom prst="rect">
            <a:avLst/>
          </a:prstGeom>
          <a:effectLst>
            <a:reflection blurRad="6350" stA="42000" endPos="29000" dir="5400000" sy="-100000" algn="bl" rotWithShape="0"/>
          </a:effectLst>
        </p:spPr>
      </p:pic>
    </p:spTree>
    <p:extLst>
      <p:ext uri="{BB962C8B-B14F-4D97-AF65-F5344CB8AC3E}">
        <p14:creationId xmlns:p14="http://schemas.microsoft.com/office/powerpoint/2010/main" val="281251786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2_Título e Conteúdo">
    <p:bg>
      <p:bgPr>
        <a:gradFill flip="none" rotWithShape="1">
          <a:gsLst>
            <a:gs pos="46827">
              <a:schemeClr val="accent5">
                <a:lumMod val="20000"/>
                <a:lumOff val="80000"/>
              </a:schemeClr>
            </a:gs>
            <a:gs pos="0">
              <a:schemeClr val="accent5">
                <a:lumMod val="0"/>
                <a:lumOff val="100000"/>
              </a:schemeClr>
            </a:gs>
            <a:gs pos="99000">
              <a:schemeClr val="accent5">
                <a:lumMod val="100000"/>
              </a:schemeClr>
            </a:gs>
          </a:gsLst>
          <a:lin ang="5400000" scaled="0"/>
          <a:tileRect/>
        </a:gradFill>
        <a:effectLst/>
      </p:bgPr>
    </p:bg>
    <p:spTree>
      <p:nvGrpSpPr>
        <p:cNvPr id="1" name=""/>
        <p:cNvGrpSpPr/>
        <p:nvPr/>
      </p:nvGrpSpPr>
      <p:grpSpPr>
        <a:xfrm>
          <a:off x="0" y="0"/>
          <a:ext cx="0" cy="0"/>
          <a:chOff x="0" y="0"/>
          <a:chExt cx="0" cy="0"/>
        </a:xfrm>
      </p:grpSpPr>
      <p:pic>
        <p:nvPicPr>
          <p:cNvPr id="4" name="Picture 19" descr="&#10;circulos2.wmf                                                  0004C527KARIN                          00000000:"/>
          <p:cNvPicPr>
            <a:picLocks noChangeAspect="1" noChangeArrowheads="1"/>
          </p:cNvPicPr>
          <p:nvPr userDrawn="1"/>
        </p:nvPicPr>
        <p:blipFill>
          <a:blip r:embed="rId3" cstate="print">
            <a:lum bright="-20000" contrast="20000"/>
            <a:extLst>
              <a:ext uri="{28A0092B-C50C-407E-A947-70E740481C1C}">
                <a14:useLocalDpi xmlns:a14="http://schemas.microsoft.com/office/drawing/2010/main" val="0"/>
              </a:ext>
            </a:extLst>
          </a:blip>
          <a:srcRect/>
          <a:stretch>
            <a:fillRect/>
          </a:stretch>
        </p:blipFill>
        <p:spPr bwMode="auto">
          <a:xfrm rot="16669780">
            <a:off x="9774238" y="-555625"/>
            <a:ext cx="2406650" cy="2381250"/>
          </a:xfrm>
          <a:prstGeom prst="rect">
            <a:avLst/>
          </a:prstGeom>
          <a:noFill/>
          <a:ln>
            <a:noFill/>
          </a:ln>
          <a:extLst>
            <a:ext uri="{909E8E84-426E-40DD-AFC4-6F175D3DCCD1}">
              <a14:hiddenFill xmlns:a14="http://schemas.microsoft.com/office/drawing/2010/main">
                <a:solidFill>
                  <a:srgbClr val="FFFFFF">
                    <a:alpha val="7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69333" y="115887"/>
            <a:ext cx="11851551" cy="881063"/>
          </a:xfrm>
          <a:prstGeom prst="rect">
            <a:avLst/>
          </a:prstGeom>
        </p:spPr>
        <p:txBody>
          <a:bodyPr>
            <a:normAutofit/>
          </a:bodyPr>
          <a:lstStyle>
            <a:lvl1pPr>
              <a:defRPr sz="2800"/>
            </a:lvl1pPr>
          </a:lstStyle>
          <a:p>
            <a:r>
              <a:rPr lang="pt-BR" dirty="0"/>
              <a:t>Clique para editar o título mestre</a:t>
            </a:r>
            <a:endParaRPr lang="en-US" dirty="0"/>
          </a:p>
        </p:txBody>
      </p:sp>
      <p:sp>
        <p:nvSpPr>
          <p:cNvPr id="3" name="Content Placeholder 2"/>
          <p:cNvSpPr>
            <a:spLocks noGrp="1"/>
          </p:cNvSpPr>
          <p:nvPr>
            <p:ph idx="1"/>
          </p:nvPr>
        </p:nvSpPr>
        <p:spPr>
          <a:xfrm>
            <a:off x="523875" y="1475875"/>
            <a:ext cx="10982325" cy="4701088"/>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endParaRPr lang="en-US" dirty="0"/>
          </a:p>
        </p:txBody>
      </p:sp>
    </p:spTree>
    <p:extLst>
      <p:ext uri="{BB962C8B-B14F-4D97-AF65-F5344CB8AC3E}">
        <p14:creationId xmlns:p14="http://schemas.microsoft.com/office/powerpoint/2010/main" val="3014551819"/>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Título e conteúdo">
    <p:spTree>
      <p:nvGrpSpPr>
        <p:cNvPr id="1" name=""/>
        <p:cNvGrpSpPr/>
        <p:nvPr/>
      </p:nvGrpSpPr>
      <p:grpSpPr>
        <a:xfrm>
          <a:off x="0" y="0"/>
          <a:ext cx="0" cy="0"/>
          <a:chOff x="0" y="0"/>
          <a:chExt cx="0" cy="0"/>
        </a:xfrm>
      </p:grpSpPr>
      <p:sp>
        <p:nvSpPr>
          <p:cNvPr id="7" name="Título 1"/>
          <p:cNvSpPr>
            <a:spLocks noGrp="1"/>
          </p:cNvSpPr>
          <p:nvPr>
            <p:ph type="title"/>
          </p:nvPr>
        </p:nvSpPr>
        <p:spPr>
          <a:xfrm>
            <a:off x="609600" y="274639"/>
            <a:ext cx="10972800" cy="706023"/>
          </a:xfrm>
        </p:spPr>
        <p:txBody>
          <a:bodyPr>
            <a:normAutofit/>
          </a:bodyPr>
          <a:lstStyle/>
          <a:p>
            <a:r>
              <a:rPr lang="pt-BR" dirty="0"/>
              <a:t>Título</a:t>
            </a:r>
          </a:p>
        </p:txBody>
      </p:sp>
      <p:sp>
        <p:nvSpPr>
          <p:cNvPr id="8" name="Espaço Reservado para Conteúdo 2"/>
          <p:cNvSpPr>
            <a:spLocks noGrp="1"/>
          </p:cNvSpPr>
          <p:nvPr>
            <p:ph idx="1"/>
          </p:nvPr>
        </p:nvSpPr>
        <p:spPr>
          <a:xfrm>
            <a:off x="609600" y="1268701"/>
            <a:ext cx="10972800" cy="5040700"/>
          </a:xfrm>
        </p:spPr>
        <p:txBody>
          <a:bodyPr>
            <a:normAutofit/>
          </a:bodyPr>
          <a:lstStyle/>
          <a:p>
            <a:r>
              <a:rPr lang="pt-BR" dirty="0"/>
              <a:t>1</a:t>
            </a:r>
          </a:p>
          <a:p>
            <a:r>
              <a:rPr lang="pt-BR" dirty="0"/>
              <a:t>2</a:t>
            </a:r>
          </a:p>
          <a:p>
            <a:r>
              <a:rPr lang="pt-BR" dirty="0"/>
              <a:t>3</a:t>
            </a:r>
          </a:p>
          <a:p>
            <a:r>
              <a:rPr lang="pt-BR" dirty="0"/>
              <a:t>4</a:t>
            </a:r>
          </a:p>
          <a:p>
            <a:r>
              <a:rPr lang="pt-BR" dirty="0"/>
              <a:t>5</a:t>
            </a:r>
          </a:p>
          <a:p>
            <a:endParaRPr lang="pt-BR" dirty="0"/>
          </a:p>
        </p:txBody>
      </p:sp>
      <p:pic>
        <p:nvPicPr>
          <p:cNvPr id="4" name="Imagem 3"/>
          <p:cNvPicPr>
            <a:picLocks noChangeAspect="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l="358" t="498" r="475" b="561"/>
          <a:stretch/>
        </p:blipFill>
        <p:spPr>
          <a:xfrm>
            <a:off x="0" y="0"/>
            <a:ext cx="12192000" cy="6858000"/>
          </a:xfrm>
          <a:prstGeom prst="rect">
            <a:avLst/>
          </a:prstGeom>
        </p:spPr>
      </p:pic>
      <p:pic>
        <p:nvPicPr>
          <p:cNvPr id="9" name="Imagem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87439" y="5912777"/>
            <a:ext cx="2664240" cy="518124"/>
          </a:xfrm>
          <a:prstGeom prst="rect">
            <a:avLst/>
          </a:prstGeom>
          <a:effectLst>
            <a:reflection blurRad="6350" stA="42000" endPos="29000" dir="5400000" sy="-100000" algn="bl" rotWithShape="0"/>
          </a:effectLst>
        </p:spPr>
      </p:pic>
    </p:spTree>
    <p:extLst>
      <p:ext uri="{BB962C8B-B14F-4D97-AF65-F5344CB8AC3E}">
        <p14:creationId xmlns:p14="http://schemas.microsoft.com/office/powerpoint/2010/main" val="185736086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Título e conteúdo">
    <p:spTree>
      <p:nvGrpSpPr>
        <p:cNvPr id="1" name=""/>
        <p:cNvGrpSpPr/>
        <p:nvPr/>
      </p:nvGrpSpPr>
      <p:grpSpPr>
        <a:xfrm>
          <a:off x="0" y="0"/>
          <a:ext cx="0" cy="0"/>
          <a:chOff x="0" y="0"/>
          <a:chExt cx="0" cy="0"/>
        </a:xfrm>
      </p:grpSpPr>
      <p:sp>
        <p:nvSpPr>
          <p:cNvPr id="7" name="Título 1"/>
          <p:cNvSpPr>
            <a:spLocks noGrp="1"/>
          </p:cNvSpPr>
          <p:nvPr>
            <p:ph type="title"/>
          </p:nvPr>
        </p:nvSpPr>
        <p:spPr>
          <a:xfrm>
            <a:off x="609600" y="274639"/>
            <a:ext cx="10972800" cy="706023"/>
          </a:xfrm>
        </p:spPr>
        <p:txBody>
          <a:bodyPr>
            <a:normAutofit/>
          </a:bodyPr>
          <a:lstStyle/>
          <a:p>
            <a:r>
              <a:rPr lang="pt-BR" dirty="0"/>
              <a:t>Título</a:t>
            </a:r>
          </a:p>
        </p:txBody>
      </p:sp>
      <p:sp>
        <p:nvSpPr>
          <p:cNvPr id="8" name="Espaço Reservado para Conteúdo 2"/>
          <p:cNvSpPr>
            <a:spLocks noGrp="1"/>
          </p:cNvSpPr>
          <p:nvPr>
            <p:ph idx="1"/>
          </p:nvPr>
        </p:nvSpPr>
        <p:spPr>
          <a:xfrm>
            <a:off x="609600" y="1268701"/>
            <a:ext cx="10972800" cy="5040700"/>
          </a:xfrm>
        </p:spPr>
        <p:txBody>
          <a:bodyPr>
            <a:normAutofit/>
          </a:bodyPr>
          <a:lstStyle/>
          <a:p>
            <a:r>
              <a:rPr lang="pt-BR" dirty="0"/>
              <a:t>1</a:t>
            </a:r>
          </a:p>
          <a:p>
            <a:r>
              <a:rPr lang="pt-BR" dirty="0"/>
              <a:t>2</a:t>
            </a:r>
          </a:p>
          <a:p>
            <a:r>
              <a:rPr lang="pt-BR" dirty="0"/>
              <a:t>3</a:t>
            </a:r>
          </a:p>
          <a:p>
            <a:r>
              <a:rPr lang="pt-BR" dirty="0"/>
              <a:t>4</a:t>
            </a:r>
          </a:p>
          <a:p>
            <a:r>
              <a:rPr lang="pt-BR" dirty="0"/>
              <a:t>5</a:t>
            </a:r>
          </a:p>
          <a:p>
            <a:endParaRPr lang="pt-BR" dirty="0"/>
          </a:p>
        </p:txBody>
      </p:sp>
      <p:pic>
        <p:nvPicPr>
          <p:cNvPr id="4" name="Imagem 3"/>
          <p:cNvPicPr>
            <a:picLocks noChangeAspect="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l="358" t="498" r="475" b="561"/>
          <a:stretch/>
        </p:blipFill>
        <p:spPr>
          <a:xfrm>
            <a:off x="0" y="0"/>
            <a:ext cx="12192000" cy="6858000"/>
          </a:xfrm>
          <a:prstGeom prst="rect">
            <a:avLst/>
          </a:prstGeom>
        </p:spPr>
      </p:pic>
      <p:pic>
        <p:nvPicPr>
          <p:cNvPr id="9" name="Imagem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87439" y="5912777"/>
            <a:ext cx="2664240" cy="518124"/>
          </a:xfrm>
          <a:prstGeom prst="rect">
            <a:avLst/>
          </a:prstGeom>
          <a:effectLst>
            <a:reflection blurRad="6350" stA="42000" endPos="29000" dir="5400000" sy="-100000" algn="bl" rotWithShape="0"/>
          </a:effectLst>
        </p:spPr>
      </p:pic>
    </p:spTree>
    <p:extLst>
      <p:ext uri="{BB962C8B-B14F-4D97-AF65-F5344CB8AC3E}">
        <p14:creationId xmlns:p14="http://schemas.microsoft.com/office/powerpoint/2010/main" val="2792529185"/>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_Título e conteúdo">
    <p:spTree>
      <p:nvGrpSpPr>
        <p:cNvPr id="1" name=""/>
        <p:cNvGrpSpPr/>
        <p:nvPr/>
      </p:nvGrpSpPr>
      <p:grpSpPr>
        <a:xfrm>
          <a:off x="0" y="0"/>
          <a:ext cx="0" cy="0"/>
          <a:chOff x="0" y="0"/>
          <a:chExt cx="0" cy="0"/>
        </a:xfrm>
      </p:grpSpPr>
      <p:sp>
        <p:nvSpPr>
          <p:cNvPr id="7" name="Título 1"/>
          <p:cNvSpPr>
            <a:spLocks noGrp="1"/>
          </p:cNvSpPr>
          <p:nvPr>
            <p:ph type="title"/>
          </p:nvPr>
        </p:nvSpPr>
        <p:spPr>
          <a:xfrm>
            <a:off x="609600" y="274639"/>
            <a:ext cx="10972800" cy="706023"/>
          </a:xfrm>
        </p:spPr>
        <p:txBody>
          <a:bodyPr>
            <a:normAutofit/>
          </a:bodyPr>
          <a:lstStyle/>
          <a:p>
            <a:r>
              <a:rPr lang="pt-BR" dirty="0"/>
              <a:t>Título</a:t>
            </a:r>
          </a:p>
        </p:txBody>
      </p:sp>
      <p:sp>
        <p:nvSpPr>
          <p:cNvPr id="8" name="Espaço Reservado para Conteúdo 2"/>
          <p:cNvSpPr>
            <a:spLocks noGrp="1"/>
          </p:cNvSpPr>
          <p:nvPr>
            <p:ph idx="1"/>
          </p:nvPr>
        </p:nvSpPr>
        <p:spPr>
          <a:xfrm>
            <a:off x="609600" y="1268701"/>
            <a:ext cx="10972800" cy="5040700"/>
          </a:xfrm>
        </p:spPr>
        <p:txBody>
          <a:bodyPr>
            <a:normAutofit/>
          </a:bodyPr>
          <a:lstStyle/>
          <a:p>
            <a:r>
              <a:rPr lang="pt-BR" dirty="0"/>
              <a:t>1</a:t>
            </a:r>
          </a:p>
          <a:p>
            <a:r>
              <a:rPr lang="pt-BR" dirty="0"/>
              <a:t>2</a:t>
            </a:r>
          </a:p>
          <a:p>
            <a:r>
              <a:rPr lang="pt-BR" dirty="0"/>
              <a:t>3</a:t>
            </a:r>
          </a:p>
          <a:p>
            <a:r>
              <a:rPr lang="pt-BR" dirty="0"/>
              <a:t>4</a:t>
            </a:r>
          </a:p>
          <a:p>
            <a:r>
              <a:rPr lang="pt-BR" dirty="0"/>
              <a:t>5</a:t>
            </a:r>
          </a:p>
          <a:p>
            <a:endParaRPr lang="pt-BR" dirty="0"/>
          </a:p>
        </p:txBody>
      </p:sp>
      <p:pic>
        <p:nvPicPr>
          <p:cNvPr id="4" name="Imagem 3"/>
          <p:cNvPicPr>
            <a:picLocks noChangeAspect="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l="358" t="498" r="475" b="561"/>
          <a:stretch/>
        </p:blipFill>
        <p:spPr>
          <a:xfrm>
            <a:off x="0" y="0"/>
            <a:ext cx="12192000" cy="6858000"/>
          </a:xfrm>
          <a:prstGeom prst="rect">
            <a:avLst/>
          </a:prstGeom>
        </p:spPr>
      </p:pic>
      <p:pic>
        <p:nvPicPr>
          <p:cNvPr id="9" name="Imagem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87439" y="5912777"/>
            <a:ext cx="2664240" cy="518124"/>
          </a:xfrm>
          <a:prstGeom prst="rect">
            <a:avLst/>
          </a:prstGeom>
          <a:effectLst>
            <a:reflection blurRad="6350" stA="42000" endPos="29000" dir="5400000" sy="-100000" algn="bl" rotWithShape="0"/>
          </a:effectLst>
        </p:spPr>
      </p:pic>
    </p:spTree>
    <p:extLst>
      <p:ext uri="{BB962C8B-B14F-4D97-AF65-F5344CB8AC3E}">
        <p14:creationId xmlns:p14="http://schemas.microsoft.com/office/powerpoint/2010/main" val="133489048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8_Título e conteúdo">
    <p:spTree>
      <p:nvGrpSpPr>
        <p:cNvPr id="1" name=""/>
        <p:cNvGrpSpPr/>
        <p:nvPr/>
      </p:nvGrpSpPr>
      <p:grpSpPr>
        <a:xfrm>
          <a:off x="0" y="0"/>
          <a:ext cx="0" cy="0"/>
          <a:chOff x="0" y="0"/>
          <a:chExt cx="0" cy="0"/>
        </a:xfrm>
      </p:grpSpPr>
      <p:sp>
        <p:nvSpPr>
          <p:cNvPr id="7" name="Título 1"/>
          <p:cNvSpPr>
            <a:spLocks noGrp="1"/>
          </p:cNvSpPr>
          <p:nvPr>
            <p:ph type="title"/>
          </p:nvPr>
        </p:nvSpPr>
        <p:spPr>
          <a:xfrm>
            <a:off x="609600" y="274639"/>
            <a:ext cx="10972800" cy="706023"/>
          </a:xfrm>
        </p:spPr>
        <p:txBody>
          <a:bodyPr>
            <a:normAutofit/>
          </a:bodyPr>
          <a:lstStyle/>
          <a:p>
            <a:r>
              <a:rPr lang="pt-BR" dirty="0"/>
              <a:t>Título</a:t>
            </a:r>
          </a:p>
        </p:txBody>
      </p:sp>
      <p:sp>
        <p:nvSpPr>
          <p:cNvPr id="8" name="Espaço Reservado para Conteúdo 2"/>
          <p:cNvSpPr>
            <a:spLocks noGrp="1"/>
          </p:cNvSpPr>
          <p:nvPr>
            <p:ph idx="1"/>
          </p:nvPr>
        </p:nvSpPr>
        <p:spPr>
          <a:xfrm>
            <a:off x="609600" y="1268701"/>
            <a:ext cx="10972800" cy="5040700"/>
          </a:xfrm>
        </p:spPr>
        <p:txBody>
          <a:bodyPr>
            <a:normAutofit/>
          </a:bodyPr>
          <a:lstStyle/>
          <a:p>
            <a:r>
              <a:rPr lang="pt-BR" dirty="0"/>
              <a:t>1</a:t>
            </a:r>
          </a:p>
          <a:p>
            <a:r>
              <a:rPr lang="pt-BR" dirty="0"/>
              <a:t>2</a:t>
            </a:r>
          </a:p>
          <a:p>
            <a:r>
              <a:rPr lang="pt-BR" dirty="0"/>
              <a:t>3</a:t>
            </a:r>
          </a:p>
          <a:p>
            <a:r>
              <a:rPr lang="pt-BR" dirty="0"/>
              <a:t>4</a:t>
            </a:r>
          </a:p>
          <a:p>
            <a:r>
              <a:rPr lang="pt-BR" dirty="0"/>
              <a:t>5</a:t>
            </a:r>
          </a:p>
          <a:p>
            <a:endParaRPr lang="pt-BR" dirty="0"/>
          </a:p>
        </p:txBody>
      </p:sp>
      <p:pic>
        <p:nvPicPr>
          <p:cNvPr id="4" name="Imagem 3"/>
          <p:cNvPicPr>
            <a:picLocks noChangeAspect="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l="358" t="498" r="475" b="561"/>
          <a:stretch/>
        </p:blipFill>
        <p:spPr>
          <a:xfrm>
            <a:off x="0" y="0"/>
            <a:ext cx="12192000" cy="6858000"/>
          </a:xfrm>
          <a:prstGeom prst="rect">
            <a:avLst/>
          </a:prstGeom>
        </p:spPr>
      </p:pic>
      <p:pic>
        <p:nvPicPr>
          <p:cNvPr id="9" name="Imagem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87439" y="5912777"/>
            <a:ext cx="2664240" cy="518124"/>
          </a:xfrm>
          <a:prstGeom prst="rect">
            <a:avLst/>
          </a:prstGeom>
          <a:effectLst>
            <a:reflection blurRad="6350" stA="42000" endPos="29000" dir="5400000" sy="-100000" algn="bl" rotWithShape="0"/>
          </a:effectLst>
        </p:spPr>
      </p:pic>
    </p:spTree>
    <p:extLst>
      <p:ext uri="{BB962C8B-B14F-4D97-AF65-F5344CB8AC3E}">
        <p14:creationId xmlns:p14="http://schemas.microsoft.com/office/powerpoint/2010/main" val="169410480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9_Título e conteúdo">
    <p:spTree>
      <p:nvGrpSpPr>
        <p:cNvPr id="1" name=""/>
        <p:cNvGrpSpPr/>
        <p:nvPr/>
      </p:nvGrpSpPr>
      <p:grpSpPr>
        <a:xfrm>
          <a:off x="0" y="0"/>
          <a:ext cx="0" cy="0"/>
          <a:chOff x="0" y="0"/>
          <a:chExt cx="0" cy="0"/>
        </a:xfrm>
      </p:grpSpPr>
      <p:sp>
        <p:nvSpPr>
          <p:cNvPr id="7" name="Título 1"/>
          <p:cNvSpPr>
            <a:spLocks noGrp="1"/>
          </p:cNvSpPr>
          <p:nvPr>
            <p:ph type="title"/>
          </p:nvPr>
        </p:nvSpPr>
        <p:spPr>
          <a:xfrm>
            <a:off x="609600" y="274639"/>
            <a:ext cx="10972800" cy="706023"/>
          </a:xfrm>
        </p:spPr>
        <p:txBody>
          <a:bodyPr>
            <a:normAutofit/>
          </a:bodyPr>
          <a:lstStyle/>
          <a:p>
            <a:r>
              <a:rPr lang="pt-BR" dirty="0"/>
              <a:t>Título</a:t>
            </a:r>
          </a:p>
        </p:txBody>
      </p:sp>
      <p:sp>
        <p:nvSpPr>
          <p:cNvPr id="8" name="Espaço Reservado para Conteúdo 2"/>
          <p:cNvSpPr>
            <a:spLocks noGrp="1"/>
          </p:cNvSpPr>
          <p:nvPr>
            <p:ph idx="1"/>
          </p:nvPr>
        </p:nvSpPr>
        <p:spPr>
          <a:xfrm>
            <a:off x="609600" y="1268701"/>
            <a:ext cx="10972800" cy="5040700"/>
          </a:xfrm>
        </p:spPr>
        <p:txBody>
          <a:bodyPr>
            <a:normAutofit/>
          </a:bodyPr>
          <a:lstStyle/>
          <a:p>
            <a:r>
              <a:rPr lang="pt-BR" dirty="0"/>
              <a:t>1</a:t>
            </a:r>
          </a:p>
          <a:p>
            <a:r>
              <a:rPr lang="pt-BR" dirty="0"/>
              <a:t>2</a:t>
            </a:r>
          </a:p>
          <a:p>
            <a:r>
              <a:rPr lang="pt-BR" dirty="0"/>
              <a:t>3</a:t>
            </a:r>
          </a:p>
          <a:p>
            <a:r>
              <a:rPr lang="pt-BR" dirty="0"/>
              <a:t>4</a:t>
            </a:r>
          </a:p>
          <a:p>
            <a:r>
              <a:rPr lang="pt-BR" dirty="0"/>
              <a:t>5</a:t>
            </a:r>
          </a:p>
          <a:p>
            <a:endParaRPr lang="pt-BR" dirty="0"/>
          </a:p>
        </p:txBody>
      </p:sp>
      <p:pic>
        <p:nvPicPr>
          <p:cNvPr id="4" name="Imagem 3"/>
          <p:cNvPicPr>
            <a:picLocks noChangeAspect="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l="358" t="498" r="475" b="561"/>
          <a:stretch/>
        </p:blipFill>
        <p:spPr>
          <a:xfrm>
            <a:off x="0" y="0"/>
            <a:ext cx="12192000" cy="6858000"/>
          </a:xfrm>
          <a:prstGeom prst="rect">
            <a:avLst/>
          </a:prstGeom>
        </p:spPr>
      </p:pic>
      <p:pic>
        <p:nvPicPr>
          <p:cNvPr id="6" name="Imagem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87439" y="5912777"/>
            <a:ext cx="2664240" cy="518124"/>
          </a:xfrm>
          <a:prstGeom prst="rect">
            <a:avLst/>
          </a:prstGeom>
          <a:effectLst>
            <a:reflection blurRad="6350" stA="42000" endPos="29000" dir="5400000" sy="-100000" algn="bl" rotWithShape="0"/>
          </a:effectLst>
        </p:spPr>
      </p:pic>
    </p:spTree>
    <p:extLst>
      <p:ext uri="{BB962C8B-B14F-4D97-AF65-F5344CB8AC3E}">
        <p14:creationId xmlns:p14="http://schemas.microsoft.com/office/powerpoint/2010/main" val="171099561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838200" y="1825625"/>
            <a:ext cx="5181600" cy="4351338"/>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2200" y="1825625"/>
            <a:ext cx="5181600" cy="4351338"/>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928CEBA1-1B8C-4BF0-B0C8-539D4AA4053D}" type="datetimeFigureOut">
              <a:rPr lang="pt-BR" smtClean="0"/>
              <a:t>17/08/2020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60F3C92-772D-4E6D-B9C7-FE9A9B9638D3}" type="slidenum">
              <a:rPr lang="pt-BR" smtClean="0"/>
              <a:t>‹nº›</a:t>
            </a:fld>
            <a:endParaRPr lang="pt-BR"/>
          </a:p>
        </p:txBody>
      </p:sp>
    </p:spTree>
    <p:extLst>
      <p:ext uri="{BB962C8B-B14F-4D97-AF65-F5344CB8AC3E}">
        <p14:creationId xmlns:p14="http://schemas.microsoft.com/office/powerpoint/2010/main" val="204699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0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1" y="0"/>
            <a:ext cx="12192000" cy="6896558"/>
          </a:xfrm>
          <a:prstGeom prst="rect">
            <a:avLst/>
          </a:prstGeom>
          <a:solidFill>
            <a:srgbClr val="F2F2F2">
              <a:alpha val="8902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sp>
        <p:nvSpPr>
          <p:cNvPr id="15" name="Espaço Reservado para Texto 23"/>
          <p:cNvSpPr>
            <a:spLocks noGrp="1"/>
          </p:cNvSpPr>
          <p:nvPr>
            <p:ph type="body" sz="quarter" idx="11" hasCustomPrompt="1"/>
          </p:nvPr>
        </p:nvSpPr>
        <p:spPr>
          <a:xfrm>
            <a:off x="242149" y="395998"/>
            <a:ext cx="6396776" cy="247183"/>
          </a:xfrm>
          <a:prstGeom prst="rect">
            <a:avLst/>
          </a:prstGeom>
        </p:spPr>
        <p:txBody>
          <a:bodyPr/>
          <a:lstStyle>
            <a:lvl1pPr marL="0" indent="0">
              <a:buNone/>
              <a:defRPr sz="1200" b="1">
                <a:solidFill>
                  <a:schemeClr val="bg1"/>
                </a:solidFill>
                <a:latin typeface="Raleway" panose="020B0503030101060003" pitchFamily="34" charset="0"/>
              </a:defRPr>
            </a:lvl1pPr>
          </a:lstStyle>
          <a:p>
            <a:pPr lvl="0"/>
            <a:r>
              <a:rPr lang="pt-BR" dirty="0"/>
              <a:t>SECRETARIA DE PETRÓLEO, GÁS NATURAL E BIOCOMBUSTÍVEIS</a:t>
            </a:r>
          </a:p>
        </p:txBody>
      </p:sp>
      <p:sp>
        <p:nvSpPr>
          <p:cNvPr id="16" name="Espaço Reservado para Texto 20"/>
          <p:cNvSpPr>
            <a:spLocks noGrp="1"/>
          </p:cNvSpPr>
          <p:nvPr>
            <p:ph type="body" sz="quarter" idx="12" hasCustomPrompt="1"/>
          </p:nvPr>
        </p:nvSpPr>
        <p:spPr>
          <a:xfrm>
            <a:off x="227013" y="1524000"/>
            <a:ext cx="11650662" cy="1905000"/>
          </a:xfrm>
          <a:prstGeom prst="rect">
            <a:avLst/>
          </a:prstGeom>
        </p:spPr>
        <p:txBody>
          <a:bodyPr/>
          <a:lstStyle>
            <a:lvl1pPr marL="0" indent="0" algn="just">
              <a:buFontTx/>
              <a:buNone/>
              <a:defRPr sz="1400">
                <a:solidFill>
                  <a:schemeClr val="bg1"/>
                </a:solidFill>
                <a:latin typeface="Raleway" panose="020B0503030101060003" pitchFamily="34" charset="0"/>
              </a:defRPr>
            </a:lvl1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a:t>
            </a:r>
            <a:r>
              <a:rPr lang="pt-BR" dirty="0" err="1"/>
              <a:t>Suspendisse</a:t>
            </a:r>
            <a:r>
              <a:rPr lang="pt-BR" dirty="0"/>
              <a:t> quis </a:t>
            </a:r>
            <a:r>
              <a:rPr lang="pt-BR" dirty="0" err="1"/>
              <a:t>mattis</a:t>
            </a:r>
            <a:r>
              <a:rPr lang="pt-BR" dirty="0"/>
              <a:t> ante. </a:t>
            </a:r>
            <a:r>
              <a:rPr lang="pt-BR" dirty="0" err="1"/>
              <a:t>Integer</a:t>
            </a:r>
            <a:r>
              <a:rPr lang="pt-BR" dirty="0"/>
              <a:t> </a:t>
            </a:r>
            <a:r>
              <a:rPr lang="pt-BR" dirty="0" err="1"/>
              <a:t>faucibus</a:t>
            </a:r>
            <a:r>
              <a:rPr lang="pt-BR" dirty="0"/>
              <a:t> </a:t>
            </a:r>
            <a:r>
              <a:rPr lang="pt-BR" dirty="0" err="1"/>
              <a:t>velit</a:t>
            </a:r>
            <a:r>
              <a:rPr lang="pt-BR" dirty="0"/>
              <a:t> quis </a:t>
            </a:r>
            <a:r>
              <a:rPr lang="pt-BR" dirty="0" err="1"/>
              <a:t>arcu</a:t>
            </a:r>
            <a:r>
              <a:rPr lang="pt-BR" dirty="0"/>
              <a:t> </a:t>
            </a:r>
            <a:r>
              <a:rPr lang="pt-BR" dirty="0" err="1"/>
              <a:t>pharetra</a:t>
            </a:r>
            <a:r>
              <a:rPr lang="pt-BR" dirty="0"/>
              <a:t> </a:t>
            </a:r>
            <a:r>
              <a:rPr lang="pt-BR" dirty="0" err="1"/>
              <a:t>vestibulum</a:t>
            </a:r>
            <a:r>
              <a:rPr lang="pt-BR" dirty="0"/>
              <a:t>. </a:t>
            </a:r>
            <a:r>
              <a:rPr lang="pt-BR" dirty="0" err="1"/>
              <a:t>Morbi</a:t>
            </a:r>
            <a:r>
              <a:rPr lang="pt-BR" dirty="0"/>
              <a:t> </a:t>
            </a:r>
            <a:r>
              <a:rPr lang="pt-BR" dirty="0" err="1"/>
              <a:t>laoreet</a:t>
            </a:r>
            <a:r>
              <a:rPr lang="pt-BR" dirty="0"/>
              <a:t> est </a:t>
            </a:r>
            <a:r>
              <a:rPr lang="pt-BR" dirty="0" err="1"/>
              <a:t>ligula</a:t>
            </a:r>
            <a:r>
              <a:rPr lang="pt-BR" dirty="0"/>
              <a:t>, </a:t>
            </a:r>
            <a:r>
              <a:rPr lang="pt-BR" dirty="0" err="1"/>
              <a:t>at</a:t>
            </a:r>
            <a:r>
              <a:rPr lang="pt-BR" dirty="0"/>
              <a:t> </a:t>
            </a:r>
            <a:r>
              <a:rPr lang="pt-BR" dirty="0" err="1"/>
              <a:t>rutrum</a:t>
            </a:r>
            <a:r>
              <a:rPr lang="pt-BR" dirty="0"/>
              <a:t> </a:t>
            </a:r>
            <a:r>
              <a:rPr lang="pt-BR" dirty="0" err="1"/>
              <a:t>diam</a:t>
            </a:r>
            <a:r>
              <a:rPr lang="pt-BR" dirty="0"/>
              <a:t> </a:t>
            </a:r>
            <a:r>
              <a:rPr lang="pt-BR" dirty="0" err="1"/>
              <a:t>ornare</a:t>
            </a:r>
            <a:r>
              <a:rPr lang="pt-BR" dirty="0"/>
              <a:t> vel. </a:t>
            </a:r>
            <a:r>
              <a:rPr lang="pt-BR" dirty="0" err="1"/>
              <a:t>Donec</a:t>
            </a:r>
            <a:r>
              <a:rPr lang="pt-BR" dirty="0"/>
              <a:t> </a:t>
            </a:r>
            <a:r>
              <a:rPr lang="pt-BR" dirty="0" err="1"/>
              <a:t>pellentesque</a:t>
            </a:r>
            <a:r>
              <a:rPr lang="pt-BR" dirty="0"/>
              <a:t> </a:t>
            </a:r>
            <a:r>
              <a:rPr lang="pt-BR" dirty="0" err="1"/>
              <a:t>metus</a:t>
            </a:r>
            <a:r>
              <a:rPr lang="pt-BR" dirty="0"/>
              <a:t> quis </a:t>
            </a:r>
            <a:r>
              <a:rPr lang="pt-BR" dirty="0" err="1"/>
              <a:t>mauris</a:t>
            </a:r>
            <a:r>
              <a:rPr lang="pt-BR" dirty="0"/>
              <a:t> </a:t>
            </a:r>
            <a:r>
              <a:rPr lang="pt-BR" dirty="0" err="1"/>
              <a:t>congue</a:t>
            </a:r>
            <a:r>
              <a:rPr lang="pt-BR" dirty="0"/>
              <a:t> </a:t>
            </a:r>
            <a:r>
              <a:rPr lang="pt-BR" dirty="0" err="1"/>
              <a:t>sodales</a:t>
            </a:r>
            <a:r>
              <a:rPr lang="pt-BR" dirty="0"/>
              <a:t>. </a:t>
            </a:r>
            <a:r>
              <a:rPr lang="pt-BR" dirty="0" err="1"/>
              <a:t>Integer</a:t>
            </a:r>
            <a:r>
              <a:rPr lang="pt-BR" dirty="0"/>
              <a:t> non </a:t>
            </a:r>
            <a:r>
              <a:rPr lang="pt-BR" dirty="0" err="1"/>
              <a:t>lectus</a:t>
            </a:r>
            <a:r>
              <a:rPr lang="pt-BR" dirty="0"/>
              <a:t> eu </a:t>
            </a:r>
            <a:r>
              <a:rPr lang="pt-BR" dirty="0" err="1"/>
              <a:t>mauris</a:t>
            </a:r>
            <a:r>
              <a:rPr lang="pt-BR" dirty="0"/>
              <a:t> </a:t>
            </a:r>
            <a:r>
              <a:rPr lang="pt-BR" dirty="0" err="1"/>
              <a:t>viverra</a:t>
            </a:r>
            <a:r>
              <a:rPr lang="pt-BR" dirty="0"/>
              <a:t> </a:t>
            </a:r>
            <a:r>
              <a:rPr lang="pt-BR" dirty="0" err="1"/>
              <a:t>consequat</a:t>
            </a:r>
            <a:r>
              <a:rPr lang="pt-BR" dirty="0"/>
              <a:t>. Nunc </a:t>
            </a:r>
            <a:r>
              <a:rPr lang="pt-BR" dirty="0" err="1"/>
              <a:t>maximus</a:t>
            </a:r>
            <a:r>
              <a:rPr lang="pt-BR" dirty="0"/>
              <a:t> a </a:t>
            </a:r>
            <a:r>
              <a:rPr lang="pt-BR" dirty="0" err="1"/>
              <a:t>augue</a:t>
            </a:r>
            <a:r>
              <a:rPr lang="pt-BR" dirty="0"/>
              <a:t> quis </a:t>
            </a:r>
            <a:r>
              <a:rPr lang="pt-BR" dirty="0" err="1"/>
              <a:t>volutpat</a:t>
            </a:r>
            <a:r>
              <a:rPr lang="pt-BR" dirty="0"/>
              <a:t>. Nam </a:t>
            </a:r>
            <a:r>
              <a:rPr lang="pt-BR" dirty="0" err="1"/>
              <a:t>consectetur</a:t>
            </a:r>
            <a:r>
              <a:rPr lang="pt-BR" dirty="0"/>
              <a:t> </a:t>
            </a:r>
            <a:r>
              <a:rPr lang="pt-BR" dirty="0" err="1"/>
              <a:t>eleifend</a:t>
            </a:r>
            <a:r>
              <a:rPr lang="pt-BR" dirty="0"/>
              <a:t> </a:t>
            </a:r>
            <a:r>
              <a:rPr lang="pt-BR" dirty="0" err="1"/>
              <a:t>nisl</a:t>
            </a:r>
            <a:r>
              <a:rPr lang="pt-BR" dirty="0"/>
              <a:t> </a:t>
            </a:r>
            <a:r>
              <a:rPr lang="pt-BR" dirty="0" err="1"/>
              <a:t>bibendum</a:t>
            </a:r>
            <a:r>
              <a:rPr lang="pt-BR" dirty="0"/>
              <a:t> </a:t>
            </a:r>
            <a:r>
              <a:rPr lang="pt-BR" dirty="0" err="1"/>
              <a:t>condimentum</a:t>
            </a:r>
            <a:r>
              <a:rPr lang="pt-BR" dirty="0"/>
              <a:t>. </a:t>
            </a:r>
            <a:r>
              <a:rPr lang="pt-BR" dirty="0" err="1"/>
              <a:t>Suspendisse</a:t>
            </a:r>
            <a:r>
              <a:rPr lang="pt-BR" dirty="0"/>
              <a:t> gravida, </a:t>
            </a:r>
            <a:r>
              <a:rPr lang="pt-BR" dirty="0" err="1"/>
              <a:t>ligula</a:t>
            </a:r>
            <a:r>
              <a:rPr lang="pt-BR" dirty="0"/>
              <a:t> quis </a:t>
            </a:r>
            <a:r>
              <a:rPr lang="pt-BR" dirty="0" err="1"/>
              <a:t>iaculis</a:t>
            </a:r>
            <a:r>
              <a:rPr lang="pt-BR" dirty="0"/>
              <a:t> </a:t>
            </a:r>
            <a:r>
              <a:rPr lang="pt-BR" dirty="0" err="1"/>
              <a:t>aliquam</a:t>
            </a:r>
            <a:r>
              <a:rPr lang="pt-BR" dirty="0"/>
              <a:t>, </a:t>
            </a:r>
            <a:r>
              <a:rPr lang="pt-BR" dirty="0" err="1"/>
              <a:t>odio</a:t>
            </a:r>
            <a:r>
              <a:rPr lang="pt-BR" dirty="0"/>
              <a:t> </a:t>
            </a:r>
            <a:r>
              <a:rPr lang="pt-BR" dirty="0" err="1"/>
              <a:t>lorem</a:t>
            </a:r>
            <a:r>
              <a:rPr lang="pt-BR" dirty="0"/>
              <a:t> </a:t>
            </a:r>
            <a:r>
              <a:rPr lang="pt-BR" dirty="0" err="1"/>
              <a:t>finibus</a:t>
            </a:r>
            <a:r>
              <a:rPr lang="pt-BR" dirty="0"/>
              <a:t> </a:t>
            </a:r>
            <a:r>
              <a:rPr lang="pt-BR" dirty="0" err="1"/>
              <a:t>odio</a:t>
            </a:r>
            <a:r>
              <a:rPr lang="pt-BR" dirty="0"/>
              <a:t>, ut </a:t>
            </a:r>
            <a:r>
              <a:rPr lang="pt-BR" dirty="0" err="1"/>
              <a:t>congue</a:t>
            </a:r>
            <a:r>
              <a:rPr lang="pt-BR" dirty="0"/>
              <a:t> mi </a:t>
            </a:r>
            <a:r>
              <a:rPr lang="pt-BR" dirty="0" err="1"/>
              <a:t>risus</a:t>
            </a:r>
            <a:r>
              <a:rPr lang="pt-BR" dirty="0"/>
              <a:t> et </a:t>
            </a:r>
            <a:r>
              <a:rPr lang="pt-BR" dirty="0" err="1"/>
              <a:t>eros</a:t>
            </a:r>
            <a:r>
              <a:rPr lang="pt-BR" dirty="0"/>
              <a:t>. </a:t>
            </a:r>
            <a:r>
              <a:rPr lang="pt-BR" dirty="0" err="1"/>
              <a:t>Suspendisse</a:t>
            </a:r>
            <a:r>
              <a:rPr lang="pt-BR" dirty="0"/>
              <a:t> </a:t>
            </a:r>
            <a:r>
              <a:rPr lang="pt-BR" dirty="0" err="1"/>
              <a:t>placerat</a:t>
            </a:r>
            <a:r>
              <a:rPr lang="pt-BR" dirty="0"/>
              <a:t> libero </a:t>
            </a:r>
            <a:r>
              <a:rPr lang="pt-BR" dirty="0" err="1"/>
              <a:t>vel</a:t>
            </a:r>
            <a:r>
              <a:rPr lang="pt-BR" dirty="0"/>
              <a:t> </a:t>
            </a:r>
            <a:r>
              <a:rPr lang="pt-BR" dirty="0" err="1"/>
              <a:t>arcu</a:t>
            </a:r>
            <a:r>
              <a:rPr lang="pt-BR" dirty="0"/>
              <a:t> </a:t>
            </a:r>
            <a:r>
              <a:rPr lang="pt-BR" dirty="0" err="1"/>
              <a:t>fringilla</a:t>
            </a:r>
            <a:r>
              <a:rPr lang="pt-BR" dirty="0"/>
              <a:t> </a:t>
            </a:r>
            <a:r>
              <a:rPr lang="pt-BR" dirty="0" err="1"/>
              <a:t>convallis</a:t>
            </a:r>
            <a:r>
              <a:rPr lang="pt-BR" dirty="0"/>
              <a:t>. </a:t>
            </a:r>
            <a:r>
              <a:rPr lang="pt-BR" dirty="0" err="1"/>
              <a:t>Vestibulum</a:t>
            </a:r>
            <a:r>
              <a:rPr lang="pt-BR" dirty="0"/>
              <a:t> </a:t>
            </a:r>
            <a:r>
              <a:rPr lang="pt-BR" dirty="0" err="1"/>
              <a:t>pharetra</a:t>
            </a:r>
            <a:r>
              <a:rPr lang="pt-BR" dirty="0"/>
              <a:t> </a:t>
            </a:r>
            <a:r>
              <a:rPr lang="pt-BR" dirty="0" err="1"/>
              <a:t>iaculis</a:t>
            </a:r>
            <a:r>
              <a:rPr lang="pt-BR" dirty="0"/>
              <a:t> </a:t>
            </a:r>
            <a:r>
              <a:rPr lang="pt-BR" dirty="0" err="1"/>
              <a:t>quam</a:t>
            </a:r>
            <a:r>
              <a:rPr lang="pt-BR" dirty="0"/>
              <a:t> ut </a:t>
            </a:r>
            <a:r>
              <a:rPr lang="pt-BR" dirty="0" err="1"/>
              <a:t>convallis</a:t>
            </a:r>
            <a:r>
              <a:rPr lang="pt-BR" dirty="0"/>
              <a:t>. </a:t>
            </a:r>
            <a:r>
              <a:rPr lang="pt-BR" dirty="0" err="1"/>
              <a:t>Mauris</a:t>
            </a:r>
            <a:r>
              <a:rPr lang="pt-BR" dirty="0"/>
              <a:t> </a:t>
            </a:r>
            <a:r>
              <a:rPr lang="pt-BR" dirty="0" err="1"/>
              <a:t>placerat</a:t>
            </a:r>
            <a:r>
              <a:rPr lang="pt-BR" dirty="0"/>
              <a:t> </a:t>
            </a:r>
            <a:r>
              <a:rPr lang="pt-BR" dirty="0" err="1"/>
              <a:t>faucibus</a:t>
            </a:r>
            <a:r>
              <a:rPr lang="pt-BR" dirty="0"/>
              <a:t> </a:t>
            </a:r>
            <a:r>
              <a:rPr lang="pt-BR" dirty="0" err="1"/>
              <a:t>vulputate</a:t>
            </a:r>
            <a:r>
              <a:rPr lang="pt-BR" dirty="0"/>
              <a:t>. </a:t>
            </a:r>
            <a:r>
              <a:rPr lang="pt-BR" dirty="0" err="1"/>
              <a:t>Quisque</a:t>
            </a:r>
            <a:r>
              <a:rPr lang="pt-BR" dirty="0"/>
              <a:t> </a:t>
            </a:r>
            <a:r>
              <a:rPr lang="pt-BR" dirty="0" err="1"/>
              <a:t>sodales</a:t>
            </a:r>
            <a:r>
              <a:rPr lang="pt-BR" dirty="0"/>
              <a:t> in </a:t>
            </a:r>
            <a:r>
              <a:rPr lang="pt-BR" dirty="0" err="1"/>
              <a:t>ligula</a:t>
            </a:r>
            <a:r>
              <a:rPr lang="pt-BR" dirty="0"/>
              <a:t> vitae </a:t>
            </a:r>
            <a:r>
              <a:rPr lang="pt-BR" dirty="0" err="1"/>
              <a:t>dictum</a:t>
            </a:r>
            <a:r>
              <a:rPr lang="pt-BR" dirty="0"/>
              <a:t>. </a:t>
            </a:r>
            <a:r>
              <a:rPr lang="pt-BR" dirty="0" err="1"/>
              <a:t>Cras</a:t>
            </a:r>
            <a:r>
              <a:rPr lang="pt-BR" dirty="0"/>
              <a:t> </a:t>
            </a:r>
            <a:r>
              <a:rPr lang="pt-BR" dirty="0" err="1"/>
              <a:t>pellentesque</a:t>
            </a:r>
            <a:r>
              <a:rPr lang="pt-BR" dirty="0"/>
              <a:t>, </a:t>
            </a:r>
            <a:r>
              <a:rPr lang="pt-BR" dirty="0" err="1"/>
              <a:t>tellus</a:t>
            </a:r>
            <a:r>
              <a:rPr lang="pt-BR" dirty="0"/>
              <a:t> et </a:t>
            </a:r>
            <a:r>
              <a:rPr lang="pt-BR" dirty="0" err="1"/>
              <a:t>suscipit</a:t>
            </a:r>
            <a:r>
              <a:rPr lang="pt-BR" dirty="0"/>
              <a:t> </a:t>
            </a:r>
            <a:r>
              <a:rPr lang="pt-BR" dirty="0" err="1"/>
              <a:t>sodales</a:t>
            </a:r>
            <a:r>
              <a:rPr lang="pt-BR" dirty="0"/>
              <a:t>, </a:t>
            </a:r>
            <a:r>
              <a:rPr lang="pt-BR" dirty="0" err="1"/>
              <a:t>odio</a:t>
            </a:r>
            <a:r>
              <a:rPr lang="pt-BR" dirty="0"/>
              <a:t> </a:t>
            </a:r>
            <a:r>
              <a:rPr lang="pt-BR" dirty="0" err="1"/>
              <a:t>elit</a:t>
            </a:r>
            <a:r>
              <a:rPr lang="pt-BR" dirty="0"/>
              <a:t> </a:t>
            </a:r>
            <a:r>
              <a:rPr lang="pt-BR" dirty="0" err="1"/>
              <a:t>elementum</a:t>
            </a:r>
            <a:r>
              <a:rPr lang="pt-BR" dirty="0"/>
              <a:t> ante, </a:t>
            </a:r>
            <a:r>
              <a:rPr lang="pt-BR" dirty="0" err="1"/>
              <a:t>vel</a:t>
            </a:r>
            <a:r>
              <a:rPr lang="pt-BR" dirty="0"/>
              <a:t> </a:t>
            </a:r>
            <a:r>
              <a:rPr lang="pt-BR" dirty="0" err="1"/>
              <a:t>auctor</a:t>
            </a:r>
            <a:r>
              <a:rPr lang="pt-BR" dirty="0"/>
              <a:t> </a:t>
            </a:r>
            <a:r>
              <a:rPr lang="pt-BR" dirty="0" err="1"/>
              <a:t>elit</a:t>
            </a:r>
            <a:r>
              <a:rPr lang="pt-BR" dirty="0"/>
              <a:t> </a:t>
            </a:r>
            <a:r>
              <a:rPr lang="pt-BR" dirty="0" err="1"/>
              <a:t>felis</a:t>
            </a:r>
            <a:r>
              <a:rPr lang="pt-BR" dirty="0"/>
              <a:t> </a:t>
            </a:r>
            <a:r>
              <a:rPr lang="pt-BR" dirty="0" err="1"/>
              <a:t>sit</a:t>
            </a:r>
            <a:r>
              <a:rPr lang="pt-BR" dirty="0"/>
              <a:t> </a:t>
            </a:r>
            <a:r>
              <a:rPr lang="pt-BR" dirty="0" err="1"/>
              <a:t>amet</a:t>
            </a:r>
            <a:r>
              <a:rPr lang="pt-BR" dirty="0"/>
              <a:t> </a:t>
            </a:r>
            <a:r>
              <a:rPr lang="pt-BR" dirty="0" err="1"/>
              <a:t>turpis</a:t>
            </a:r>
            <a:r>
              <a:rPr lang="pt-BR" dirty="0"/>
              <a:t>.</a:t>
            </a:r>
          </a:p>
        </p:txBody>
      </p:sp>
      <p:sp>
        <p:nvSpPr>
          <p:cNvPr id="3" name="Espaço Reservado para Texto 2"/>
          <p:cNvSpPr>
            <a:spLocks noGrp="1"/>
          </p:cNvSpPr>
          <p:nvPr>
            <p:ph type="body" sz="quarter" idx="13" hasCustomPrompt="1"/>
          </p:nvPr>
        </p:nvSpPr>
        <p:spPr>
          <a:xfrm>
            <a:off x="738728" y="3245056"/>
            <a:ext cx="7443787" cy="242728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rgbClr val="00B0F0"/>
              </a:buClr>
              <a:buSzPct val="100000"/>
              <a:buFontTx/>
              <a:buBlip>
                <a:blip r:embed="rId2"/>
              </a:buBlip>
              <a:tabLst/>
              <a:defRPr sz="1800">
                <a:solidFill>
                  <a:schemeClr val="bg1"/>
                </a:solidFill>
              </a:defRPr>
            </a:lvl1pPr>
          </a:lstStyle>
          <a:p>
            <a:r>
              <a:rPr lang="en-US" altLang="ko-KR" dirty="0">
                <a:solidFill>
                  <a:schemeClr val="bg1"/>
                </a:solidFill>
                <a:latin typeface="Raleway" panose="020B0503030101060003" pitchFamily="34" charset="0"/>
                <a:cs typeface="Arial" pitchFamily="34" charset="0"/>
              </a:rPr>
              <a:t>Lorem ipsum dolor sit </a:t>
            </a:r>
            <a:r>
              <a:rPr lang="en-US" altLang="ko-KR" dirty="0" err="1">
                <a:solidFill>
                  <a:schemeClr val="bg1"/>
                </a:solidFill>
                <a:latin typeface="Raleway" panose="020B0503030101060003" pitchFamily="34" charset="0"/>
                <a:cs typeface="Arial" pitchFamily="34" charset="0"/>
              </a:rPr>
              <a:t>amet</a:t>
            </a:r>
            <a:r>
              <a:rPr lang="en-US" altLang="ko-KR" dirty="0">
                <a:solidFill>
                  <a:schemeClr val="bg1"/>
                </a:solidFill>
                <a:latin typeface="Raleway" panose="020B0503030101060003" pitchFamily="34" charset="0"/>
                <a:cs typeface="Arial" pitchFamily="34" charset="0"/>
              </a:rPr>
              <a:t>, </a:t>
            </a:r>
            <a:r>
              <a:rPr lang="en-US" altLang="ko-KR" dirty="0" err="1">
                <a:solidFill>
                  <a:schemeClr val="bg1"/>
                </a:solidFill>
                <a:latin typeface="Raleway" panose="020B0503030101060003" pitchFamily="34" charset="0"/>
                <a:cs typeface="Arial" pitchFamily="34" charset="0"/>
              </a:rPr>
              <a:t>consectetur</a:t>
            </a:r>
            <a:r>
              <a:rPr lang="en-US" altLang="ko-KR" dirty="0">
                <a:solidFill>
                  <a:schemeClr val="bg1"/>
                </a:solidFill>
                <a:latin typeface="Raleway" panose="020B0503030101060003" pitchFamily="34" charset="0"/>
                <a:cs typeface="Arial" pitchFamily="34" charset="0"/>
              </a:rPr>
              <a:t> </a:t>
            </a:r>
            <a:r>
              <a:rPr lang="en-US" altLang="ko-KR" dirty="0" err="1">
                <a:solidFill>
                  <a:schemeClr val="bg1"/>
                </a:solidFill>
                <a:latin typeface="Raleway" panose="020B0503030101060003" pitchFamily="34" charset="0"/>
                <a:cs typeface="Arial" pitchFamily="34" charset="0"/>
              </a:rPr>
              <a:t>adipiscing</a:t>
            </a:r>
            <a:r>
              <a:rPr lang="en-US" altLang="ko-KR" dirty="0">
                <a:solidFill>
                  <a:schemeClr val="bg1"/>
                </a:solidFill>
                <a:latin typeface="Raleway" panose="020B0503030101060003" pitchFamily="34" charset="0"/>
                <a:cs typeface="Arial" pitchFamily="34" charset="0"/>
              </a:rPr>
              <a:t> </a:t>
            </a:r>
            <a:r>
              <a:rPr lang="en-US" altLang="ko-KR" dirty="0" err="1">
                <a:solidFill>
                  <a:schemeClr val="bg1"/>
                </a:solidFill>
                <a:latin typeface="Raleway" panose="020B0503030101060003" pitchFamily="34" charset="0"/>
                <a:cs typeface="Arial" pitchFamily="34" charset="0"/>
              </a:rPr>
              <a:t>elit</a:t>
            </a:r>
            <a:endParaRPr lang="en-US" altLang="ko-KR" dirty="0">
              <a:solidFill>
                <a:schemeClr val="bg1"/>
              </a:solidFill>
              <a:latin typeface="Raleway" panose="020B0503030101060003" pitchFamily="34" charset="0"/>
              <a:cs typeface="Arial" pitchFamily="34" charset="0"/>
            </a:endParaRPr>
          </a:p>
          <a:p>
            <a:pPr marL="228600" marR="0" lvl="0" indent="-228600" algn="l" defTabSz="914400" rtl="0" eaLnBrk="1" fontAlgn="auto" latinLnBrk="0" hangingPunct="1">
              <a:lnSpc>
                <a:spcPct val="90000"/>
              </a:lnSpc>
              <a:spcBef>
                <a:spcPts val="1000"/>
              </a:spcBef>
              <a:spcAft>
                <a:spcPts val="0"/>
              </a:spcAft>
              <a:buClr>
                <a:srgbClr val="00B0F0"/>
              </a:buClr>
              <a:buSzPct val="100000"/>
              <a:buFontTx/>
              <a:buBlip>
                <a:blip r:embed="rId2"/>
              </a:buBlip>
              <a:tabLst/>
              <a:defRPr/>
            </a:pPr>
            <a:r>
              <a:rPr lang="en-US" altLang="ko-KR" dirty="0">
                <a:solidFill>
                  <a:schemeClr val="bg1"/>
                </a:solidFill>
                <a:latin typeface="Raleway" panose="020B0503030101060003" pitchFamily="34" charset="0"/>
                <a:cs typeface="Arial" pitchFamily="34" charset="0"/>
              </a:rPr>
              <a:t>Lorem ipsum dolor sit </a:t>
            </a:r>
            <a:r>
              <a:rPr lang="en-US" altLang="ko-KR" dirty="0" err="1">
                <a:solidFill>
                  <a:schemeClr val="bg1"/>
                </a:solidFill>
                <a:latin typeface="Raleway" panose="020B0503030101060003" pitchFamily="34" charset="0"/>
                <a:cs typeface="Arial" pitchFamily="34" charset="0"/>
              </a:rPr>
              <a:t>amet</a:t>
            </a:r>
            <a:r>
              <a:rPr lang="en-US" altLang="ko-KR" dirty="0">
                <a:solidFill>
                  <a:schemeClr val="bg1"/>
                </a:solidFill>
                <a:latin typeface="Raleway" panose="020B0503030101060003" pitchFamily="34" charset="0"/>
                <a:cs typeface="Arial" pitchFamily="34" charset="0"/>
              </a:rPr>
              <a:t>, </a:t>
            </a:r>
            <a:r>
              <a:rPr lang="en-US" altLang="ko-KR" dirty="0" err="1">
                <a:solidFill>
                  <a:schemeClr val="bg1"/>
                </a:solidFill>
                <a:latin typeface="Raleway" panose="020B0503030101060003" pitchFamily="34" charset="0"/>
                <a:cs typeface="Arial" pitchFamily="34" charset="0"/>
              </a:rPr>
              <a:t>consectetur</a:t>
            </a:r>
            <a:r>
              <a:rPr lang="en-US" altLang="ko-KR" dirty="0">
                <a:solidFill>
                  <a:schemeClr val="bg1"/>
                </a:solidFill>
                <a:latin typeface="Raleway" panose="020B0503030101060003" pitchFamily="34" charset="0"/>
                <a:cs typeface="Arial" pitchFamily="34" charset="0"/>
              </a:rPr>
              <a:t> </a:t>
            </a:r>
            <a:r>
              <a:rPr lang="en-US" altLang="ko-KR" dirty="0" err="1">
                <a:solidFill>
                  <a:schemeClr val="bg1"/>
                </a:solidFill>
                <a:latin typeface="Raleway" panose="020B0503030101060003" pitchFamily="34" charset="0"/>
                <a:cs typeface="Arial" pitchFamily="34" charset="0"/>
              </a:rPr>
              <a:t>adipiscing</a:t>
            </a:r>
            <a:r>
              <a:rPr lang="en-US" altLang="ko-KR" dirty="0">
                <a:solidFill>
                  <a:schemeClr val="bg1"/>
                </a:solidFill>
                <a:latin typeface="Raleway" panose="020B0503030101060003" pitchFamily="34" charset="0"/>
                <a:cs typeface="Arial" pitchFamily="34" charset="0"/>
              </a:rPr>
              <a:t> </a:t>
            </a:r>
            <a:r>
              <a:rPr lang="en-US" altLang="ko-KR" dirty="0" err="1">
                <a:solidFill>
                  <a:schemeClr val="bg1"/>
                </a:solidFill>
                <a:latin typeface="Raleway" panose="020B0503030101060003" pitchFamily="34" charset="0"/>
                <a:cs typeface="Arial" pitchFamily="34" charset="0"/>
              </a:rPr>
              <a:t>elit</a:t>
            </a:r>
            <a:endParaRPr lang="en-US" altLang="ko-KR" dirty="0">
              <a:solidFill>
                <a:schemeClr val="bg1"/>
              </a:solidFill>
              <a:latin typeface="Raleway" panose="020B0503030101060003" pitchFamily="34" charset="0"/>
              <a:cs typeface="Arial" pitchFamily="34" charset="0"/>
            </a:endParaRPr>
          </a:p>
          <a:p>
            <a:pPr marL="228600" marR="0" lvl="0" indent="-228600" algn="l" defTabSz="914400" rtl="0" eaLnBrk="1" fontAlgn="auto" latinLnBrk="0" hangingPunct="1">
              <a:lnSpc>
                <a:spcPct val="90000"/>
              </a:lnSpc>
              <a:spcBef>
                <a:spcPts val="1000"/>
              </a:spcBef>
              <a:spcAft>
                <a:spcPts val="0"/>
              </a:spcAft>
              <a:buClr>
                <a:srgbClr val="00B0F0"/>
              </a:buClr>
              <a:buSzPct val="100000"/>
              <a:buFontTx/>
              <a:buBlip>
                <a:blip r:embed="rId2"/>
              </a:buBlip>
              <a:tabLst/>
              <a:defRPr/>
            </a:pPr>
            <a:r>
              <a:rPr lang="en-US" altLang="ko-KR" dirty="0">
                <a:solidFill>
                  <a:schemeClr val="bg1"/>
                </a:solidFill>
                <a:latin typeface="Raleway" panose="020B0503030101060003" pitchFamily="34" charset="0"/>
                <a:cs typeface="Arial" pitchFamily="34" charset="0"/>
              </a:rPr>
              <a:t>Lorem ipsum dolor sit </a:t>
            </a:r>
            <a:r>
              <a:rPr lang="en-US" altLang="ko-KR" dirty="0" err="1">
                <a:solidFill>
                  <a:schemeClr val="bg1"/>
                </a:solidFill>
                <a:latin typeface="Raleway" panose="020B0503030101060003" pitchFamily="34" charset="0"/>
                <a:cs typeface="Arial" pitchFamily="34" charset="0"/>
              </a:rPr>
              <a:t>amet</a:t>
            </a:r>
            <a:r>
              <a:rPr lang="en-US" altLang="ko-KR" dirty="0">
                <a:solidFill>
                  <a:schemeClr val="bg1"/>
                </a:solidFill>
                <a:latin typeface="Raleway" panose="020B0503030101060003" pitchFamily="34" charset="0"/>
                <a:cs typeface="Arial" pitchFamily="34" charset="0"/>
              </a:rPr>
              <a:t>, </a:t>
            </a:r>
            <a:r>
              <a:rPr lang="en-US" altLang="ko-KR" dirty="0" err="1">
                <a:solidFill>
                  <a:schemeClr val="bg1"/>
                </a:solidFill>
                <a:latin typeface="Raleway" panose="020B0503030101060003" pitchFamily="34" charset="0"/>
                <a:cs typeface="Arial" pitchFamily="34" charset="0"/>
              </a:rPr>
              <a:t>consectetur</a:t>
            </a:r>
            <a:r>
              <a:rPr lang="en-US" altLang="ko-KR" dirty="0">
                <a:solidFill>
                  <a:schemeClr val="bg1"/>
                </a:solidFill>
                <a:latin typeface="Raleway" panose="020B0503030101060003" pitchFamily="34" charset="0"/>
                <a:cs typeface="Arial" pitchFamily="34" charset="0"/>
              </a:rPr>
              <a:t> </a:t>
            </a:r>
            <a:r>
              <a:rPr lang="en-US" altLang="ko-KR" dirty="0" err="1">
                <a:solidFill>
                  <a:schemeClr val="bg1"/>
                </a:solidFill>
                <a:latin typeface="Raleway" panose="020B0503030101060003" pitchFamily="34" charset="0"/>
                <a:cs typeface="Arial" pitchFamily="34" charset="0"/>
              </a:rPr>
              <a:t>adipiscing</a:t>
            </a:r>
            <a:r>
              <a:rPr lang="en-US" altLang="ko-KR" dirty="0">
                <a:solidFill>
                  <a:schemeClr val="bg1"/>
                </a:solidFill>
                <a:latin typeface="Raleway" panose="020B0503030101060003" pitchFamily="34" charset="0"/>
                <a:cs typeface="Arial" pitchFamily="34" charset="0"/>
              </a:rPr>
              <a:t> </a:t>
            </a:r>
            <a:r>
              <a:rPr lang="en-US" altLang="ko-KR" dirty="0" err="1">
                <a:solidFill>
                  <a:schemeClr val="bg1"/>
                </a:solidFill>
                <a:latin typeface="Raleway" panose="020B0503030101060003" pitchFamily="34" charset="0"/>
                <a:cs typeface="Arial" pitchFamily="34" charset="0"/>
              </a:rPr>
              <a:t>elit</a:t>
            </a:r>
            <a:endParaRPr lang="en-US" altLang="ko-KR" dirty="0">
              <a:solidFill>
                <a:schemeClr val="bg1"/>
              </a:solidFill>
              <a:latin typeface="Raleway" panose="020B0503030101060003" pitchFamily="34" charset="0"/>
              <a:cs typeface="Arial" pitchFamily="34" charset="0"/>
            </a:endParaRPr>
          </a:p>
          <a:p>
            <a:pPr marL="228600" marR="0" lvl="0" indent="-228600" algn="l" defTabSz="914400" rtl="0" eaLnBrk="1" fontAlgn="auto" latinLnBrk="0" hangingPunct="1">
              <a:lnSpc>
                <a:spcPct val="90000"/>
              </a:lnSpc>
              <a:spcBef>
                <a:spcPts val="1000"/>
              </a:spcBef>
              <a:spcAft>
                <a:spcPts val="0"/>
              </a:spcAft>
              <a:buClr>
                <a:srgbClr val="00B0F0"/>
              </a:buClr>
              <a:buSzPct val="100000"/>
              <a:buFontTx/>
              <a:buBlip>
                <a:blip r:embed="rId2"/>
              </a:buBlip>
              <a:tabLst/>
              <a:defRPr/>
            </a:pPr>
            <a:r>
              <a:rPr lang="en-US" altLang="ko-KR" dirty="0">
                <a:solidFill>
                  <a:schemeClr val="bg1"/>
                </a:solidFill>
                <a:latin typeface="Raleway" panose="020B0503030101060003" pitchFamily="34" charset="0"/>
                <a:cs typeface="Arial" pitchFamily="34" charset="0"/>
              </a:rPr>
              <a:t>Lorem ipsum dolor sit </a:t>
            </a:r>
            <a:r>
              <a:rPr lang="en-US" altLang="ko-KR" dirty="0" err="1">
                <a:solidFill>
                  <a:schemeClr val="bg1"/>
                </a:solidFill>
                <a:latin typeface="Raleway" panose="020B0503030101060003" pitchFamily="34" charset="0"/>
                <a:cs typeface="Arial" pitchFamily="34" charset="0"/>
              </a:rPr>
              <a:t>amet</a:t>
            </a:r>
            <a:r>
              <a:rPr lang="en-US" altLang="ko-KR" dirty="0">
                <a:solidFill>
                  <a:schemeClr val="bg1"/>
                </a:solidFill>
                <a:latin typeface="Raleway" panose="020B0503030101060003" pitchFamily="34" charset="0"/>
                <a:cs typeface="Arial" pitchFamily="34" charset="0"/>
              </a:rPr>
              <a:t>, </a:t>
            </a:r>
            <a:r>
              <a:rPr lang="en-US" altLang="ko-KR" dirty="0" err="1">
                <a:solidFill>
                  <a:schemeClr val="bg1"/>
                </a:solidFill>
                <a:latin typeface="Raleway" panose="020B0503030101060003" pitchFamily="34" charset="0"/>
                <a:cs typeface="Arial" pitchFamily="34" charset="0"/>
              </a:rPr>
              <a:t>consectetur</a:t>
            </a:r>
            <a:r>
              <a:rPr lang="en-US" altLang="ko-KR" dirty="0">
                <a:solidFill>
                  <a:schemeClr val="bg1"/>
                </a:solidFill>
                <a:latin typeface="Raleway" panose="020B0503030101060003" pitchFamily="34" charset="0"/>
                <a:cs typeface="Arial" pitchFamily="34" charset="0"/>
              </a:rPr>
              <a:t> </a:t>
            </a:r>
            <a:r>
              <a:rPr lang="en-US" altLang="ko-KR" dirty="0" err="1">
                <a:solidFill>
                  <a:schemeClr val="bg1"/>
                </a:solidFill>
                <a:latin typeface="Raleway" panose="020B0503030101060003" pitchFamily="34" charset="0"/>
                <a:cs typeface="Arial" pitchFamily="34" charset="0"/>
              </a:rPr>
              <a:t>adipiscing</a:t>
            </a:r>
            <a:r>
              <a:rPr lang="en-US" altLang="ko-KR" dirty="0">
                <a:solidFill>
                  <a:schemeClr val="bg1"/>
                </a:solidFill>
                <a:latin typeface="Raleway" panose="020B0503030101060003" pitchFamily="34" charset="0"/>
                <a:cs typeface="Arial" pitchFamily="34" charset="0"/>
              </a:rPr>
              <a:t> </a:t>
            </a:r>
            <a:r>
              <a:rPr lang="en-US" altLang="ko-KR" dirty="0" err="1">
                <a:solidFill>
                  <a:schemeClr val="bg1"/>
                </a:solidFill>
                <a:latin typeface="Raleway" panose="020B0503030101060003" pitchFamily="34" charset="0"/>
                <a:cs typeface="Arial" pitchFamily="34" charset="0"/>
              </a:rPr>
              <a:t>elit</a:t>
            </a:r>
            <a:endParaRPr lang="en-US" altLang="ko-KR" dirty="0">
              <a:solidFill>
                <a:schemeClr val="bg1"/>
              </a:solidFill>
              <a:latin typeface="Raleway" panose="020B0503030101060003" pitchFamily="34" charset="0"/>
              <a:cs typeface="Arial" pitchFamily="34" charset="0"/>
            </a:endParaRPr>
          </a:p>
          <a:p>
            <a:pPr marL="228600" marR="0" lvl="0" indent="-228600" algn="l" defTabSz="914400" rtl="0" eaLnBrk="1" fontAlgn="auto" latinLnBrk="0" hangingPunct="1">
              <a:lnSpc>
                <a:spcPct val="90000"/>
              </a:lnSpc>
              <a:spcBef>
                <a:spcPts val="1000"/>
              </a:spcBef>
              <a:spcAft>
                <a:spcPts val="0"/>
              </a:spcAft>
              <a:buClr>
                <a:srgbClr val="00B0F0"/>
              </a:buClr>
              <a:buSzPct val="100000"/>
              <a:buFontTx/>
              <a:buBlip>
                <a:blip r:embed="rId2"/>
              </a:buBlip>
              <a:tabLst/>
              <a:defRPr/>
            </a:pPr>
            <a:r>
              <a:rPr lang="en-US" altLang="ko-KR" dirty="0">
                <a:solidFill>
                  <a:schemeClr val="bg1"/>
                </a:solidFill>
                <a:latin typeface="Raleway" panose="020B0503030101060003" pitchFamily="34" charset="0"/>
                <a:cs typeface="Arial" pitchFamily="34" charset="0"/>
              </a:rPr>
              <a:t>Lorem ipsum dolor sit </a:t>
            </a:r>
            <a:r>
              <a:rPr lang="en-US" altLang="ko-KR" dirty="0" err="1">
                <a:solidFill>
                  <a:schemeClr val="bg1"/>
                </a:solidFill>
                <a:latin typeface="Raleway" panose="020B0503030101060003" pitchFamily="34" charset="0"/>
                <a:cs typeface="Arial" pitchFamily="34" charset="0"/>
              </a:rPr>
              <a:t>amet</a:t>
            </a:r>
            <a:r>
              <a:rPr lang="en-US" altLang="ko-KR" dirty="0">
                <a:solidFill>
                  <a:schemeClr val="bg1"/>
                </a:solidFill>
                <a:latin typeface="Raleway" panose="020B0503030101060003" pitchFamily="34" charset="0"/>
                <a:cs typeface="Arial" pitchFamily="34" charset="0"/>
              </a:rPr>
              <a:t>, </a:t>
            </a:r>
            <a:r>
              <a:rPr lang="en-US" altLang="ko-KR" dirty="0" err="1">
                <a:solidFill>
                  <a:schemeClr val="bg1"/>
                </a:solidFill>
                <a:latin typeface="Raleway" panose="020B0503030101060003" pitchFamily="34" charset="0"/>
                <a:cs typeface="Arial" pitchFamily="34" charset="0"/>
              </a:rPr>
              <a:t>consectetur</a:t>
            </a:r>
            <a:r>
              <a:rPr lang="en-US" altLang="ko-KR" dirty="0">
                <a:solidFill>
                  <a:schemeClr val="bg1"/>
                </a:solidFill>
                <a:latin typeface="Raleway" panose="020B0503030101060003" pitchFamily="34" charset="0"/>
                <a:cs typeface="Arial" pitchFamily="34" charset="0"/>
              </a:rPr>
              <a:t> </a:t>
            </a:r>
            <a:r>
              <a:rPr lang="en-US" altLang="ko-KR" dirty="0" err="1">
                <a:solidFill>
                  <a:schemeClr val="bg1"/>
                </a:solidFill>
                <a:latin typeface="Raleway" panose="020B0503030101060003" pitchFamily="34" charset="0"/>
                <a:cs typeface="Arial" pitchFamily="34" charset="0"/>
              </a:rPr>
              <a:t>adipiscing</a:t>
            </a:r>
            <a:r>
              <a:rPr lang="en-US" altLang="ko-KR" dirty="0">
                <a:solidFill>
                  <a:schemeClr val="bg1"/>
                </a:solidFill>
                <a:latin typeface="Raleway" panose="020B0503030101060003" pitchFamily="34" charset="0"/>
                <a:cs typeface="Arial" pitchFamily="34" charset="0"/>
              </a:rPr>
              <a:t> </a:t>
            </a:r>
            <a:r>
              <a:rPr lang="en-US" altLang="ko-KR" dirty="0" err="1">
                <a:solidFill>
                  <a:schemeClr val="bg1"/>
                </a:solidFill>
                <a:latin typeface="Raleway" panose="020B0503030101060003" pitchFamily="34" charset="0"/>
                <a:cs typeface="Arial" pitchFamily="34" charset="0"/>
              </a:rPr>
              <a:t>elit</a:t>
            </a:r>
            <a:endParaRPr lang="en-US" altLang="ko-KR" dirty="0">
              <a:solidFill>
                <a:schemeClr val="bg1"/>
              </a:solidFill>
              <a:latin typeface="Raleway" panose="020B0503030101060003" pitchFamily="34" charset="0"/>
              <a:cs typeface="Arial" pitchFamily="34" charset="0"/>
            </a:endParaRPr>
          </a:p>
          <a:p>
            <a:endParaRPr lang="en-US" altLang="ko-KR" dirty="0">
              <a:solidFill>
                <a:schemeClr val="bg1"/>
              </a:solidFill>
              <a:latin typeface="Raleway" panose="020B0503030101060003" pitchFamily="34" charset="0"/>
              <a:cs typeface="Arial" pitchFamily="34" charset="0"/>
            </a:endParaRPr>
          </a:p>
        </p:txBody>
      </p:sp>
      <p:sp>
        <p:nvSpPr>
          <p:cNvPr id="32" name="Retângulo 31"/>
          <p:cNvSpPr/>
          <p:nvPr userDrawn="1"/>
        </p:nvSpPr>
        <p:spPr>
          <a:xfrm>
            <a:off x="341804" y="1273876"/>
            <a:ext cx="2048698" cy="9783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ítulo 13"/>
          <p:cNvSpPr>
            <a:spLocks noGrp="1"/>
          </p:cNvSpPr>
          <p:nvPr>
            <p:ph type="title" hasCustomPrompt="1"/>
          </p:nvPr>
        </p:nvSpPr>
        <p:spPr>
          <a:xfrm>
            <a:off x="228469" y="659166"/>
            <a:ext cx="11649206" cy="602850"/>
          </a:xfrm>
          <a:prstGeom prst="rect">
            <a:avLst/>
          </a:prstGeom>
        </p:spPr>
        <p:txBody>
          <a:bodyPr/>
          <a:lstStyle>
            <a:lvl1pPr>
              <a:defRPr sz="3600" baseline="0"/>
            </a:lvl1pPr>
          </a:lstStyle>
          <a:p>
            <a:r>
              <a:rPr lang="pt-BR" sz="3600" dirty="0">
                <a:solidFill>
                  <a:schemeClr val="bg1"/>
                </a:solidFill>
                <a:latin typeface="Raleway ExtraBold" panose="020B0903030101060003" pitchFamily="34" charset="0"/>
              </a:rPr>
              <a:t>DIGITE O TÍTULO DO SLIDE AQUI</a:t>
            </a:r>
          </a:p>
        </p:txBody>
      </p:sp>
      <p:pic>
        <p:nvPicPr>
          <p:cNvPr id="9" name="Imagem 12"/>
          <p:cNvPicPr>
            <a:picLocks noChangeAspect="1"/>
          </p:cNvPicPr>
          <p:nvPr userDrawn="1"/>
        </p:nvPicPr>
        <p:blipFill rotWithShape="1">
          <a:blip r:embed="rId3" cstate="print">
            <a:extLst>
              <a:ext uri="{28A0092B-C50C-407E-A947-70E740481C1C}">
                <a14:useLocalDpi xmlns:a14="http://schemas.microsoft.com/office/drawing/2010/main" val="0"/>
              </a:ext>
            </a:extLst>
          </a:blip>
          <a:srcRect b="5001"/>
          <a:stretch/>
        </p:blipFill>
        <p:spPr>
          <a:xfrm>
            <a:off x="9087439" y="6037148"/>
            <a:ext cx="2664240" cy="492212"/>
          </a:xfrm>
          <a:prstGeom prst="rect">
            <a:avLst/>
          </a:prstGeom>
          <a:effectLst>
            <a:reflection blurRad="6350" stA="30000" endPos="19000" dir="5400000" sy="-100000" algn="bl" rotWithShape="0"/>
          </a:effectLst>
        </p:spPr>
      </p:pic>
    </p:spTree>
    <p:extLst>
      <p:ext uri="{BB962C8B-B14F-4D97-AF65-F5344CB8AC3E}">
        <p14:creationId xmlns:p14="http://schemas.microsoft.com/office/powerpoint/2010/main" val="7981051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1_Título e Conteúdo">
    <p:bg>
      <p:bgPr>
        <a:gradFill flip="none" rotWithShape="1">
          <a:gsLst>
            <a:gs pos="46827">
              <a:schemeClr val="accent5">
                <a:lumMod val="20000"/>
                <a:lumOff val="80000"/>
              </a:schemeClr>
            </a:gs>
            <a:gs pos="0">
              <a:schemeClr val="accent5">
                <a:lumMod val="0"/>
                <a:lumOff val="100000"/>
              </a:schemeClr>
            </a:gs>
            <a:gs pos="99000">
              <a:schemeClr val="accent5">
                <a:lumMod val="100000"/>
              </a:schemeClr>
            </a:gs>
          </a:gsLst>
          <a:lin ang="5400000" scaled="0"/>
          <a:tileRect/>
        </a:gradFill>
        <a:effectLst/>
      </p:bgPr>
    </p:bg>
    <p:spTree>
      <p:nvGrpSpPr>
        <p:cNvPr id="1" name=""/>
        <p:cNvGrpSpPr/>
        <p:nvPr/>
      </p:nvGrpSpPr>
      <p:grpSpPr>
        <a:xfrm>
          <a:off x="0" y="0"/>
          <a:ext cx="0" cy="0"/>
          <a:chOff x="0" y="0"/>
          <a:chExt cx="0" cy="0"/>
        </a:xfrm>
      </p:grpSpPr>
      <p:sp>
        <p:nvSpPr>
          <p:cNvPr id="8" name="Título 13"/>
          <p:cNvSpPr>
            <a:spLocks noGrp="1"/>
          </p:cNvSpPr>
          <p:nvPr>
            <p:ph type="title" hasCustomPrompt="1"/>
          </p:nvPr>
        </p:nvSpPr>
        <p:spPr>
          <a:xfrm>
            <a:off x="228469" y="659166"/>
            <a:ext cx="11649206" cy="602850"/>
          </a:xfrm>
          <a:prstGeom prst="rect">
            <a:avLst/>
          </a:prstGeom>
        </p:spPr>
        <p:txBody>
          <a:bodyPr/>
          <a:lstStyle>
            <a:lvl1pPr>
              <a:defRPr sz="3600" baseline="0"/>
            </a:lvl1pPr>
          </a:lstStyle>
          <a:p>
            <a:r>
              <a:rPr lang="pt-BR" sz="3600" dirty="0" smtClean="0">
                <a:solidFill>
                  <a:schemeClr val="bg1"/>
                </a:solidFill>
                <a:latin typeface="Raleway ExtraBold" panose="020B0903030101060003" pitchFamily="34" charset="0"/>
              </a:rPr>
              <a:t>DIGITE O TÍTULO DO SLIDE AQUI</a:t>
            </a:r>
            <a:endParaRPr lang="pt-BR" sz="3600" dirty="0">
              <a:solidFill>
                <a:schemeClr val="bg1"/>
              </a:solidFill>
              <a:latin typeface="Raleway ExtraBold" panose="020B0903030101060003" pitchFamily="34" charset="0"/>
            </a:endParaRPr>
          </a:p>
        </p:txBody>
      </p:sp>
      <p:sp>
        <p:nvSpPr>
          <p:cNvPr id="9" name="Retângulo 8"/>
          <p:cNvSpPr/>
          <p:nvPr userDrawn="1"/>
        </p:nvSpPr>
        <p:spPr>
          <a:xfrm>
            <a:off x="341804" y="1262015"/>
            <a:ext cx="2048698" cy="9783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Espaço Reservado para Texto 23"/>
          <p:cNvSpPr>
            <a:spLocks noGrp="1"/>
          </p:cNvSpPr>
          <p:nvPr>
            <p:ph type="body" sz="quarter" idx="11" hasCustomPrompt="1"/>
          </p:nvPr>
        </p:nvSpPr>
        <p:spPr>
          <a:xfrm>
            <a:off x="242149" y="395998"/>
            <a:ext cx="3563937" cy="247183"/>
          </a:xfrm>
          <a:prstGeom prst="rect">
            <a:avLst/>
          </a:prstGeom>
        </p:spPr>
        <p:txBody>
          <a:bodyPr/>
          <a:lstStyle>
            <a:lvl1pPr marL="0" indent="0">
              <a:buNone/>
              <a:defRPr sz="1200" b="1">
                <a:solidFill>
                  <a:schemeClr val="bg1"/>
                </a:solidFill>
                <a:latin typeface="Raleway" panose="020B0503030101060003" pitchFamily="34" charset="0"/>
              </a:defRPr>
            </a:lvl1pPr>
          </a:lstStyle>
          <a:p>
            <a:pPr lvl="0"/>
            <a:r>
              <a:rPr lang="pt-BR" dirty="0" smtClean="0"/>
              <a:t>SECRETARIA DE ENERGIA ELÉTRICA</a:t>
            </a:r>
            <a:endParaRPr lang="pt-BR" dirty="0"/>
          </a:p>
        </p:txBody>
      </p:sp>
    </p:spTree>
    <p:extLst>
      <p:ext uri="{BB962C8B-B14F-4D97-AF65-F5344CB8AC3E}">
        <p14:creationId xmlns:p14="http://schemas.microsoft.com/office/powerpoint/2010/main" val="27047049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omente Título">
    <p:spTree>
      <p:nvGrpSpPr>
        <p:cNvPr id="1" name=""/>
        <p:cNvGrpSpPr/>
        <p:nvPr/>
      </p:nvGrpSpPr>
      <p:grpSpPr>
        <a:xfrm>
          <a:off x="0" y="0"/>
          <a:ext cx="0" cy="0"/>
          <a:chOff x="0" y="0"/>
          <a:chExt cx="0" cy="0"/>
        </a:xfrm>
      </p:grpSpPr>
      <p:pic>
        <p:nvPicPr>
          <p:cNvPr id="7" name="Imagem 6"/>
          <p:cNvPicPr>
            <a:picLocks noChangeAspect="1"/>
          </p:cNvPicPr>
          <p:nvPr userDrawn="1"/>
        </p:nvPicPr>
        <p:blipFill rotWithShape="1">
          <a:blip r:embed="rId2">
            <a:extLst>
              <a:ext uri="{28A0092B-C50C-407E-A947-70E740481C1C}">
                <a14:useLocalDpi xmlns:a14="http://schemas.microsoft.com/office/drawing/2010/main" val="0"/>
              </a:ext>
            </a:extLst>
          </a:blip>
          <a:srcRect t="6448" b="18817"/>
          <a:stretch/>
        </p:blipFill>
        <p:spPr>
          <a:xfrm>
            <a:off x="0" y="0"/>
            <a:ext cx="12192000" cy="6833937"/>
          </a:xfrm>
          <a:prstGeom prst="rect">
            <a:avLst/>
          </a:prstGeom>
        </p:spPr>
      </p:pic>
      <p:sp>
        <p:nvSpPr>
          <p:cNvPr id="2" name="Retângulo 1"/>
          <p:cNvSpPr/>
          <p:nvPr userDrawn="1"/>
        </p:nvSpPr>
        <p:spPr>
          <a:xfrm>
            <a:off x="0" y="0"/>
            <a:ext cx="12192000" cy="6858000"/>
          </a:xfrm>
          <a:prstGeom prst="rect">
            <a:avLst/>
          </a:prstGeom>
          <a:solidFill>
            <a:schemeClr val="accent5">
              <a:lumMod val="75000"/>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81381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a:p>
        </p:txBody>
      </p:sp>
      <p:sp>
        <p:nvSpPr>
          <p:cNvPr id="4" name="Espaço Reservado para Data 3"/>
          <p:cNvSpPr>
            <a:spLocks noGrp="1"/>
          </p:cNvSpPr>
          <p:nvPr>
            <p:ph type="dt" sz="half" idx="10"/>
          </p:nvPr>
        </p:nvSpPr>
        <p:spPr/>
        <p:txBody>
          <a:bodyPr/>
          <a:lstStyle/>
          <a:p>
            <a:fld id="{ECCEDCA6-E80C-4160-93A9-EDDFA0D01D5B}" type="datetimeFigureOut">
              <a:rPr lang="en-US" smtClean="0"/>
              <a:t>8/17/2020</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BAD5399F-FFFA-4A6F-A4A8-5844A207F345}" type="slidenum">
              <a:rPr lang="en-US" smtClean="0"/>
              <a:t>‹nº›</a:t>
            </a:fld>
            <a:endParaRPr lang="en-US"/>
          </a:p>
        </p:txBody>
      </p:sp>
    </p:spTree>
    <p:extLst>
      <p:ext uri="{BB962C8B-B14F-4D97-AF65-F5344CB8AC3E}">
        <p14:creationId xmlns:p14="http://schemas.microsoft.com/office/powerpoint/2010/main" val="36259408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endParaRPr lang="en-US"/>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p:cNvSpPr>
            <a:spLocks noGrp="1"/>
          </p:cNvSpPr>
          <p:nvPr>
            <p:ph type="dt" sz="half" idx="10"/>
          </p:nvPr>
        </p:nvSpPr>
        <p:spPr/>
        <p:txBody>
          <a:bodyPr/>
          <a:lstStyle/>
          <a:p>
            <a:fld id="{ECCEDCA6-E80C-4160-93A9-EDDFA0D01D5B}" type="datetimeFigureOut">
              <a:rPr lang="en-US" smtClean="0"/>
              <a:t>8/17/2020</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BAD5399F-FFFA-4A6F-A4A8-5844A207F345}" type="slidenum">
              <a:rPr lang="en-US" smtClean="0"/>
              <a:t>‹nº›</a:t>
            </a:fld>
            <a:endParaRPr lang="en-US"/>
          </a:p>
        </p:txBody>
      </p:sp>
    </p:spTree>
    <p:extLst>
      <p:ext uri="{BB962C8B-B14F-4D97-AF65-F5344CB8AC3E}">
        <p14:creationId xmlns:p14="http://schemas.microsoft.com/office/powerpoint/2010/main" val="22220879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ECCEDCA6-E80C-4160-93A9-EDDFA0D01D5B}" type="datetimeFigureOut">
              <a:rPr lang="en-US" smtClean="0"/>
              <a:t>8/17/2020</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BAD5399F-FFFA-4A6F-A4A8-5844A207F345}" type="slidenum">
              <a:rPr lang="en-US" smtClean="0"/>
              <a:t>‹nº›</a:t>
            </a:fld>
            <a:endParaRPr lang="en-US"/>
          </a:p>
        </p:txBody>
      </p:sp>
    </p:spTree>
    <p:extLst>
      <p:ext uri="{BB962C8B-B14F-4D97-AF65-F5344CB8AC3E}">
        <p14:creationId xmlns:p14="http://schemas.microsoft.com/office/powerpoint/2010/main" val="28418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endParaRPr lang="en-US"/>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Data 4"/>
          <p:cNvSpPr>
            <a:spLocks noGrp="1"/>
          </p:cNvSpPr>
          <p:nvPr>
            <p:ph type="dt" sz="half" idx="10"/>
          </p:nvPr>
        </p:nvSpPr>
        <p:spPr/>
        <p:txBody>
          <a:bodyPr/>
          <a:lstStyle/>
          <a:p>
            <a:fld id="{ECCEDCA6-E80C-4160-93A9-EDDFA0D01D5B}" type="datetimeFigureOut">
              <a:rPr lang="en-US" smtClean="0"/>
              <a:t>8/17/2020</a:t>
            </a:fld>
            <a:endParaRPr lang="en-US"/>
          </a:p>
        </p:txBody>
      </p:sp>
      <p:sp>
        <p:nvSpPr>
          <p:cNvPr id="6" name="Espaço Reservado para Rodapé 5"/>
          <p:cNvSpPr>
            <a:spLocks noGrp="1"/>
          </p:cNvSpPr>
          <p:nvPr>
            <p:ph type="ftr" sz="quarter" idx="11"/>
          </p:nvPr>
        </p:nvSpPr>
        <p:spPr/>
        <p:txBody>
          <a:bodyPr/>
          <a:lstStyle/>
          <a:p>
            <a:endParaRPr lang="en-US"/>
          </a:p>
        </p:txBody>
      </p:sp>
      <p:sp>
        <p:nvSpPr>
          <p:cNvPr id="7" name="Espaço Reservado para Número de Slide 6"/>
          <p:cNvSpPr>
            <a:spLocks noGrp="1"/>
          </p:cNvSpPr>
          <p:nvPr>
            <p:ph type="sldNum" sz="quarter" idx="12"/>
          </p:nvPr>
        </p:nvSpPr>
        <p:spPr/>
        <p:txBody>
          <a:bodyPr/>
          <a:lstStyle/>
          <a:p>
            <a:fld id="{BAD5399F-FFFA-4A6F-A4A8-5844A207F345}" type="slidenum">
              <a:rPr lang="en-US" smtClean="0"/>
              <a:t>‹nº›</a:t>
            </a:fld>
            <a:endParaRPr lang="en-US"/>
          </a:p>
        </p:txBody>
      </p:sp>
    </p:spTree>
    <p:extLst>
      <p:ext uri="{BB962C8B-B14F-4D97-AF65-F5344CB8AC3E}">
        <p14:creationId xmlns:p14="http://schemas.microsoft.com/office/powerpoint/2010/main" val="42025829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endParaRPr lang="en-US"/>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Espaço Reservado para Data 6"/>
          <p:cNvSpPr>
            <a:spLocks noGrp="1"/>
          </p:cNvSpPr>
          <p:nvPr>
            <p:ph type="dt" sz="half" idx="10"/>
          </p:nvPr>
        </p:nvSpPr>
        <p:spPr/>
        <p:txBody>
          <a:bodyPr/>
          <a:lstStyle/>
          <a:p>
            <a:fld id="{ECCEDCA6-E80C-4160-93A9-EDDFA0D01D5B}" type="datetimeFigureOut">
              <a:rPr lang="en-US" smtClean="0"/>
              <a:t>8/17/2020</a:t>
            </a:fld>
            <a:endParaRPr lang="en-US"/>
          </a:p>
        </p:txBody>
      </p:sp>
      <p:sp>
        <p:nvSpPr>
          <p:cNvPr id="8" name="Espaço Reservado para Rodapé 7"/>
          <p:cNvSpPr>
            <a:spLocks noGrp="1"/>
          </p:cNvSpPr>
          <p:nvPr>
            <p:ph type="ftr" sz="quarter" idx="11"/>
          </p:nvPr>
        </p:nvSpPr>
        <p:spPr/>
        <p:txBody>
          <a:bodyPr/>
          <a:lstStyle/>
          <a:p>
            <a:endParaRPr lang="en-US"/>
          </a:p>
        </p:txBody>
      </p:sp>
      <p:sp>
        <p:nvSpPr>
          <p:cNvPr id="9" name="Espaço Reservado para Número de Slide 8"/>
          <p:cNvSpPr>
            <a:spLocks noGrp="1"/>
          </p:cNvSpPr>
          <p:nvPr>
            <p:ph type="sldNum" sz="quarter" idx="12"/>
          </p:nvPr>
        </p:nvSpPr>
        <p:spPr/>
        <p:txBody>
          <a:bodyPr/>
          <a:lstStyle/>
          <a:p>
            <a:fld id="{BAD5399F-FFFA-4A6F-A4A8-5844A207F345}" type="slidenum">
              <a:rPr lang="en-US" smtClean="0"/>
              <a:t>‹nº›</a:t>
            </a:fld>
            <a:endParaRPr lang="en-US"/>
          </a:p>
        </p:txBody>
      </p:sp>
    </p:spTree>
    <p:extLst>
      <p:ext uri="{BB962C8B-B14F-4D97-AF65-F5344CB8AC3E}">
        <p14:creationId xmlns:p14="http://schemas.microsoft.com/office/powerpoint/2010/main" val="3619282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endParaRPr lang="en-US"/>
          </a:p>
        </p:txBody>
      </p:sp>
      <p:sp>
        <p:nvSpPr>
          <p:cNvPr id="3" name="Espaço Reservado para Data 2"/>
          <p:cNvSpPr>
            <a:spLocks noGrp="1"/>
          </p:cNvSpPr>
          <p:nvPr>
            <p:ph type="dt" sz="half" idx="10"/>
          </p:nvPr>
        </p:nvSpPr>
        <p:spPr/>
        <p:txBody>
          <a:bodyPr/>
          <a:lstStyle/>
          <a:p>
            <a:fld id="{ECCEDCA6-E80C-4160-93A9-EDDFA0D01D5B}" type="datetimeFigureOut">
              <a:rPr lang="en-US" smtClean="0"/>
              <a:t>8/17/2020</a:t>
            </a:fld>
            <a:endParaRPr lang="en-US"/>
          </a:p>
        </p:txBody>
      </p:sp>
      <p:sp>
        <p:nvSpPr>
          <p:cNvPr id="4" name="Espaço Reservado para Rodapé 3"/>
          <p:cNvSpPr>
            <a:spLocks noGrp="1"/>
          </p:cNvSpPr>
          <p:nvPr>
            <p:ph type="ftr" sz="quarter" idx="11"/>
          </p:nvPr>
        </p:nvSpPr>
        <p:spPr/>
        <p:txBody>
          <a:bodyPr/>
          <a:lstStyle/>
          <a:p>
            <a:endParaRPr lang="en-US"/>
          </a:p>
        </p:txBody>
      </p:sp>
      <p:sp>
        <p:nvSpPr>
          <p:cNvPr id="5" name="Espaço Reservado para Número de Slide 4"/>
          <p:cNvSpPr>
            <a:spLocks noGrp="1"/>
          </p:cNvSpPr>
          <p:nvPr>
            <p:ph type="sldNum" sz="quarter" idx="12"/>
          </p:nvPr>
        </p:nvSpPr>
        <p:spPr/>
        <p:txBody>
          <a:bodyPr/>
          <a:lstStyle/>
          <a:p>
            <a:fld id="{BAD5399F-FFFA-4A6F-A4A8-5844A207F345}" type="slidenum">
              <a:rPr lang="en-US" smtClean="0"/>
              <a:t>‹nº›</a:t>
            </a:fld>
            <a:endParaRPr lang="en-US"/>
          </a:p>
        </p:txBody>
      </p:sp>
    </p:spTree>
    <p:extLst>
      <p:ext uri="{BB962C8B-B14F-4D97-AF65-F5344CB8AC3E}">
        <p14:creationId xmlns:p14="http://schemas.microsoft.com/office/powerpoint/2010/main" val="33739132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ECCEDCA6-E80C-4160-93A9-EDDFA0D01D5B}" type="datetimeFigureOut">
              <a:rPr lang="en-US" smtClean="0"/>
              <a:t>8/17/2020</a:t>
            </a:fld>
            <a:endParaRPr lang="en-US"/>
          </a:p>
        </p:txBody>
      </p:sp>
      <p:sp>
        <p:nvSpPr>
          <p:cNvPr id="3" name="Espaço Reservado para Rodapé 2"/>
          <p:cNvSpPr>
            <a:spLocks noGrp="1"/>
          </p:cNvSpPr>
          <p:nvPr>
            <p:ph type="ftr" sz="quarter" idx="11"/>
          </p:nvPr>
        </p:nvSpPr>
        <p:spPr/>
        <p:txBody>
          <a:bodyPr/>
          <a:lstStyle/>
          <a:p>
            <a:endParaRPr lang="en-US"/>
          </a:p>
        </p:txBody>
      </p:sp>
      <p:sp>
        <p:nvSpPr>
          <p:cNvPr id="4" name="Espaço Reservado para Número de Slide 3"/>
          <p:cNvSpPr>
            <a:spLocks noGrp="1"/>
          </p:cNvSpPr>
          <p:nvPr>
            <p:ph type="sldNum" sz="quarter" idx="12"/>
          </p:nvPr>
        </p:nvSpPr>
        <p:spPr/>
        <p:txBody>
          <a:bodyPr/>
          <a:lstStyle/>
          <a:p>
            <a:fld id="{BAD5399F-FFFA-4A6F-A4A8-5844A207F345}" type="slidenum">
              <a:rPr lang="en-US" smtClean="0"/>
              <a:t>‹nº›</a:t>
            </a:fld>
            <a:endParaRPr lang="en-US"/>
          </a:p>
        </p:txBody>
      </p:sp>
    </p:spTree>
    <p:extLst>
      <p:ext uri="{BB962C8B-B14F-4D97-AF65-F5344CB8AC3E}">
        <p14:creationId xmlns:p14="http://schemas.microsoft.com/office/powerpoint/2010/main" val="1711876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928CEBA1-1B8C-4BF0-B0C8-539D4AA4053D}" type="datetimeFigureOut">
              <a:rPr lang="pt-BR" smtClean="0"/>
              <a:t>17/08/2020</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760F3C92-772D-4E6D-B9C7-FE9A9B9638D3}" type="slidenum">
              <a:rPr lang="pt-BR" smtClean="0"/>
              <a:t>‹nº›</a:t>
            </a:fld>
            <a:endParaRPr lang="pt-BR"/>
          </a:p>
        </p:txBody>
      </p:sp>
    </p:spTree>
    <p:extLst>
      <p:ext uri="{BB962C8B-B14F-4D97-AF65-F5344CB8AC3E}">
        <p14:creationId xmlns:p14="http://schemas.microsoft.com/office/powerpoint/2010/main" val="24399058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ECCEDCA6-E80C-4160-93A9-EDDFA0D01D5B}" type="datetimeFigureOut">
              <a:rPr lang="en-US" smtClean="0"/>
              <a:t>8/17/2020</a:t>
            </a:fld>
            <a:endParaRPr lang="en-US"/>
          </a:p>
        </p:txBody>
      </p:sp>
      <p:sp>
        <p:nvSpPr>
          <p:cNvPr id="6" name="Espaço Reservado para Rodapé 5"/>
          <p:cNvSpPr>
            <a:spLocks noGrp="1"/>
          </p:cNvSpPr>
          <p:nvPr>
            <p:ph type="ftr" sz="quarter" idx="11"/>
          </p:nvPr>
        </p:nvSpPr>
        <p:spPr/>
        <p:txBody>
          <a:bodyPr/>
          <a:lstStyle/>
          <a:p>
            <a:endParaRPr lang="en-US"/>
          </a:p>
        </p:txBody>
      </p:sp>
      <p:sp>
        <p:nvSpPr>
          <p:cNvPr id="7" name="Espaço Reservado para Número de Slide 6"/>
          <p:cNvSpPr>
            <a:spLocks noGrp="1"/>
          </p:cNvSpPr>
          <p:nvPr>
            <p:ph type="sldNum" sz="quarter" idx="12"/>
          </p:nvPr>
        </p:nvSpPr>
        <p:spPr/>
        <p:txBody>
          <a:bodyPr/>
          <a:lstStyle/>
          <a:p>
            <a:fld id="{BAD5399F-FFFA-4A6F-A4A8-5844A207F345}" type="slidenum">
              <a:rPr lang="en-US" smtClean="0"/>
              <a:t>‹nº›</a:t>
            </a:fld>
            <a:endParaRPr lang="en-US"/>
          </a:p>
        </p:txBody>
      </p:sp>
    </p:spTree>
    <p:extLst>
      <p:ext uri="{BB962C8B-B14F-4D97-AF65-F5344CB8AC3E}">
        <p14:creationId xmlns:p14="http://schemas.microsoft.com/office/powerpoint/2010/main" val="17961174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ECCEDCA6-E80C-4160-93A9-EDDFA0D01D5B}" type="datetimeFigureOut">
              <a:rPr lang="en-US" smtClean="0"/>
              <a:t>8/17/2020</a:t>
            </a:fld>
            <a:endParaRPr lang="en-US"/>
          </a:p>
        </p:txBody>
      </p:sp>
      <p:sp>
        <p:nvSpPr>
          <p:cNvPr id="6" name="Espaço Reservado para Rodapé 5"/>
          <p:cNvSpPr>
            <a:spLocks noGrp="1"/>
          </p:cNvSpPr>
          <p:nvPr>
            <p:ph type="ftr" sz="quarter" idx="11"/>
          </p:nvPr>
        </p:nvSpPr>
        <p:spPr/>
        <p:txBody>
          <a:bodyPr/>
          <a:lstStyle/>
          <a:p>
            <a:endParaRPr lang="en-US"/>
          </a:p>
        </p:txBody>
      </p:sp>
      <p:sp>
        <p:nvSpPr>
          <p:cNvPr id="7" name="Espaço Reservado para Número de Slide 6"/>
          <p:cNvSpPr>
            <a:spLocks noGrp="1"/>
          </p:cNvSpPr>
          <p:nvPr>
            <p:ph type="sldNum" sz="quarter" idx="12"/>
          </p:nvPr>
        </p:nvSpPr>
        <p:spPr/>
        <p:txBody>
          <a:bodyPr/>
          <a:lstStyle/>
          <a:p>
            <a:fld id="{BAD5399F-FFFA-4A6F-A4A8-5844A207F345}" type="slidenum">
              <a:rPr lang="en-US" smtClean="0"/>
              <a:t>‹nº›</a:t>
            </a:fld>
            <a:endParaRPr lang="en-US"/>
          </a:p>
        </p:txBody>
      </p:sp>
    </p:spTree>
    <p:extLst>
      <p:ext uri="{BB962C8B-B14F-4D97-AF65-F5344CB8AC3E}">
        <p14:creationId xmlns:p14="http://schemas.microsoft.com/office/powerpoint/2010/main" val="27246569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endParaRPr lang="en-US"/>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p:cNvSpPr>
            <a:spLocks noGrp="1"/>
          </p:cNvSpPr>
          <p:nvPr>
            <p:ph type="dt" sz="half" idx="10"/>
          </p:nvPr>
        </p:nvSpPr>
        <p:spPr/>
        <p:txBody>
          <a:bodyPr/>
          <a:lstStyle/>
          <a:p>
            <a:fld id="{ECCEDCA6-E80C-4160-93A9-EDDFA0D01D5B}" type="datetimeFigureOut">
              <a:rPr lang="en-US" smtClean="0"/>
              <a:t>8/17/2020</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BAD5399F-FFFA-4A6F-A4A8-5844A207F345}" type="slidenum">
              <a:rPr lang="en-US" smtClean="0"/>
              <a:t>‹nº›</a:t>
            </a:fld>
            <a:endParaRPr lang="en-US"/>
          </a:p>
        </p:txBody>
      </p:sp>
    </p:spTree>
    <p:extLst>
      <p:ext uri="{BB962C8B-B14F-4D97-AF65-F5344CB8AC3E}">
        <p14:creationId xmlns:p14="http://schemas.microsoft.com/office/powerpoint/2010/main" val="25364813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endParaRPr lang="en-US"/>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p:cNvSpPr>
            <a:spLocks noGrp="1"/>
          </p:cNvSpPr>
          <p:nvPr>
            <p:ph type="dt" sz="half" idx="10"/>
          </p:nvPr>
        </p:nvSpPr>
        <p:spPr/>
        <p:txBody>
          <a:bodyPr/>
          <a:lstStyle/>
          <a:p>
            <a:fld id="{ECCEDCA6-E80C-4160-93A9-EDDFA0D01D5B}" type="datetimeFigureOut">
              <a:rPr lang="en-US" smtClean="0"/>
              <a:t>8/17/2020</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BAD5399F-FFFA-4A6F-A4A8-5844A207F345}" type="slidenum">
              <a:rPr lang="en-US" smtClean="0"/>
              <a:t>‹nº›</a:t>
            </a:fld>
            <a:endParaRPr lang="en-US"/>
          </a:p>
        </p:txBody>
      </p:sp>
    </p:spTree>
    <p:extLst>
      <p:ext uri="{BB962C8B-B14F-4D97-AF65-F5344CB8AC3E}">
        <p14:creationId xmlns:p14="http://schemas.microsoft.com/office/powerpoint/2010/main" val="33898858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5" name="Imagem 14"/>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7" name="Triângulo Retângulo 7"/>
          <p:cNvSpPr/>
          <p:nvPr userDrawn="1"/>
        </p:nvSpPr>
        <p:spPr>
          <a:xfrm rot="10800000" flipH="1" flipV="1">
            <a:off x="1" y="-17417"/>
            <a:ext cx="12192001" cy="6875417"/>
          </a:xfrm>
          <a:prstGeom prst="rect">
            <a:avLst/>
          </a:prstGeom>
          <a:solidFill>
            <a:srgbClr val="F2F2F2">
              <a:alpha val="8902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outerShdw blurRad="50800" dist="38100" dir="8100000" algn="tr" rotWithShape="0">
                  <a:prstClr val="black">
                    <a:alpha val="40000"/>
                  </a:prstClr>
                </a:outerShdw>
              </a:effectLst>
              <a:uLnTx/>
              <a:uFillTx/>
              <a:latin typeface="Calibri" panose="020F0502020204030204"/>
              <a:ea typeface="+mn-ea"/>
              <a:cs typeface="+mn-cs"/>
            </a:endParaRPr>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14" name="Imagem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Tree>
    <p:extLst>
      <p:ext uri="{BB962C8B-B14F-4D97-AF65-F5344CB8AC3E}">
        <p14:creationId xmlns:p14="http://schemas.microsoft.com/office/powerpoint/2010/main" val="86488485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928CEBA1-1B8C-4BF0-B0C8-539D4AA4053D}" type="datetimeFigureOut">
              <a:rPr lang="pt-BR" smtClean="0"/>
              <a:t>17/08/2020</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760F3C92-772D-4E6D-B9C7-FE9A9B9638D3}" type="slidenum">
              <a:rPr lang="pt-BR" smtClean="0"/>
              <a:t>‹nº›</a:t>
            </a:fld>
            <a:endParaRPr lang="pt-BR"/>
          </a:p>
        </p:txBody>
      </p:sp>
    </p:spTree>
    <p:extLst>
      <p:ext uri="{BB962C8B-B14F-4D97-AF65-F5344CB8AC3E}">
        <p14:creationId xmlns:p14="http://schemas.microsoft.com/office/powerpoint/2010/main" val="1817166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928CEBA1-1B8C-4BF0-B0C8-539D4AA4053D}" type="datetimeFigureOut">
              <a:rPr lang="pt-BR" smtClean="0"/>
              <a:t>17/08/2020</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760F3C92-772D-4E6D-B9C7-FE9A9B9638D3}" type="slidenum">
              <a:rPr lang="pt-BR" smtClean="0"/>
              <a:t>‹nº›</a:t>
            </a:fld>
            <a:endParaRPr lang="pt-BR"/>
          </a:p>
        </p:txBody>
      </p:sp>
    </p:spTree>
    <p:extLst>
      <p:ext uri="{BB962C8B-B14F-4D97-AF65-F5344CB8AC3E}">
        <p14:creationId xmlns:p14="http://schemas.microsoft.com/office/powerpoint/2010/main" val="3171877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Editar estilos de texto Mestre</a:t>
            </a:r>
          </a:p>
        </p:txBody>
      </p:sp>
      <p:sp>
        <p:nvSpPr>
          <p:cNvPr id="5" name="Espaço Reservado para Data 4"/>
          <p:cNvSpPr>
            <a:spLocks noGrp="1"/>
          </p:cNvSpPr>
          <p:nvPr>
            <p:ph type="dt" sz="half" idx="10"/>
          </p:nvPr>
        </p:nvSpPr>
        <p:spPr/>
        <p:txBody>
          <a:bodyPr/>
          <a:lstStyle/>
          <a:p>
            <a:fld id="{928CEBA1-1B8C-4BF0-B0C8-539D4AA4053D}" type="datetimeFigureOut">
              <a:rPr lang="pt-BR" smtClean="0"/>
              <a:t>17/08/2020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60F3C92-772D-4E6D-B9C7-FE9A9B9638D3}" type="slidenum">
              <a:rPr lang="pt-BR" smtClean="0"/>
              <a:t>‹nº›</a:t>
            </a:fld>
            <a:endParaRPr lang="pt-BR"/>
          </a:p>
        </p:txBody>
      </p:sp>
    </p:spTree>
    <p:extLst>
      <p:ext uri="{BB962C8B-B14F-4D97-AF65-F5344CB8AC3E}">
        <p14:creationId xmlns:p14="http://schemas.microsoft.com/office/powerpoint/2010/main" val="2983493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Editar estilos de texto Mestre</a:t>
            </a:r>
          </a:p>
        </p:txBody>
      </p:sp>
      <p:sp>
        <p:nvSpPr>
          <p:cNvPr id="5" name="Espaço Reservado para Data 4"/>
          <p:cNvSpPr>
            <a:spLocks noGrp="1"/>
          </p:cNvSpPr>
          <p:nvPr>
            <p:ph type="dt" sz="half" idx="10"/>
          </p:nvPr>
        </p:nvSpPr>
        <p:spPr/>
        <p:txBody>
          <a:bodyPr/>
          <a:lstStyle/>
          <a:p>
            <a:fld id="{928CEBA1-1B8C-4BF0-B0C8-539D4AA4053D}" type="datetimeFigureOut">
              <a:rPr lang="pt-BR" smtClean="0"/>
              <a:t>17/08/2020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60F3C92-772D-4E6D-B9C7-FE9A9B9638D3}" type="slidenum">
              <a:rPr lang="pt-BR" smtClean="0"/>
              <a:t>‹nº›</a:t>
            </a:fld>
            <a:endParaRPr lang="pt-BR"/>
          </a:p>
        </p:txBody>
      </p:sp>
    </p:spTree>
    <p:extLst>
      <p:ext uri="{BB962C8B-B14F-4D97-AF65-F5344CB8AC3E}">
        <p14:creationId xmlns:p14="http://schemas.microsoft.com/office/powerpoint/2010/main" val="438087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heme" Target="../theme/theme2.xml"/><Relationship Id="rId7" Type="http://schemas.openxmlformats.org/officeDocument/2006/relationships/image" Target="../media/image4.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jpeg"/><Relationship Id="rId5" Type="http://schemas.openxmlformats.org/officeDocument/2006/relationships/image" Target="../media/image2.jpeg"/><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heme" Target="../theme/theme3.xml"/><Relationship Id="rId7" Type="http://schemas.openxmlformats.org/officeDocument/2006/relationships/image" Target="../media/image11.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microsoft.com/office/2007/relationships/hdphoto" Target="../media/hdphoto1.wdp"/></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4.jpg"/><Relationship Id="rId5" Type="http://schemas.openxmlformats.org/officeDocument/2006/relationships/slideLayout" Target="../slideLayouts/slideLayout23.xml"/><Relationship Id="rId10" Type="http://schemas.openxmlformats.org/officeDocument/2006/relationships/theme" Target="../theme/theme5.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7.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CEBA1-1B8C-4BF0-B0C8-539D4AA4053D}" type="datetimeFigureOut">
              <a:rPr lang="pt-BR" smtClean="0"/>
              <a:t>17/08/2020</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0F3C92-772D-4E6D-B9C7-FE9A9B9638D3}" type="slidenum">
              <a:rPr lang="pt-BR" smtClean="0"/>
              <a:t>‹nº›</a:t>
            </a:fld>
            <a:endParaRPr lang="pt-BR"/>
          </a:p>
        </p:txBody>
      </p:sp>
    </p:spTree>
    <p:extLst>
      <p:ext uri="{BB962C8B-B14F-4D97-AF65-F5344CB8AC3E}">
        <p14:creationId xmlns:p14="http://schemas.microsoft.com/office/powerpoint/2010/main" val="4101647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upo 6"/>
          <p:cNvGrpSpPr/>
          <p:nvPr userDrawn="1"/>
        </p:nvGrpSpPr>
        <p:grpSpPr>
          <a:xfrm>
            <a:off x="-10866" y="-5901"/>
            <a:ext cx="12202861" cy="6862269"/>
            <a:chOff x="-293158" y="-8953500"/>
            <a:chExt cx="12202861" cy="6862269"/>
          </a:xfrm>
        </p:grpSpPr>
        <p:pic>
          <p:nvPicPr>
            <p:cNvPr id="47" name="Imagem 46"/>
            <p:cNvPicPr>
              <a:picLocks noChangeAspect="1"/>
            </p:cNvPicPr>
            <p:nvPr userDrawn="1"/>
          </p:nvPicPr>
          <p:blipFill rotWithShape="1">
            <a:blip r:embed="rId4" cstate="print">
              <a:extLst>
                <a:ext uri="{28A0092B-C50C-407E-A947-70E740481C1C}">
                  <a14:useLocalDpi xmlns:a14="http://schemas.microsoft.com/office/drawing/2010/main" val="0"/>
                </a:ext>
              </a:extLst>
            </a:blip>
            <a:srcRect r="4137"/>
            <a:stretch/>
          </p:blipFill>
          <p:spPr>
            <a:xfrm>
              <a:off x="4286597" y="-8953499"/>
              <a:ext cx="1970793" cy="1371600"/>
            </a:xfrm>
            <a:prstGeom prst="rect">
              <a:avLst/>
            </a:prstGeom>
          </p:spPr>
        </p:pic>
        <p:pic>
          <p:nvPicPr>
            <p:cNvPr id="48" name="Picture 2" descr="Image result for lpg terminal"/>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r="7027"/>
            <a:stretch/>
          </p:blipFill>
          <p:spPr bwMode="auto">
            <a:xfrm>
              <a:off x="10259220" y="-8953499"/>
              <a:ext cx="164543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Image result for lpg terminal"/>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5811" t="7179"/>
            <a:stretch/>
          </p:blipFill>
          <p:spPr bwMode="auto">
            <a:xfrm>
              <a:off x="8171504" y="-8953499"/>
              <a:ext cx="208771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m 4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43397" y="-8953500"/>
              <a:ext cx="2743200" cy="1371600"/>
            </a:xfrm>
            <a:prstGeom prst="rect">
              <a:avLst/>
            </a:prstGeom>
          </p:spPr>
        </p:pic>
        <p:pic>
          <p:nvPicPr>
            <p:cNvPr id="55" name="Picture 2" descr="Image result for glp bobtail"/>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285403" y="-8953499"/>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Image result for refinery free copyright"/>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l="3876" r="6724"/>
            <a:stretch/>
          </p:blipFill>
          <p:spPr bwMode="auto">
            <a:xfrm>
              <a:off x="6257390" y="-8953499"/>
              <a:ext cx="1914114"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7" name="Imagem 56"/>
            <p:cNvPicPr>
              <a:picLocks noChangeAspect="1"/>
            </p:cNvPicPr>
            <p:nvPr userDrawn="1"/>
          </p:nvPicPr>
          <p:blipFill rotWithShape="1">
            <a:blip r:embed="rId4" cstate="print">
              <a:extLst>
                <a:ext uri="{28A0092B-C50C-407E-A947-70E740481C1C}">
                  <a14:useLocalDpi xmlns:a14="http://schemas.microsoft.com/office/drawing/2010/main" val="0"/>
                </a:ext>
              </a:extLst>
            </a:blip>
            <a:srcRect r="4137"/>
            <a:stretch/>
          </p:blipFill>
          <p:spPr>
            <a:xfrm>
              <a:off x="5944700" y="-6203946"/>
              <a:ext cx="1970793" cy="1371600"/>
            </a:xfrm>
            <a:prstGeom prst="rect">
              <a:avLst/>
            </a:prstGeom>
          </p:spPr>
        </p:pic>
        <p:pic>
          <p:nvPicPr>
            <p:cNvPr id="58" name="Picture 2" descr="Image result for lpg terminal"/>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r="7027"/>
            <a:stretch/>
          </p:blipFill>
          <p:spPr bwMode="auto">
            <a:xfrm>
              <a:off x="-280242" y="-6203946"/>
              <a:ext cx="164543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Image result for lpg terminal"/>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5811" t="7179"/>
            <a:stretch/>
          </p:blipFill>
          <p:spPr bwMode="auto">
            <a:xfrm>
              <a:off x="9821987" y="-6203946"/>
              <a:ext cx="208771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0" name="Imagem 5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01500" y="-6203947"/>
              <a:ext cx="2743200" cy="1371600"/>
            </a:xfrm>
            <a:prstGeom prst="rect">
              <a:avLst/>
            </a:prstGeom>
          </p:spPr>
        </p:pic>
        <p:pic>
          <p:nvPicPr>
            <p:cNvPr id="61" name="Picture 2" descr="Image result for glp bobtail"/>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372700" y="-6203946"/>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Image result for refinery free copyright"/>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l="3876" r="6724"/>
            <a:stretch/>
          </p:blipFill>
          <p:spPr bwMode="auto">
            <a:xfrm>
              <a:off x="7915493" y="-6203946"/>
              <a:ext cx="1914114"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3" name="Imagem 62"/>
            <p:cNvPicPr>
              <a:picLocks noChangeAspect="1"/>
            </p:cNvPicPr>
            <p:nvPr userDrawn="1"/>
          </p:nvPicPr>
          <p:blipFill rotWithShape="1">
            <a:blip r:embed="rId4" cstate="print">
              <a:extLst>
                <a:ext uri="{28A0092B-C50C-407E-A947-70E740481C1C}">
                  <a14:useLocalDpi xmlns:a14="http://schemas.microsoft.com/office/drawing/2010/main" val="0"/>
                </a:ext>
              </a:extLst>
            </a:blip>
            <a:srcRect r="4137"/>
            <a:stretch/>
          </p:blipFill>
          <p:spPr>
            <a:xfrm>
              <a:off x="8007438" y="-3462832"/>
              <a:ext cx="1970793" cy="1371600"/>
            </a:xfrm>
            <a:prstGeom prst="rect">
              <a:avLst/>
            </a:prstGeom>
          </p:spPr>
        </p:pic>
        <p:pic>
          <p:nvPicPr>
            <p:cNvPr id="64" name="Picture 2" descr="Image result for lpg terminal"/>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r="7027"/>
            <a:stretch/>
          </p:blipFill>
          <p:spPr bwMode="auto">
            <a:xfrm>
              <a:off x="1795196" y="-3462832"/>
              <a:ext cx="164543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Image result for lpg terminal"/>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5811" t="7179"/>
            <a:stretch/>
          </p:blipFill>
          <p:spPr bwMode="auto">
            <a:xfrm>
              <a:off x="-293158" y="-3462831"/>
              <a:ext cx="208771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6" name="Imagem 6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264238" y="-3462833"/>
              <a:ext cx="2743200" cy="1371600"/>
            </a:xfrm>
            <a:prstGeom prst="rect">
              <a:avLst/>
            </a:prstGeom>
          </p:spPr>
        </p:pic>
        <p:pic>
          <p:nvPicPr>
            <p:cNvPr id="67" name="Picture 2" descr="Image result for glp bobtail"/>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435438" y="-3462832"/>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Image result for refinery free copyright"/>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l="3876" r="6724"/>
            <a:stretch/>
          </p:blipFill>
          <p:spPr bwMode="auto">
            <a:xfrm>
              <a:off x="9985851" y="-3462832"/>
              <a:ext cx="1914114"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9" name="Imagem 68"/>
            <p:cNvPicPr>
              <a:picLocks noChangeAspect="1"/>
            </p:cNvPicPr>
            <p:nvPr userDrawn="1"/>
          </p:nvPicPr>
          <p:blipFill rotWithShape="1">
            <a:blip r:embed="rId4" cstate="print">
              <a:extLst>
                <a:ext uri="{28A0092B-C50C-407E-A947-70E740481C1C}">
                  <a14:useLocalDpi xmlns:a14="http://schemas.microsoft.com/office/drawing/2010/main" val="0"/>
                </a:ext>
              </a:extLst>
            </a:blip>
            <a:srcRect r="4137"/>
            <a:stretch/>
          </p:blipFill>
          <p:spPr>
            <a:xfrm>
              <a:off x="9929172" y="-7573431"/>
              <a:ext cx="1970793" cy="1371600"/>
            </a:xfrm>
            <a:prstGeom prst="rect">
              <a:avLst/>
            </a:prstGeom>
          </p:spPr>
        </p:pic>
        <p:pic>
          <p:nvPicPr>
            <p:cNvPr id="70" name="Picture 2" descr="Image result for lpg terminal"/>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r="7027"/>
            <a:stretch/>
          </p:blipFill>
          <p:spPr bwMode="auto">
            <a:xfrm>
              <a:off x="3701690" y="-7573431"/>
              <a:ext cx="164543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Image result for lpg terminal"/>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5811" t="7179"/>
            <a:stretch/>
          </p:blipFill>
          <p:spPr bwMode="auto">
            <a:xfrm>
              <a:off x="1613336" y="-7573430"/>
              <a:ext cx="208771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2" name="Imagem 7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187877" y="-7573432"/>
              <a:ext cx="2743200" cy="1371600"/>
            </a:xfrm>
            <a:prstGeom prst="rect">
              <a:avLst/>
            </a:prstGeom>
          </p:spPr>
        </p:pic>
        <p:pic>
          <p:nvPicPr>
            <p:cNvPr id="73" name="Picture 2" descr="Image result for glp bobtail"/>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351457" y="-7573431"/>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Image result for refinery free copyright"/>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l="3876" r="6724"/>
            <a:stretch/>
          </p:blipFill>
          <p:spPr bwMode="auto">
            <a:xfrm>
              <a:off x="-286461" y="-7573430"/>
              <a:ext cx="1914114"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5" name="Imagem 74"/>
            <p:cNvPicPr>
              <a:picLocks noChangeAspect="1"/>
            </p:cNvPicPr>
            <p:nvPr userDrawn="1"/>
          </p:nvPicPr>
          <p:blipFill rotWithShape="1">
            <a:blip r:embed="rId4" cstate="print">
              <a:extLst>
                <a:ext uri="{28A0092B-C50C-407E-A947-70E740481C1C}">
                  <a14:useLocalDpi xmlns:a14="http://schemas.microsoft.com/office/drawing/2010/main" val="0"/>
                </a:ext>
              </a:extLst>
            </a:blip>
            <a:srcRect r="4137"/>
            <a:stretch/>
          </p:blipFill>
          <p:spPr>
            <a:xfrm>
              <a:off x="-291190" y="-4838426"/>
              <a:ext cx="1970793" cy="1371600"/>
            </a:xfrm>
            <a:prstGeom prst="rect">
              <a:avLst/>
            </a:prstGeom>
          </p:spPr>
        </p:pic>
        <p:pic>
          <p:nvPicPr>
            <p:cNvPr id="76" name="Picture 2" descr="Image result for lpg terminal"/>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r="7027"/>
            <a:stretch/>
          </p:blipFill>
          <p:spPr bwMode="auto">
            <a:xfrm>
              <a:off x="5680103" y="-4836795"/>
              <a:ext cx="164543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Image result for lpg terminal"/>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5811" t="7179"/>
            <a:stretch/>
          </p:blipFill>
          <p:spPr bwMode="auto">
            <a:xfrm>
              <a:off x="3591749" y="-4836794"/>
              <a:ext cx="208771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8" name="Imagem 7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156765" y="-4838701"/>
              <a:ext cx="2743200" cy="1371600"/>
            </a:xfrm>
            <a:prstGeom prst="rect">
              <a:avLst/>
            </a:prstGeom>
          </p:spPr>
        </p:pic>
        <p:pic>
          <p:nvPicPr>
            <p:cNvPr id="79" name="Picture 2" descr="Image result for glp bobtail"/>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20345" y="-4836795"/>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Image result for refinery free copyright"/>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l="3876" r="6724"/>
            <a:stretch/>
          </p:blipFill>
          <p:spPr bwMode="auto">
            <a:xfrm>
              <a:off x="1691952" y="-4836794"/>
              <a:ext cx="1914114" cy="1371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Agrupar 14"/>
          <p:cNvGrpSpPr/>
          <p:nvPr userDrawn="1"/>
        </p:nvGrpSpPr>
        <p:grpSpPr>
          <a:xfrm>
            <a:off x="7067549" y="4772025"/>
            <a:ext cx="5124446" cy="2103392"/>
            <a:chOff x="7067549" y="4772025"/>
            <a:chExt cx="5124446" cy="2103392"/>
          </a:xfrm>
        </p:grpSpPr>
        <p:sp>
          <p:nvSpPr>
            <p:cNvPr id="9"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10" name="Imagem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8" name="Triângulo Retângulo 7"/>
          <p:cNvSpPr/>
          <p:nvPr userDrawn="1"/>
        </p:nvSpPr>
        <p:spPr>
          <a:xfrm rot="10800000" flipH="1" flipV="1">
            <a:off x="-2" y="0"/>
            <a:ext cx="12192001" cy="6858001"/>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 name="connsiteX0" fmla="*/ 0 w 13271157"/>
              <a:gd name="connsiteY0" fmla="*/ 6742280 h 6742280"/>
              <a:gd name="connsiteX1" fmla="*/ 0 w 13271157"/>
              <a:gd name="connsiteY1" fmla="*/ 0 h 6742280"/>
              <a:gd name="connsiteX2" fmla="*/ 13271157 w 13271157"/>
              <a:gd name="connsiteY2" fmla="*/ 6729923 h 6742280"/>
              <a:gd name="connsiteX3" fmla="*/ 0 w 13271157"/>
              <a:gd name="connsiteY3" fmla="*/ 6742280 h 6742280"/>
              <a:gd name="connsiteX0" fmla="*/ 0 w 11054556"/>
              <a:gd name="connsiteY0" fmla="*/ 6742280 h 6742280"/>
              <a:gd name="connsiteX1" fmla="*/ 0 w 11054556"/>
              <a:gd name="connsiteY1" fmla="*/ 0 h 6742280"/>
              <a:gd name="connsiteX2" fmla="*/ 11054556 w 11054556"/>
              <a:gd name="connsiteY2" fmla="*/ 6741526 h 6742280"/>
              <a:gd name="connsiteX3" fmla="*/ 0 w 11054556"/>
              <a:gd name="connsiteY3" fmla="*/ 6742280 h 6742280"/>
            </a:gdLst>
            <a:ahLst/>
            <a:cxnLst>
              <a:cxn ang="0">
                <a:pos x="connsiteX0" y="connsiteY0"/>
              </a:cxn>
              <a:cxn ang="0">
                <a:pos x="connsiteX1" y="connsiteY1"/>
              </a:cxn>
              <a:cxn ang="0">
                <a:pos x="connsiteX2" y="connsiteY2"/>
              </a:cxn>
              <a:cxn ang="0">
                <a:pos x="connsiteX3" y="connsiteY3"/>
              </a:cxn>
            </a:cxnLst>
            <a:rect l="l" t="t" r="r" b="b"/>
            <a:pathLst>
              <a:path w="11054556" h="6742280">
                <a:moveTo>
                  <a:pt x="0" y="6742280"/>
                </a:moveTo>
                <a:lnTo>
                  <a:pt x="0" y="0"/>
                </a:lnTo>
                <a:lnTo>
                  <a:pt x="11054556" y="6741526"/>
                </a:lnTo>
                <a:lnTo>
                  <a:pt x="0" y="6742280"/>
                </a:lnTo>
                <a:close/>
              </a:path>
            </a:pathLst>
          </a:custGeom>
          <a:solidFill>
            <a:srgbClr val="222A35">
              <a:alpha val="85098"/>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outerShdw blurRad="50800" dist="38100" dir="8100000" algn="tr" rotWithShape="0">
                  <a:prstClr val="black">
                    <a:alpha val="40000"/>
                  </a:prstClr>
                </a:outerShdw>
              </a:effectLst>
              <a:uLnTx/>
              <a:uFillTx/>
              <a:latin typeface="Calibri" panose="020F0502020204030204"/>
              <a:ea typeface="+mn-ea"/>
              <a:cs typeface="+mn-cs"/>
            </a:endParaRPr>
          </a:p>
        </p:txBody>
      </p:sp>
      <p:sp>
        <p:nvSpPr>
          <p:cNvPr id="51" name="Triângulo Retângulo 7"/>
          <p:cNvSpPr/>
          <p:nvPr userDrawn="1"/>
        </p:nvSpPr>
        <p:spPr>
          <a:xfrm rot="10800000" flipH="1" flipV="1">
            <a:off x="0" y="1"/>
            <a:ext cx="12192001" cy="6858001"/>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 name="connsiteX0" fmla="*/ 0 w 13271157"/>
              <a:gd name="connsiteY0" fmla="*/ 6742280 h 6742280"/>
              <a:gd name="connsiteX1" fmla="*/ 0 w 13271157"/>
              <a:gd name="connsiteY1" fmla="*/ 0 h 6742280"/>
              <a:gd name="connsiteX2" fmla="*/ 13271157 w 13271157"/>
              <a:gd name="connsiteY2" fmla="*/ 6729923 h 6742280"/>
              <a:gd name="connsiteX3" fmla="*/ 0 w 13271157"/>
              <a:gd name="connsiteY3" fmla="*/ 6742280 h 6742280"/>
              <a:gd name="connsiteX0" fmla="*/ 0 w 11054556"/>
              <a:gd name="connsiteY0" fmla="*/ 6742280 h 6742280"/>
              <a:gd name="connsiteX1" fmla="*/ 0 w 11054556"/>
              <a:gd name="connsiteY1" fmla="*/ 0 h 6742280"/>
              <a:gd name="connsiteX2" fmla="*/ 11054556 w 11054556"/>
              <a:gd name="connsiteY2" fmla="*/ 6741526 h 6742280"/>
              <a:gd name="connsiteX3" fmla="*/ 0 w 11054556"/>
              <a:gd name="connsiteY3" fmla="*/ 6742280 h 6742280"/>
            </a:gdLst>
            <a:ahLst/>
            <a:cxnLst>
              <a:cxn ang="0">
                <a:pos x="connsiteX0" y="connsiteY0"/>
              </a:cxn>
              <a:cxn ang="0">
                <a:pos x="connsiteX1" y="connsiteY1"/>
              </a:cxn>
              <a:cxn ang="0">
                <a:pos x="connsiteX2" y="connsiteY2"/>
              </a:cxn>
              <a:cxn ang="0">
                <a:pos x="connsiteX3" y="connsiteY3"/>
              </a:cxn>
            </a:cxnLst>
            <a:rect l="l" t="t" r="r" b="b"/>
            <a:pathLst>
              <a:path w="11054556" h="6742280">
                <a:moveTo>
                  <a:pt x="0" y="6742280"/>
                </a:moveTo>
                <a:lnTo>
                  <a:pt x="0" y="0"/>
                </a:lnTo>
                <a:lnTo>
                  <a:pt x="11054556" y="6741526"/>
                </a:lnTo>
                <a:lnTo>
                  <a:pt x="0" y="6742280"/>
                </a:lnTo>
                <a:close/>
              </a:path>
            </a:pathLst>
          </a:custGeom>
          <a:solidFill>
            <a:srgbClr val="222A35">
              <a:alpha val="85098"/>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outerShdw blurRad="50800" dist="38100" dir="8100000" algn="tr" rotWithShape="0">
                  <a:prstClr val="black">
                    <a:alpha val="40000"/>
                  </a:prstClr>
                </a:outerShdw>
              </a:effectLst>
              <a:uLnTx/>
              <a:uFillTx/>
              <a:latin typeface="Calibri" panose="020F0502020204030204"/>
              <a:ea typeface="+mn-ea"/>
              <a:cs typeface="+mn-cs"/>
            </a:endParaRPr>
          </a:p>
        </p:txBody>
      </p:sp>
      <p:grpSp>
        <p:nvGrpSpPr>
          <p:cNvPr id="52" name="Agrupar 14"/>
          <p:cNvGrpSpPr/>
          <p:nvPr userDrawn="1"/>
        </p:nvGrpSpPr>
        <p:grpSpPr>
          <a:xfrm>
            <a:off x="7067551" y="4772026"/>
            <a:ext cx="5124446" cy="2103392"/>
            <a:chOff x="7067549" y="4772025"/>
            <a:chExt cx="5124446" cy="2103392"/>
          </a:xfrm>
        </p:grpSpPr>
        <p:sp>
          <p:nvSpPr>
            <p:cNvPr id="5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54" name="Imagem 5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Tree>
    <p:extLst>
      <p:ext uri="{BB962C8B-B14F-4D97-AF65-F5344CB8AC3E}">
        <p14:creationId xmlns:p14="http://schemas.microsoft.com/office/powerpoint/2010/main" val="4107777868"/>
      </p:ext>
    </p:extLst>
  </p:cSld>
  <p:clrMap bg1="lt1" tx1="dk1" bg2="lt2" tx2="dk2" accent1="accent1" accent2="accent2" accent3="accent3" accent4="accent4" accent5="accent5" accent6="accent6" hlink="hlink" folHlink="folHlink"/>
  <p:sldLayoutIdLst>
    <p:sldLayoutId id="2147483663" r:id="rId1"/>
    <p:sldLayoutId id="2147483664"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32" name="Picture 8" descr="Image result for tanker ship"/>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14863" r="12567"/>
          <a:stretch/>
        </p:blipFill>
        <p:spPr bwMode="auto">
          <a:xfrm>
            <a:off x="0" y="-17415"/>
            <a:ext cx="6047416" cy="34818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anker ship"/>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t="13376" b="5411"/>
          <a:stretch/>
        </p:blipFill>
        <p:spPr bwMode="auto">
          <a:xfrm>
            <a:off x="4801908" y="3485477"/>
            <a:ext cx="7390087" cy="33812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ontainer, Container Ship, Port, Logistics"/>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0" y="3485479"/>
            <a:ext cx="5058781" cy="3372522"/>
          </a:xfrm>
          <a:prstGeom prst="rect">
            <a:avLst/>
          </a:prstGeom>
          <a:noFill/>
          <a:extLst>
            <a:ext uri="{909E8E84-426E-40DD-AFC4-6F175D3DCCD1}">
              <a14:hiddenFill xmlns:a14="http://schemas.microsoft.com/office/drawing/2010/main">
                <a:solidFill>
                  <a:srgbClr val="FFFFFF"/>
                </a:solidFill>
              </a14:hiddenFill>
            </a:ext>
          </a:extLst>
        </p:spPr>
      </p:pic>
      <p:sp>
        <p:nvSpPr>
          <p:cNvPr id="11" name="Triângulo Retângulo 7">
            <a:extLst>
              <a:ext uri="{FF2B5EF4-FFF2-40B4-BE49-F238E27FC236}">
                <a16:creationId xmlns:a16="http://schemas.microsoft.com/office/drawing/2014/main" id="{B945862F-8CD2-49FC-9C25-3221ECA31952}"/>
              </a:ext>
            </a:extLst>
          </p:cNvPr>
          <p:cNvSpPr/>
          <p:nvPr userDrawn="1"/>
        </p:nvSpPr>
        <p:spPr>
          <a:xfrm rot="10800000" flipH="1" flipV="1">
            <a:off x="0" y="1"/>
            <a:ext cx="12192001" cy="6858001"/>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 name="connsiteX0" fmla="*/ 0 w 13271157"/>
              <a:gd name="connsiteY0" fmla="*/ 6742280 h 6742280"/>
              <a:gd name="connsiteX1" fmla="*/ 0 w 13271157"/>
              <a:gd name="connsiteY1" fmla="*/ 0 h 6742280"/>
              <a:gd name="connsiteX2" fmla="*/ 13271157 w 13271157"/>
              <a:gd name="connsiteY2" fmla="*/ 6729923 h 6742280"/>
              <a:gd name="connsiteX3" fmla="*/ 0 w 13271157"/>
              <a:gd name="connsiteY3" fmla="*/ 6742280 h 6742280"/>
              <a:gd name="connsiteX0" fmla="*/ 0 w 11054556"/>
              <a:gd name="connsiteY0" fmla="*/ 6742280 h 6742280"/>
              <a:gd name="connsiteX1" fmla="*/ 0 w 11054556"/>
              <a:gd name="connsiteY1" fmla="*/ 0 h 6742280"/>
              <a:gd name="connsiteX2" fmla="*/ 11054556 w 11054556"/>
              <a:gd name="connsiteY2" fmla="*/ 6741526 h 6742280"/>
              <a:gd name="connsiteX3" fmla="*/ 0 w 11054556"/>
              <a:gd name="connsiteY3" fmla="*/ 6742280 h 6742280"/>
            </a:gdLst>
            <a:ahLst/>
            <a:cxnLst>
              <a:cxn ang="0">
                <a:pos x="connsiteX0" y="connsiteY0"/>
              </a:cxn>
              <a:cxn ang="0">
                <a:pos x="connsiteX1" y="connsiteY1"/>
              </a:cxn>
              <a:cxn ang="0">
                <a:pos x="connsiteX2" y="connsiteY2"/>
              </a:cxn>
              <a:cxn ang="0">
                <a:pos x="connsiteX3" y="connsiteY3"/>
              </a:cxn>
            </a:cxnLst>
            <a:rect l="l" t="t" r="r" b="b"/>
            <a:pathLst>
              <a:path w="11054556" h="6742280">
                <a:moveTo>
                  <a:pt x="0" y="6742280"/>
                </a:moveTo>
                <a:lnTo>
                  <a:pt x="0" y="0"/>
                </a:lnTo>
                <a:lnTo>
                  <a:pt x="11054556" y="6741526"/>
                </a:lnTo>
                <a:lnTo>
                  <a:pt x="0" y="6742280"/>
                </a:lnTo>
                <a:close/>
              </a:path>
            </a:pathLst>
          </a:custGeom>
          <a:solidFill>
            <a:srgbClr val="222A35">
              <a:alpha val="85098"/>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outerShdw blurRad="50800" dist="38100" dir="8100000" algn="tr" rotWithShape="0">
                  <a:prstClr val="black">
                    <a:alpha val="40000"/>
                  </a:prstClr>
                </a:outerShdw>
              </a:effectLst>
              <a:uLnTx/>
              <a:uFillTx/>
              <a:latin typeface="Calibri" panose="020F0502020204030204"/>
              <a:ea typeface="+mn-ea"/>
              <a:cs typeface="+mn-cs"/>
            </a:endParaRPr>
          </a:p>
        </p:txBody>
      </p:sp>
      <p:grpSp>
        <p:nvGrpSpPr>
          <p:cNvPr id="15" name="Agrupar 14"/>
          <p:cNvGrpSpPr/>
          <p:nvPr userDrawn="1"/>
        </p:nvGrpSpPr>
        <p:grpSpPr>
          <a:xfrm>
            <a:off x="7067549" y="4772025"/>
            <a:ext cx="5124446" cy="2103392"/>
            <a:chOff x="7067549" y="4772025"/>
            <a:chExt cx="5124446" cy="2103392"/>
          </a:xfrm>
        </p:grpSpPr>
        <p:sp>
          <p:nvSpPr>
            <p:cNvPr id="9"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10" name="Imagem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pic>
        <p:nvPicPr>
          <p:cNvPr id="1034" name="Picture 10" descr="Image result for hormuz ships"/>
          <p:cNvPicPr>
            <a:picLocks noChangeAspect="1" noChangeArrowheads="1"/>
          </p:cNvPicPr>
          <p:nvPr userDrawn="1"/>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b="15713"/>
          <a:stretch/>
        </p:blipFill>
        <p:spPr bwMode="auto">
          <a:xfrm>
            <a:off x="6029523" y="-1"/>
            <a:ext cx="6162477" cy="3464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110135"/>
      </p:ext>
    </p:extLst>
  </p:cSld>
  <p:clrMap bg1="lt1" tx1="dk1" bg2="lt2" tx2="dk2" accent1="accent1" accent2="accent2" accent3="accent3" accent4="accent4" accent5="accent5" accent6="accent6" hlink="hlink" folHlink="folHlink"/>
  <p:sldLayoutIdLst>
    <p:sldLayoutId id="2147483666" r:id="rId1"/>
    <p:sldLayoutId id="214748366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452628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Imagem 1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341711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xStyles>
    <p:titleStyle>
      <a:lvl1pPr algn="l" defTabSz="914400" rtl="0" eaLnBrk="1" latinLnBrk="0" hangingPunct="1">
        <a:lnSpc>
          <a:spcPct val="90000"/>
        </a:lnSpc>
        <a:spcBef>
          <a:spcPct val="0"/>
        </a:spcBef>
        <a:buNone/>
        <a:defRPr sz="4000" kern="1200">
          <a:solidFill>
            <a:schemeClr val="bg1"/>
          </a:solidFill>
          <a:latin typeface="Raleway ExtraBold" panose="020B09030301010600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799237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CEDCA6-E80C-4160-93A9-EDDFA0D01D5B}" type="datetimeFigureOut">
              <a:rPr lang="en-US" smtClean="0"/>
              <a:t>8/17/2020</a:t>
            </a:fld>
            <a:endParaRPr lang="en-US"/>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D5399F-FFFA-4A6F-A4A8-5844A207F345}" type="slidenum">
              <a:rPr lang="en-US" smtClean="0"/>
              <a:t>‹nº›</a:t>
            </a:fld>
            <a:endParaRPr lang="en-US"/>
          </a:p>
        </p:txBody>
      </p:sp>
    </p:spTree>
    <p:extLst>
      <p:ext uri="{BB962C8B-B14F-4D97-AF65-F5344CB8AC3E}">
        <p14:creationId xmlns:p14="http://schemas.microsoft.com/office/powerpoint/2010/main" val="423719384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8.png"/><Relationship Id="rId5" Type="http://schemas.openxmlformats.org/officeDocument/2006/relationships/oleObject" Target="../embeddings/oleObject1.bin"/><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54.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54.xml"/><Relationship Id="rId5" Type="http://schemas.openxmlformats.org/officeDocument/2006/relationships/image" Target="../media/image40.png"/><Relationship Id="rId4" Type="http://schemas.openxmlformats.org/officeDocument/2006/relationships/image" Target="../media/image39.emf"/></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0.png"/><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0.pn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10.vml"/><Relationship Id="rId5" Type="http://schemas.openxmlformats.org/officeDocument/2006/relationships/image" Target="../media/image28.png"/><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11.vml"/><Relationship Id="rId5" Type="http://schemas.openxmlformats.org/officeDocument/2006/relationships/image" Target="../media/image28.png"/><Relationship Id="rId4" Type="http://schemas.openxmlformats.org/officeDocument/2006/relationships/oleObject" Target="../embeddings/oleObject6.bin"/></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12.vml"/><Relationship Id="rId5" Type="http://schemas.openxmlformats.org/officeDocument/2006/relationships/image" Target="../media/image28.png"/><Relationship Id="rId4" Type="http://schemas.openxmlformats.org/officeDocument/2006/relationships/oleObject" Target="../embeddings/oleObject6.bin"/></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13.vml"/><Relationship Id="rId5" Type="http://schemas.openxmlformats.org/officeDocument/2006/relationships/image" Target="../media/image28.png"/><Relationship Id="rId4" Type="http://schemas.openxmlformats.org/officeDocument/2006/relationships/oleObject" Target="../embeddings/oleObject6.bin"/></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14.vml"/><Relationship Id="rId5" Type="http://schemas.openxmlformats.org/officeDocument/2006/relationships/image" Target="../media/image28.png"/><Relationship Id="rId4" Type="http://schemas.openxmlformats.org/officeDocument/2006/relationships/oleObject" Target="../embeddings/oleObject6.bin"/></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28.png"/><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15.vml"/><Relationship Id="rId5" Type="http://schemas.openxmlformats.org/officeDocument/2006/relationships/image" Target="../media/image28.png"/><Relationship Id="rId4" Type="http://schemas.openxmlformats.org/officeDocument/2006/relationships/oleObject" Target="../embeddings/oleObject6.bin"/></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16.vml"/><Relationship Id="rId5" Type="http://schemas.openxmlformats.org/officeDocument/2006/relationships/image" Target="../media/image28.png"/><Relationship Id="rId4" Type="http://schemas.openxmlformats.org/officeDocument/2006/relationships/oleObject" Target="../embeddings/oleObject6.bin"/></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17.vml"/><Relationship Id="rId5" Type="http://schemas.openxmlformats.org/officeDocument/2006/relationships/image" Target="../media/image28.png"/><Relationship Id="rId4" Type="http://schemas.openxmlformats.org/officeDocument/2006/relationships/oleObject" Target="../embeddings/oleObject6.bin"/></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18.vml"/><Relationship Id="rId5" Type="http://schemas.openxmlformats.org/officeDocument/2006/relationships/image" Target="../media/image28.png"/><Relationship Id="rId4" Type="http://schemas.openxmlformats.org/officeDocument/2006/relationships/oleObject" Target="../embeddings/oleObject6.bin"/></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19.vml"/><Relationship Id="rId5" Type="http://schemas.openxmlformats.org/officeDocument/2006/relationships/image" Target="../media/image28.png"/><Relationship Id="rId4" Type="http://schemas.openxmlformats.org/officeDocument/2006/relationships/oleObject" Target="../embeddings/oleObject7.bin"/></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20.vml"/><Relationship Id="rId5" Type="http://schemas.openxmlformats.org/officeDocument/2006/relationships/image" Target="../media/image28.png"/><Relationship Id="rId4" Type="http://schemas.openxmlformats.org/officeDocument/2006/relationships/oleObject" Target="../embeddings/oleObject8.bin"/></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21.vml"/><Relationship Id="rId5" Type="http://schemas.openxmlformats.org/officeDocument/2006/relationships/image" Target="../media/image28.png"/><Relationship Id="rId4" Type="http://schemas.openxmlformats.org/officeDocument/2006/relationships/oleObject" Target="../embeddings/oleObject8.bin"/></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22.vml"/><Relationship Id="rId5" Type="http://schemas.openxmlformats.org/officeDocument/2006/relationships/image" Target="../media/image28.png"/><Relationship Id="rId4" Type="http://schemas.openxmlformats.org/officeDocument/2006/relationships/oleObject" Target="../embeddings/oleObject9.bin"/></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23.vml"/><Relationship Id="rId5" Type="http://schemas.openxmlformats.org/officeDocument/2006/relationships/image" Target="../media/image28.png"/><Relationship Id="rId4" Type="http://schemas.openxmlformats.org/officeDocument/2006/relationships/oleObject" Target="../embeddings/oleObject10.bin"/></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24.vml"/><Relationship Id="rId5" Type="http://schemas.openxmlformats.org/officeDocument/2006/relationships/image" Target="../media/image28.png"/><Relationship Id="rId4" Type="http://schemas.openxmlformats.org/officeDocument/2006/relationships/oleObject" Target="../embeddings/oleObject11.bin"/></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28.png"/><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25.vml"/><Relationship Id="rId5" Type="http://schemas.openxmlformats.org/officeDocument/2006/relationships/image" Target="../media/image28.png"/><Relationship Id="rId4" Type="http://schemas.openxmlformats.org/officeDocument/2006/relationships/oleObject" Target="../embeddings/oleObject11.bin"/></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26.vml"/><Relationship Id="rId5" Type="http://schemas.openxmlformats.org/officeDocument/2006/relationships/image" Target="../media/image28.png"/><Relationship Id="rId4" Type="http://schemas.openxmlformats.org/officeDocument/2006/relationships/oleObject" Target="../embeddings/oleObject8.bin"/></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27.vml"/><Relationship Id="rId5" Type="http://schemas.openxmlformats.org/officeDocument/2006/relationships/image" Target="../media/image28.png"/><Relationship Id="rId4" Type="http://schemas.openxmlformats.org/officeDocument/2006/relationships/oleObject" Target="../embeddings/oleObject8.bin"/></Relationships>
</file>

<file path=ppt/slides/_rels/slide3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 Id="rId9" Type="http://schemas.openxmlformats.org/officeDocument/2006/relationships/image" Target="../media/image49.png"/></Relationships>
</file>

<file path=ppt/slides/_rels/slide3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28.png"/><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28.vml"/><Relationship Id="rId5" Type="http://schemas.openxmlformats.org/officeDocument/2006/relationships/image" Target="../media/image28.png"/><Relationship Id="rId4" Type="http://schemas.openxmlformats.org/officeDocument/2006/relationships/oleObject" Target="../embeddings/oleObject10.bin"/></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29.vml"/><Relationship Id="rId5" Type="http://schemas.openxmlformats.org/officeDocument/2006/relationships/image" Target="../media/image28.png"/><Relationship Id="rId4" Type="http://schemas.openxmlformats.org/officeDocument/2006/relationships/oleObject" Target="../embeddings/oleObject11.bin"/></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30.vml"/><Relationship Id="rId5" Type="http://schemas.openxmlformats.org/officeDocument/2006/relationships/image" Target="../media/image28.png"/><Relationship Id="rId4" Type="http://schemas.openxmlformats.org/officeDocument/2006/relationships/oleObject" Target="../embeddings/oleObject11.bin"/></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31.vml"/><Relationship Id="rId5" Type="http://schemas.openxmlformats.org/officeDocument/2006/relationships/image" Target="../media/image28.png"/><Relationship Id="rId4" Type="http://schemas.openxmlformats.org/officeDocument/2006/relationships/oleObject" Target="../embeddings/oleObject11.bin"/></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32.vml"/><Relationship Id="rId5" Type="http://schemas.openxmlformats.org/officeDocument/2006/relationships/image" Target="../media/image28.png"/><Relationship Id="rId4" Type="http://schemas.openxmlformats.org/officeDocument/2006/relationships/oleObject" Target="../embeddings/oleObject11.bin"/></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image" Target="../media/image28.png"/><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33.vml"/><Relationship Id="rId5" Type="http://schemas.openxmlformats.org/officeDocument/2006/relationships/image" Target="../media/image28.png"/><Relationship Id="rId4" Type="http://schemas.openxmlformats.org/officeDocument/2006/relationships/oleObject" Target="../embeddings/oleObject12.bin"/></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34.vml"/><Relationship Id="rId5" Type="http://schemas.openxmlformats.org/officeDocument/2006/relationships/image" Target="../media/image28.png"/><Relationship Id="rId4" Type="http://schemas.openxmlformats.org/officeDocument/2006/relationships/oleObject" Target="../embeddings/oleObject11.bin"/></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35.vml"/><Relationship Id="rId5" Type="http://schemas.openxmlformats.org/officeDocument/2006/relationships/image" Target="../media/image28.png"/><Relationship Id="rId4" Type="http://schemas.openxmlformats.org/officeDocument/2006/relationships/oleObject" Target="../embeddings/oleObject11.bin"/></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36.vml"/><Relationship Id="rId5" Type="http://schemas.openxmlformats.org/officeDocument/2006/relationships/image" Target="../media/image28.png"/><Relationship Id="rId4" Type="http://schemas.openxmlformats.org/officeDocument/2006/relationships/oleObject" Target="../embeddings/oleObject11.bin"/></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37.vml"/><Relationship Id="rId5" Type="http://schemas.openxmlformats.org/officeDocument/2006/relationships/image" Target="../media/image28.png"/><Relationship Id="rId4" Type="http://schemas.openxmlformats.org/officeDocument/2006/relationships/oleObject" Target="../embeddings/oleObject13.bin"/></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38.vml"/><Relationship Id="rId5" Type="http://schemas.openxmlformats.org/officeDocument/2006/relationships/image" Target="../media/image28.png"/><Relationship Id="rId4" Type="http://schemas.openxmlformats.org/officeDocument/2006/relationships/oleObject" Target="../embeddings/oleObject13.bin"/></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39.vml"/><Relationship Id="rId6" Type="http://schemas.openxmlformats.org/officeDocument/2006/relationships/chart" Target="../charts/chart2.xml"/><Relationship Id="rId5" Type="http://schemas.openxmlformats.org/officeDocument/2006/relationships/image" Target="../media/image28.png"/><Relationship Id="rId4" Type="http://schemas.openxmlformats.org/officeDocument/2006/relationships/oleObject" Target="../embeddings/oleObject13.bin"/></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40.vml"/><Relationship Id="rId5" Type="http://schemas.openxmlformats.org/officeDocument/2006/relationships/image" Target="../media/image28.png"/><Relationship Id="rId4" Type="http://schemas.openxmlformats.org/officeDocument/2006/relationships/oleObject" Target="../embeddings/oleObject13.bin"/></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41.vml"/><Relationship Id="rId5" Type="http://schemas.openxmlformats.org/officeDocument/2006/relationships/image" Target="../media/image28.png"/><Relationship Id="rId4" Type="http://schemas.openxmlformats.org/officeDocument/2006/relationships/oleObject" Target="../embeddings/oleObject13.bin"/></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42.vml"/><Relationship Id="rId5" Type="http://schemas.openxmlformats.org/officeDocument/2006/relationships/image" Target="../media/image28.png"/><Relationship Id="rId4" Type="http://schemas.openxmlformats.org/officeDocument/2006/relationships/oleObject" Target="../embeddings/oleObject13.bin"/></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6.vml"/><Relationship Id="rId5" Type="http://schemas.openxmlformats.org/officeDocument/2006/relationships/image" Target="../media/image28.png"/><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43.vml"/><Relationship Id="rId5" Type="http://schemas.openxmlformats.org/officeDocument/2006/relationships/image" Target="../media/image28.png"/><Relationship Id="rId4" Type="http://schemas.openxmlformats.org/officeDocument/2006/relationships/oleObject" Target="../embeddings/oleObject1.bin"/></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44.vml"/><Relationship Id="rId5" Type="http://schemas.openxmlformats.org/officeDocument/2006/relationships/image" Target="../media/image28.png"/><Relationship Id="rId4" Type="http://schemas.openxmlformats.org/officeDocument/2006/relationships/oleObject" Target="../embeddings/oleObject11.bin"/></Relationships>
</file>

<file path=ppt/slides/_rels/slide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45.vml"/><Relationship Id="rId5" Type="http://schemas.openxmlformats.org/officeDocument/2006/relationships/image" Target="../media/image28.png"/><Relationship Id="rId4" Type="http://schemas.openxmlformats.org/officeDocument/2006/relationships/oleObject" Target="../embeddings/oleObject13.bin"/></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46.vml"/><Relationship Id="rId5" Type="http://schemas.openxmlformats.org/officeDocument/2006/relationships/image" Target="../media/image28.png"/><Relationship Id="rId4" Type="http://schemas.openxmlformats.org/officeDocument/2006/relationships/oleObject" Target="../embeddings/oleObject13.bin"/></Relationships>
</file>

<file path=ppt/slides/_rels/slide6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6.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vmlDrawing" Target="../drawings/vmlDrawing47.vml"/><Relationship Id="rId6" Type="http://schemas.openxmlformats.org/officeDocument/2006/relationships/image" Target="../media/image28.png"/><Relationship Id="rId5" Type="http://schemas.openxmlformats.org/officeDocument/2006/relationships/oleObject" Target="../embeddings/oleObject14.bin"/><Relationship Id="rId4" Type="http://schemas.openxmlformats.org/officeDocument/2006/relationships/image" Target="../media/image7.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mlDrawing" Target="../drawings/vmlDrawing48.vml"/><Relationship Id="rId6" Type="http://schemas.openxmlformats.org/officeDocument/2006/relationships/image" Target="../media/image28.png"/><Relationship Id="rId5" Type="http://schemas.openxmlformats.org/officeDocument/2006/relationships/oleObject" Target="../embeddings/oleObject15.bin"/><Relationship Id="rId4" Type="http://schemas.openxmlformats.org/officeDocument/2006/relationships/image" Target="../media/image7.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mlDrawing" Target="../drawings/vmlDrawing49.vml"/><Relationship Id="rId6" Type="http://schemas.openxmlformats.org/officeDocument/2006/relationships/image" Target="../media/image28.png"/><Relationship Id="rId5" Type="http://schemas.openxmlformats.org/officeDocument/2006/relationships/oleObject" Target="../embeddings/oleObject16.bin"/><Relationship Id="rId4" Type="http://schemas.openxmlformats.org/officeDocument/2006/relationships/image" Target="../media/image7.png"/></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50.vml"/><Relationship Id="rId5" Type="http://schemas.openxmlformats.org/officeDocument/2006/relationships/image" Target="../media/image28.png"/><Relationship Id="rId4" Type="http://schemas.openxmlformats.org/officeDocument/2006/relationships/oleObject" Target="../embeddings/oleObject13.bin"/></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7.vml"/><Relationship Id="rId5" Type="http://schemas.openxmlformats.org/officeDocument/2006/relationships/image" Target="../media/image28.png"/><Relationship Id="rId4" Type="http://schemas.openxmlformats.org/officeDocument/2006/relationships/oleObject" Target="../embeddings/oleObject2.bin"/></Relationships>
</file>

<file path=ppt/slides/_rels/slide7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http://www.epe.gov.br/pt/publicacoes-dados-abertos/publicacoes/Plano-Nacional-de-Energia-2050" TargetMode="External"/><Relationship Id="rId7"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7.png"/><Relationship Id="rId4" Type="http://schemas.openxmlformats.org/officeDocument/2006/relationships/image" Target="../media/image62.png"/><Relationship Id="rId9" Type="http://schemas.microsoft.com/office/2007/relationships/hdphoto" Target="../media/hdphoto3.wdp"/></Relationships>
</file>

<file path=ppt/slides/_rels/slide7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0.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51.vml"/><Relationship Id="rId5" Type="http://schemas.openxmlformats.org/officeDocument/2006/relationships/image" Target="../media/image28.png"/><Relationship Id="rId4" Type="http://schemas.openxmlformats.org/officeDocument/2006/relationships/oleObject" Target="../embeddings/oleObject13.bin"/></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52.vml"/><Relationship Id="rId5" Type="http://schemas.openxmlformats.org/officeDocument/2006/relationships/image" Target="../media/image28.png"/><Relationship Id="rId4" Type="http://schemas.openxmlformats.org/officeDocument/2006/relationships/oleObject" Target="../embeddings/oleObject13.bin"/></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6.xml"/><Relationship Id="rId5" Type="http://schemas.openxmlformats.org/officeDocument/2006/relationships/image" Target="../media/image30.png"/><Relationship Id="rId4" Type="http://schemas.openxmlformats.org/officeDocument/2006/relationships/image" Target="../media/image80.png"/></Relationships>
</file>

<file path=ppt/slides/_rels/slide7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82.png"/></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8.vml"/><Relationship Id="rId5" Type="http://schemas.openxmlformats.org/officeDocument/2006/relationships/image" Target="../media/image28.png"/><Relationship Id="rId4" Type="http://schemas.openxmlformats.org/officeDocument/2006/relationships/oleObject" Target="../embeddings/oleObject3.bin"/></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53.vml"/><Relationship Id="rId5" Type="http://schemas.openxmlformats.org/officeDocument/2006/relationships/image" Target="../media/image28.png"/><Relationship Id="rId4" Type="http://schemas.openxmlformats.org/officeDocument/2006/relationships/oleObject" Target="../embeddings/oleObject1.bin"/></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vmlDrawing" Target="../drawings/vmlDrawing54.vml"/><Relationship Id="rId6" Type="http://schemas.openxmlformats.org/officeDocument/2006/relationships/image" Target="../media/image28.png"/><Relationship Id="rId5" Type="http://schemas.openxmlformats.org/officeDocument/2006/relationships/oleObject" Target="../embeddings/oleObject17.bin"/><Relationship Id="rId4" Type="http://schemas.openxmlformats.org/officeDocument/2006/relationships/image" Target="../media/image7.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vmlDrawing" Target="../drawings/vmlDrawing55.vml"/><Relationship Id="rId6" Type="http://schemas.openxmlformats.org/officeDocument/2006/relationships/oleObject" Target="../embeddings/oleObject18.bin"/><Relationship Id="rId5" Type="http://schemas.openxmlformats.org/officeDocument/2006/relationships/image" Target="../media/image7.png"/><Relationship Id="rId4" Type="http://schemas.openxmlformats.org/officeDocument/2006/relationships/image" Target="../media/image29.jp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vmlDrawing" Target="../drawings/vmlDrawing56.vml"/><Relationship Id="rId6" Type="http://schemas.openxmlformats.org/officeDocument/2006/relationships/oleObject" Target="../embeddings/oleObject19.bin"/><Relationship Id="rId5" Type="http://schemas.openxmlformats.org/officeDocument/2006/relationships/image" Target="../media/image7.png"/><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9.vml"/><Relationship Id="rId5" Type="http://schemas.openxmlformats.org/officeDocument/2006/relationships/image" Target="../media/image28.png"/><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pic>
        <p:nvPicPr>
          <p:cNvPr id="11" name="Imagem 10"/>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5516" b="8859"/>
          <a:stretch/>
        </p:blipFill>
        <p:spPr>
          <a:xfrm>
            <a:off x="-1" y="0"/>
            <a:ext cx="12191995" cy="7378996"/>
          </a:xfrm>
          <a:prstGeom prst="rect">
            <a:avLst/>
          </a:prstGeom>
          <a:effectLst>
            <a:glow>
              <a:schemeClr val="accent1"/>
            </a:glow>
          </a:effectLst>
        </p:spPr>
      </p:pic>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7" name="Título 23"/>
          <p:cNvSpPr txBox="1">
            <a:spLocks/>
          </p:cNvSpPr>
          <p:nvPr/>
        </p:nvSpPr>
        <p:spPr>
          <a:xfrm>
            <a:off x="1368771" y="3539887"/>
            <a:ext cx="9454445" cy="65860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800" b="1" dirty="0" smtClean="0">
                <a:solidFill>
                  <a:srgbClr val="002060"/>
                </a:solidFill>
                <a:latin typeface="Raleway ExtraBold" panose="020B0604020202020204" charset="0"/>
                <a:ea typeface="+mn-ea"/>
                <a:cs typeface="+mn-cs"/>
              </a:rPr>
              <a:t>38ª REUNIÃO ORDINÁRIA</a:t>
            </a:r>
            <a:endParaRPr lang="pt-BR" sz="3800" b="1" dirty="0">
              <a:solidFill>
                <a:srgbClr val="002060"/>
              </a:solidFill>
              <a:latin typeface="Raleway ExtraBold" panose="020B0604020202020204" charset="0"/>
              <a:ea typeface="+mn-ea"/>
              <a:cs typeface="+mn-cs"/>
            </a:endParaRPr>
          </a:p>
        </p:txBody>
      </p:sp>
      <p:sp>
        <p:nvSpPr>
          <p:cNvPr id="8" name="Espaço Reservado para Texto 24"/>
          <p:cNvSpPr txBox="1">
            <a:spLocks/>
          </p:cNvSpPr>
          <p:nvPr/>
        </p:nvSpPr>
        <p:spPr>
          <a:xfrm>
            <a:off x="4537460" y="5069661"/>
            <a:ext cx="3117069" cy="914400"/>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pPr>
            <a:r>
              <a:rPr lang="pt-BR" sz="3200" b="1" dirty="0" smtClean="0">
                <a:solidFill>
                  <a:srgbClr val="002060"/>
                </a:solidFill>
                <a:latin typeface="Raleway ExtraBold" panose="020B0604020202020204" charset="0"/>
              </a:rPr>
              <a:t>12/12/2019</a:t>
            </a:r>
            <a:endParaRPr lang="pt-BR" sz="3200" b="1" dirty="0">
              <a:solidFill>
                <a:srgbClr val="002060"/>
              </a:solidFill>
              <a:latin typeface="Raleway ExtraBold" panose="020B0604020202020204" charset="0"/>
            </a:endParaRPr>
          </a:p>
        </p:txBody>
      </p:sp>
      <p:sp>
        <p:nvSpPr>
          <p:cNvPr id="9" name="Retângulo 8"/>
          <p:cNvSpPr/>
          <p:nvPr/>
        </p:nvSpPr>
        <p:spPr>
          <a:xfrm>
            <a:off x="-5" y="1324438"/>
            <a:ext cx="12192000" cy="677108"/>
          </a:xfrm>
          <a:prstGeom prst="rect">
            <a:avLst/>
          </a:prstGeom>
        </p:spPr>
        <p:txBody>
          <a:bodyPr wrap="square">
            <a:spAutoFit/>
          </a:bodyPr>
          <a:lstStyle/>
          <a:p>
            <a:pPr algn="ctr"/>
            <a:r>
              <a:rPr lang="pt-BR" sz="3800" b="1" dirty="0">
                <a:solidFill>
                  <a:srgbClr val="002060"/>
                </a:solidFill>
                <a:latin typeface="Raleway ExtraBold" panose="020B0604020202020204" charset="0"/>
              </a:rPr>
              <a:t>CONSELHO NACIONAL DE POLÍTICA </a:t>
            </a:r>
            <a:r>
              <a:rPr lang="pt-BR" sz="3800" b="1" dirty="0" smtClean="0">
                <a:solidFill>
                  <a:srgbClr val="002060"/>
                </a:solidFill>
                <a:latin typeface="Raleway ExtraBold" panose="020B0604020202020204" charset="0"/>
              </a:rPr>
              <a:t>ENERGÉTICA</a:t>
            </a:r>
          </a:p>
        </p:txBody>
      </p:sp>
      <p:graphicFrame>
        <p:nvGraphicFramePr>
          <p:cNvPr id="10" name="Objeto 9"/>
          <p:cNvGraphicFramePr>
            <a:graphicFrameLocks noChangeAspect="1"/>
          </p:cNvGraphicFramePr>
          <p:nvPr>
            <p:extLst>
              <p:ext uri="{D42A27DB-BD31-4B8C-83A1-F6EECF244321}">
                <p14:modId xmlns:p14="http://schemas.microsoft.com/office/powerpoint/2010/main" val="2293244295"/>
              </p:ext>
            </p:extLst>
          </p:nvPr>
        </p:nvGraphicFramePr>
        <p:xfrm>
          <a:off x="5595287" y="207043"/>
          <a:ext cx="1055770" cy="1136466"/>
        </p:xfrm>
        <a:graphic>
          <a:graphicData uri="http://schemas.openxmlformats.org/presentationml/2006/ole">
            <mc:AlternateContent xmlns:mc="http://schemas.openxmlformats.org/markup-compatibility/2006">
              <mc:Choice xmlns:v="urn:schemas-microsoft-com:vml" Requires="v">
                <p:oleObj spid="_x0000_s110693" r:id="rId5" imgW="3428571" imgH="3704762" progId="MSPhotoEd.3">
                  <p:embed/>
                </p:oleObj>
              </mc:Choice>
              <mc:Fallback>
                <p:oleObj r:id="rId5" imgW="3428571" imgH="3704762" progId="MSPhotoEd.3">
                  <p:embed/>
                  <p:pic>
                    <p:nvPicPr>
                      <p:cNvPr id="14" name="Objeto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5287" y="207043"/>
                        <a:ext cx="1055770" cy="1136466"/>
                      </a:xfrm>
                      <a:prstGeom prst="rect">
                        <a:avLst/>
                      </a:prstGeom>
                      <a:noFill/>
                    </p:spPr>
                  </p:pic>
                </p:oleObj>
              </mc:Fallback>
            </mc:AlternateContent>
          </a:graphicData>
        </a:graphic>
      </p:graphicFrame>
    </p:spTree>
    <p:extLst>
      <p:ext uri="{BB962C8B-B14F-4D97-AF65-F5344CB8AC3E}">
        <p14:creationId xmlns:p14="http://schemas.microsoft.com/office/powerpoint/2010/main" val="5326095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o Explicativo Retangular 32"/>
          <p:cNvSpPr/>
          <p:nvPr/>
        </p:nvSpPr>
        <p:spPr>
          <a:xfrm>
            <a:off x="660399" y="4716760"/>
            <a:ext cx="9204570" cy="431851"/>
          </a:xfrm>
          <a:prstGeom prst="wedgeRectCallout">
            <a:avLst/>
          </a:prstGeom>
          <a:solidFill>
            <a:srgbClr val="F2D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Elipse 33"/>
          <p:cNvSpPr/>
          <p:nvPr/>
        </p:nvSpPr>
        <p:spPr>
          <a:xfrm>
            <a:off x="422340" y="4605246"/>
            <a:ext cx="344267" cy="344267"/>
          </a:xfrm>
          <a:prstGeom prst="ellipse">
            <a:avLst/>
          </a:prstGeom>
          <a:solidFill>
            <a:srgbClr val="333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CaixaDeTexto 35"/>
          <p:cNvSpPr txBox="1"/>
          <p:nvPr/>
        </p:nvSpPr>
        <p:spPr>
          <a:xfrm>
            <a:off x="443630" y="4578363"/>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Calibri" panose="020F0502020204030204"/>
                <a:ea typeface="+mn-ea"/>
                <a:cs typeface="+mn-cs"/>
              </a:rPr>
              <a:t>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Texto Explicativo Retangular 36"/>
          <p:cNvSpPr/>
          <p:nvPr/>
        </p:nvSpPr>
        <p:spPr>
          <a:xfrm>
            <a:off x="660398" y="5197606"/>
            <a:ext cx="10303610" cy="431851"/>
          </a:xfrm>
          <a:prstGeom prst="wedgeRectCallout">
            <a:avLst/>
          </a:prstGeom>
          <a:solidFill>
            <a:srgbClr val="F2D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Elipse 37"/>
          <p:cNvSpPr/>
          <p:nvPr/>
        </p:nvSpPr>
        <p:spPr>
          <a:xfrm>
            <a:off x="422338" y="5086092"/>
            <a:ext cx="344267" cy="344267"/>
          </a:xfrm>
          <a:prstGeom prst="ellipse">
            <a:avLst/>
          </a:prstGeom>
          <a:solidFill>
            <a:srgbClr val="333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CaixaDeTexto 38"/>
          <p:cNvSpPr txBox="1"/>
          <p:nvPr/>
        </p:nvSpPr>
        <p:spPr>
          <a:xfrm>
            <a:off x="443628" y="5059209"/>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40" name="Texto Explicativo Retangular 39"/>
          <p:cNvSpPr/>
          <p:nvPr/>
        </p:nvSpPr>
        <p:spPr>
          <a:xfrm>
            <a:off x="660398" y="5701658"/>
            <a:ext cx="8703410" cy="431851"/>
          </a:xfrm>
          <a:prstGeom prst="wedgeRectCallout">
            <a:avLst/>
          </a:prstGeom>
          <a:solidFill>
            <a:srgbClr val="F2D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Elipse 40"/>
          <p:cNvSpPr/>
          <p:nvPr/>
        </p:nvSpPr>
        <p:spPr>
          <a:xfrm>
            <a:off x="422338" y="5590144"/>
            <a:ext cx="344267" cy="344267"/>
          </a:xfrm>
          <a:prstGeom prst="ellipse">
            <a:avLst/>
          </a:prstGeom>
          <a:solidFill>
            <a:srgbClr val="333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CaixaDeTexto 41"/>
          <p:cNvSpPr txBox="1"/>
          <p:nvPr/>
        </p:nvSpPr>
        <p:spPr>
          <a:xfrm>
            <a:off x="443628" y="5563261"/>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43" name="Texto Explicativo Retangular 42"/>
          <p:cNvSpPr/>
          <p:nvPr/>
        </p:nvSpPr>
        <p:spPr>
          <a:xfrm>
            <a:off x="660398" y="6192835"/>
            <a:ext cx="5766779" cy="431851"/>
          </a:xfrm>
          <a:prstGeom prst="wedgeRectCallout">
            <a:avLst/>
          </a:prstGeom>
          <a:solidFill>
            <a:srgbClr val="F2D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Elipse 43"/>
          <p:cNvSpPr/>
          <p:nvPr/>
        </p:nvSpPr>
        <p:spPr>
          <a:xfrm>
            <a:off x="422338" y="6081321"/>
            <a:ext cx="344267" cy="344267"/>
          </a:xfrm>
          <a:prstGeom prst="ellipse">
            <a:avLst/>
          </a:prstGeom>
          <a:solidFill>
            <a:srgbClr val="333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CaixaDeTexto 44"/>
          <p:cNvSpPr txBox="1"/>
          <p:nvPr/>
        </p:nvSpPr>
        <p:spPr>
          <a:xfrm>
            <a:off x="443628" y="6054438"/>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6" name="Título 14"/>
          <p:cNvSpPr txBox="1">
            <a:spLocks/>
          </p:cNvSpPr>
          <p:nvPr/>
        </p:nvSpPr>
        <p:spPr>
          <a:xfrm>
            <a:off x="292873" y="365688"/>
            <a:ext cx="11456304" cy="10528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Raleway ExtraBold" panose="020B0604020202020204" charset="0"/>
                <a:ea typeface="+mj-ea"/>
                <a:cs typeface="+mj-cs"/>
              </a:rPr>
              <a:t>REATE 2020</a:t>
            </a:r>
            <a:endParaRPr kumimoji="0" lang="en-US" sz="3600" b="1" i="0" u="none" strike="noStrike" kern="1200" cap="none" spc="0" normalizeH="0" baseline="0" noProof="0" dirty="0">
              <a:ln>
                <a:noFill/>
              </a:ln>
              <a:solidFill>
                <a:prstClr val="black"/>
              </a:solidFill>
              <a:effectLst/>
              <a:uLnTx/>
              <a:uFillTx/>
              <a:latin typeface="Raleway ExtraBold" panose="020B0604020202020204" charset="0"/>
              <a:ea typeface="+mj-ea"/>
              <a:cs typeface="+mj-cs"/>
            </a:endParaRPr>
          </a:p>
        </p:txBody>
      </p:sp>
      <p:sp>
        <p:nvSpPr>
          <p:cNvPr id="21" name="Retângulo 14"/>
          <p:cNvSpPr/>
          <p:nvPr/>
        </p:nvSpPr>
        <p:spPr>
          <a:xfrm>
            <a:off x="422339" y="928823"/>
            <a:ext cx="2048698" cy="9783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tângulo 9"/>
          <p:cNvSpPr>
            <a:spLocks noChangeArrowheads="1"/>
          </p:cNvSpPr>
          <p:nvPr/>
        </p:nvSpPr>
        <p:spPr bwMode="auto">
          <a:xfrm>
            <a:off x="422338" y="1322841"/>
            <a:ext cx="11454351" cy="1138773"/>
          </a:xfrm>
          <a:prstGeom prst="rect">
            <a:avLst/>
          </a:prstGeom>
          <a:solidFill>
            <a:schemeClr val="accent6">
              <a:lumMod val="40000"/>
              <a:lumOff val="60000"/>
            </a:schemeClr>
          </a:solidFill>
          <a:ln>
            <a:noFill/>
          </a:ln>
          <a:extLst/>
        </p:spPr>
        <p:txBody>
          <a:bodyPr vert="horz" wrap="square" lIns="91440" tIns="45720" rIns="91440" bIns="45720" numCol="1" anchor="t"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err="1" smtClean="0">
                <a:ln>
                  <a:noFill/>
                </a:ln>
                <a:solidFill>
                  <a:prstClr val="black"/>
                </a:solidFill>
                <a:effectLst/>
                <a:uLnTx/>
                <a:uFillTx/>
                <a:latin typeface="Abadi" panose="020B0604020202020204" charset="0"/>
                <a:ea typeface="Times New Roman" panose="02020603050405020304" pitchFamily="18" charset="0"/>
                <a:cs typeface="Arial" panose="020B0604020202020204" pitchFamily="34" charset="0"/>
              </a:rPr>
              <a:t>Missão</a:t>
            </a:r>
            <a:endParaRPr kumimoji="0" lang="en-US" altLang="pt-BR" sz="2400" b="1" i="0" u="none" strike="noStrike" kern="1200" cap="none" spc="0" normalizeH="0" baseline="0" noProof="0" dirty="0">
              <a:ln>
                <a:noFill/>
              </a:ln>
              <a:solidFill>
                <a:prstClr val="black"/>
              </a:solidFill>
              <a:effectLst/>
              <a:uLnTx/>
              <a:uFillTx/>
              <a:latin typeface="Abadi" panose="020B0604020202020204" charset="0"/>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2200" b="0" i="0" u="none" strike="noStrike" kern="1200" cap="none" spc="0" normalizeH="0" baseline="0" noProof="0" dirty="0">
                <a:ln>
                  <a:noFill/>
                </a:ln>
                <a:solidFill>
                  <a:prstClr val="black"/>
                </a:solidFill>
                <a:effectLst/>
                <a:uLnTx/>
                <a:uFillTx/>
                <a:latin typeface="Raleway" panose="020B0604020202020204" charset="0"/>
                <a:ea typeface="Times New Roman" panose="02020603050405020304" pitchFamily="18" charset="0"/>
                <a:cs typeface="Arial" panose="020B0604020202020204" pitchFamily="34" charset="0"/>
              </a:rPr>
              <a:t>Desenvolver e implantar uma Política Nacional que fortaleça a atividade de exploração e produção de petróleo e gás natural em áreas terrestres no Brasil.</a:t>
            </a:r>
          </a:p>
        </p:txBody>
      </p:sp>
      <p:sp>
        <p:nvSpPr>
          <p:cNvPr id="20" name="Retângulo 19"/>
          <p:cNvSpPr/>
          <p:nvPr/>
        </p:nvSpPr>
        <p:spPr>
          <a:xfrm>
            <a:off x="422338" y="2663636"/>
            <a:ext cx="11454352" cy="112081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2"/>
          <p:cNvSpPr>
            <a:spLocks noChangeArrowheads="1"/>
          </p:cNvSpPr>
          <p:nvPr/>
        </p:nvSpPr>
        <p:spPr bwMode="auto">
          <a:xfrm>
            <a:off x="422338" y="2645680"/>
            <a:ext cx="11454351"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err="1" smtClean="0">
                <a:ln>
                  <a:noFill/>
                </a:ln>
                <a:solidFill>
                  <a:prstClr val="black"/>
                </a:solidFill>
                <a:effectLst/>
                <a:uLnTx/>
                <a:uFillTx/>
                <a:latin typeface="Abadi" panose="020B0604020202020204" charset="0"/>
                <a:ea typeface="+mn-ea"/>
                <a:cs typeface="Arial" panose="020B0604020202020204" pitchFamily="34" charset="0"/>
              </a:rPr>
              <a:t>Visão</a:t>
            </a:r>
            <a:endParaRPr kumimoji="0" lang="en-US" altLang="pt-BR" sz="2400" b="1" i="0" u="none" strike="noStrike" kern="1200" cap="none" spc="0" normalizeH="0" baseline="0" noProof="0" dirty="0">
              <a:ln>
                <a:noFill/>
              </a:ln>
              <a:solidFill>
                <a:prstClr val="black"/>
              </a:solidFill>
              <a:effectLst/>
              <a:uLnTx/>
              <a:uFillTx/>
              <a:latin typeface="Abadi" panose="020B060402020202020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2200" b="0" i="0" u="none" strike="noStrike" kern="1200" cap="none" spc="0" normalizeH="0" baseline="0" noProof="0" dirty="0">
                <a:ln>
                  <a:noFill/>
                </a:ln>
                <a:solidFill>
                  <a:prstClr val="black"/>
                </a:solidFill>
                <a:effectLst/>
                <a:uLnTx/>
                <a:uFillTx/>
                <a:latin typeface="Raleway" panose="020B0604020202020204" charset="0"/>
                <a:ea typeface="Times New Roman" panose="02020603050405020304" pitchFamily="18" charset="0"/>
                <a:cs typeface="Arial" panose="020B0604020202020204" pitchFamily="34" charset="0"/>
              </a:rPr>
              <a:t>Uma indústria de E&amp;P terrestre forte, competitiva, com produção crescente, pluralidade de operadores e diversidade de fornecedores de bens e serviços.</a:t>
            </a:r>
          </a:p>
        </p:txBody>
      </p:sp>
      <p:sp>
        <p:nvSpPr>
          <p:cNvPr id="23" name="Retângulo 22"/>
          <p:cNvSpPr/>
          <p:nvPr/>
        </p:nvSpPr>
        <p:spPr>
          <a:xfrm>
            <a:off x="422338" y="4024777"/>
            <a:ext cx="11024523" cy="480131"/>
          </a:xfrm>
          <a:prstGeom prst="rect">
            <a:avLst/>
          </a:prstGeom>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altLang="pt-BR" sz="2800" b="1" i="0" u="none" strike="noStrike" kern="1200" cap="none" spc="300" normalizeH="0" baseline="0" noProof="0" dirty="0" smtClean="0">
                <a:ln>
                  <a:noFill/>
                </a:ln>
                <a:solidFill>
                  <a:prstClr val="black"/>
                </a:solidFill>
                <a:effectLst/>
                <a:uLnTx/>
                <a:uFillTx/>
                <a:latin typeface="Abadi" panose="020B0604020202020204" charset="0"/>
                <a:ea typeface="+mn-ea"/>
                <a:cs typeface="+mn-cs"/>
              </a:rPr>
              <a:t>OBJETIVOS ESTRÁTEGICOS</a:t>
            </a:r>
            <a:endParaRPr kumimoji="0" lang="en-US" sz="2800" b="1" i="0" u="none" strike="noStrike" kern="1200" cap="none" spc="300" normalizeH="0" baseline="0" noProof="0" dirty="0">
              <a:ln>
                <a:noFill/>
              </a:ln>
              <a:solidFill>
                <a:prstClr val="black"/>
              </a:solidFill>
              <a:effectLst/>
              <a:uLnTx/>
              <a:uFillTx/>
              <a:latin typeface="Abadi" panose="020B0604020202020204" charset="0"/>
              <a:ea typeface="+mn-ea"/>
              <a:cs typeface="+mn-cs"/>
            </a:endParaRPr>
          </a:p>
        </p:txBody>
      </p:sp>
      <p:sp>
        <p:nvSpPr>
          <p:cNvPr id="27" name="Retângulo 26"/>
          <p:cNvSpPr/>
          <p:nvPr/>
        </p:nvSpPr>
        <p:spPr>
          <a:xfrm>
            <a:off x="786702" y="4681297"/>
            <a:ext cx="1029160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black"/>
                </a:solidFill>
                <a:effectLst/>
                <a:uLnTx/>
                <a:uFillTx/>
                <a:latin typeface="Raleway" panose="020B0604020202020204" charset="0"/>
                <a:ea typeface="+mn-ea"/>
                <a:cs typeface="Arial" panose="020B0604020202020204" pitchFamily="34" charset="0"/>
              </a:rPr>
              <a:t>Revitalizar as atividades de E&amp;P em áreas terrestres no território nacional</a:t>
            </a:r>
            <a:endParaRPr kumimoji="0" lang="en-US" sz="2000" b="1" i="0" u="none" strike="noStrike" kern="1200" cap="none" spc="0" normalizeH="0" baseline="0" noProof="0" dirty="0">
              <a:ln>
                <a:noFill/>
              </a:ln>
              <a:solidFill>
                <a:prstClr val="black"/>
              </a:solidFill>
              <a:effectLst/>
              <a:uLnTx/>
              <a:uFillTx/>
              <a:latin typeface="Raleway" panose="020B0604020202020204" charset="0"/>
              <a:ea typeface="+mn-ea"/>
              <a:cs typeface="Arial" panose="020B0604020202020204" pitchFamily="34" charset="0"/>
            </a:endParaRPr>
          </a:p>
        </p:txBody>
      </p:sp>
      <p:sp>
        <p:nvSpPr>
          <p:cNvPr id="28" name="Retângulo 27"/>
          <p:cNvSpPr/>
          <p:nvPr/>
        </p:nvSpPr>
        <p:spPr>
          <a:xfrm>
            <a:off x="807991" y="5201862"/>
            <a:ext cx="1063887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black"/>
                </a:solidFill>
                <a:effectLst/>
                <a:uLnTx/>
                <a:uFillTx/>
                <a:latin typeface="Raleway" panose="020B0604020202020204" charset="0"/>
                <a:ea typeface="+mn-ea"/>
                <a:cs typeface="Arial" panose="020B0604020202020204" pitchFamily="34" charset="0"/>
              </a:rPr>
              <a:t>Fomentar o aproveitamento de recursos em reservatórios de baixa </a:t>
            </a:r>
            <a:r>
              <a:rPr kumimoji="0" lang="pt-BR" sz="2000" b="1" i="0" u="none" strike="noStrike" kern="1200" cap="none" spc="0" normalizeH="0" baseline="0" noProof="0" dirty="0" smtClean="0">
                <a:ln>
                  <a:noFill/>
                </a:ln>
                <a:solidFill>
                  <a:prstClr val="black"/>
                </a:solidFill>
                <a:effectLst/>
                <a:uLnTx/>
                <a:uFillTx/>
                <a:latin typeface="Raleway" panose="020B0604020202020204" charset="0"/>
                <a:ea typeface="+mn-ea"/>
                <a:cs typeface="Arial" panose="020B0604020202020204" pitchFamily="34" charset="0"/>
              </a:rPr>
              <a:t>permeabilidade</a:t>
            </a:r>
            <a:endPar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0" name="Retângulo 29"/>
          <p:cNvSpPr/>
          <p:nvPr/>
        </p:nvSpPr>
        <p:spPr>
          <a:xfrm>
            <a:off x="807991" y="6192835"/>
            <a:ext cx="866052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black"/>
                </a:solidFill>
                <a:effectLst/>
                <a:uLnTx/>
                <a:uFillTx/>
                <a:latin typeface="Raleway" panose="020B0604020202020204" charset="0"/>
                <a:ea typeface="+mn-ea"/>
                <a:cs typeface="Arial" panose="020B0604020202020204" pitchFamily="34" charset="0"/>
              </a:rPr>
              <a:t>Estimular o desenvolvimento local e regional</a:t>
            </a:r>
            <a:endParaRPr kumimoji="0" lang="en-US" sz="2000" b="1" i="0" u="none" strike="noStrike" kern="1200" cap="none" spc="0" normalizeH="0" baseline="0" noProof="0" dirty="0">
              <a:ln>
                <a:noFill/>
              </a:ln>
              <a:solidFill>
                <a:prstClr val="black"/>
              </a:solidFill>
              <a:effectLst/>
              <a:uLnTx/>
              <a:uFillTx/>
              <a:latin typeface="Raleway" panose="020B0604020202020204" charset="0"/>
              <a:ea typeface="+mn-ea"/>
              <a:cs typeface="Arial" panose="020B0604020202020204" pitchFamily="34" charset="0"/>
            </a:endParaRPr>
          </a:p>
        </p:txBody>
      </p:sp>
      <p:sp>
        <p:nvSpPr>
          <p:cNvPr id="32" name="Retângulo 31"/>
          <p:cNvSpPr/>
          <p:nvPr/>
        </p:nvSpPr>
        <p:spPr>
          <a:xfrm>
            <a:off x="807991" y="5711091"/>
            <a:ext cx="966986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black"/>
                </a:solidFill>
                <a:effectLst/>
                <a:uLnTx/>
                <a:uFillTx/>
                <a:latin typeface="Raleway" panose="020B0604020202020204" charset="0"/>
                <a:ea typeface="+mn-ea"/>
                <a:cs typeface="Arial" panose="020B0604020202020204" pitchFamily="34" charset="0"/>
              </a:rPr>
              <a:t>Aumentar a competitividade da indústria petrolífera </a:t>
            </a:r>
            <a:r>
              <a:rPr kumimoji="0" lang="pt-BR" sz="2000" b="1" i="1" u="none" strike="noStrike" kern="1200" cap="none" spc="0" normalizeH="0" baseline="0" noProof="0" dirty="0" err="1">
                <a:ln>
                  <a:noFill/>
                </a:ln>
                <a:solidFill>
                  <a:prstClr val="black"/>
                </a:solidFill>
                <a:effectLst/>
                <a:uLnTx/>
                <a:uFillTx/>
                <a:latin typeface="Raleway" panose="020B0604020202020204" charset="0"/>
                <a:ea typeface="+mn-ea"/>
                <a:cs typeface="Arial" panose="020B0604020202020204" pitchFamily="34" charset="0"/>
              </a:rPr>
              <a:t>onshore</a:t>
            </a:r>
            <a:r>
              <a:rPr kumimoji="0" lang="pt-BR" sz="2000" b="1" i="1" u="none" strike="noStrike" kern="1200" cap="none" spc="0" normalizeH="0" baseline="0" noProof="0" dirty="0">
                <a:ln>
                  <a:noFill/>
                </a:ln>
                <a:solidFill>
                  <a:prstClr val="black"/>
                </a:solidFill>
                <a:effectLst/>
                <a:uLnTx/>
                <a:uFillTx/>
                <a:latin typeface="Raleway" panose="020B0604020202020204" charset="0"/>
                <a:ea typeface="+mn-ea"/>
                <a:cs typeface="Arial" panose="020B0604020202020204" pitchFamily="34" charset="0"/>
              </a:rPr>
              <a:t> </a:t>
            </a:r>
            <a:r>
              <a:rPr kumimoji="0" lang="pt-BR" sz="2000" b="1" i="0" u="none" strike="noStrike" kern="1200" cap="none" spc="0" normalizeH="0" baseline="0" noProof="0" dirty="0" smtClean="0">
                <a:ln>
                  <a:noFill/>
                </a:ln>
                <a:solidFill>
                  <a:prstClr val="black"/>
                </a:solidFill>
                <a:effectLst/>
                <a:uLnTx/>
                <a:uFillTx/>
                <a:latin typeface="Raleway" panose="020B0604020202020204" charset="0"/>
                <a:ea typeface="+mn-ea"/>
                <a:cs typeface="Arial" panose="020B0604020202020204" pitchFamily="34" charset="0"/>
              </a:rPr>
              <a:t>nacional</a:t>
            </a:r>
            <a:endParaRPr kumimoji="0" lang="en-US" sz="2000" b="1" i="0" u="none" strike="noStrike" kern="1200" cap="none" spc="0" normalizeH="0" baseline="0" noProof="0" dirty="0">
              <a:ln>
                <a:noFill/>
              </a:ln>
              <a:solidFill>
                <a:prstClr val="black"/>
              </a:solidFill>
              <a:effectLst/>
              <a:uLnTx/>
              <a:uFillTx/>
              <a:latin typeface="Raleway" panose="020B0604020202020204" charset="0"/>
              <a:ea typeface="+mn-ea"/>
              <a:cs typeface="Arial" panose="020B0604020202020204" pitchFamily="34" charset="0"/>
            </a:endParaRPr>
          </a:p>
        </p:txBody>
      </p:sp>
      <p:pic>
        <p:nvPicPr>
          <p:cNvPr id="17" name="Imagem 16"/>
          <p:cNvPicPr>
            <a:picLocks noChangeAspect="1"/>
          </p:cNvPicPr>
          <p:nvPr/>
        </p:nvPicPr>
        <p:blipFill>
          <a:blip r:embed="rId2">
            <a:clrChange>
              <a:clrFrom>
                <a:srgbClr val="FFFFFF"/>
              </a:clrFrom>
              <a:clrTo>
                <a:srgbClr val="FFFFFF">
                  <a:alpha val="0"/>
                </a:srgbClr>
              </a:clrTo>
            </a:clrChange>
          </a:blip>
          <a:stretch>
            <a:fillRect/>
          </a:stretch>
        </p:blipFill>
        <p:spPr>
          <a:xfrm>
            <a:off x="10806545" y="45418"/>
            <a:ext cx="1385455" cy="1292924"/>
          </a:xfrm>
          <a:prstGeom prst="rect">
            <a:avLst/>
          </a:prstGeom>
        </p:spPr>
      </p:pic>
      <p:sp>
        <p:nvSpPr>
          <p:cNvPr id="26" name="Espaço Reservado para Texto 23"/>
          <p:cNvSpPr txBox="1">
            <a:spLocks/>
          </p:cNvSpPr>
          <p:nvPr/>
        </p:nvSpPr>
        <p:spPr>
          <a:xfrm>
            <a:off x="292873" y="155122"/>
            <a:ext cx="6396776" cy="2471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BR" sz="1200" b="1" i="0" u="none" strike="noStrike" kern="1200" cap="none" spc="0" normalizeH="0" baseline="0" noProof="0" dirty="0">
                <a:ln>
                  <a:noFill/>
                </a:ln>
                <a:solidFill>
                  <a:prstClr val="black"/>
                </a:solidFill>
                <a:effectLst/>
                <a:uLnTx/>
                <a:uFillTx/>
                <a:latin typeface="Raleway" panose="020B0503030101060003" pitchFamily="34" charset="0"/>
                <a:ea typeface="+mn-ea"/>
                <a:cs typeface="+mn-cs"/>
              </a:rPr>
              <a:t>SECRETARIA DE PETRÓLEO, GÁS NATURAL E BIOCOMBUSTÍVEIS</a:t>
            </a:r>
          </a:p>
        </p:txBody>
      </p:sp>
    </p:spTree>
    <p:extLst>
      <p:ext uri="{BB962C8B-B14F-4D97-AF65-F5344CB8AC3E}">
        <p14:creationId xmlns:p14="http://schemas.microsoft.com/office/powerpoint/2010/main" val="26284603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4"/>
          <p:cNvSpPr txBox="1">
            <a:spLocks/>
          </p:cNvSpPr>
          <p:nvPr/>
        </p:nvSpPr>
        <p:spPr>
          <a:xfrm>
            <a:off x="224857" y="478867"/>
            <a:ext cx="11456304" cy="10528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err="1" smtClean="0">
                <a:ln>
                  <a:noFill/>
                </a:ln>
                <a:solidFill>
                  <a:prstClr val="black"/>
                </a:solidFill>
                <a:effectLst/>
                <a:uLnTx/>
                <a:uFillTx/>
                <a:latin typeface="Raleway ExtraBold" panose="020B0604020202020204" charset="0"/>
                <a:ea typeface="+mj-ea"/>
                <a:cs typeface="+mj-cs"/>
              </a:rPr>
              <a:t>Trabalhos</a:t>
            </a:r>
            <a:r>
              <a:rPr kumimoji="0" lang="en-US" sz="3600" b="1" i="0" u="none" strike="noStrike" kern="1200" cap="none" spc="0" normalizeH="0" baseline="0" noProof="0" dirty="0" smtClean="0">
                <a:ln>
                  <a:noFill/>
                </a:ln>
                <a:solidFill>
                  <a:prstClr val="black"/>
                </a:solidFill>
                <a:effectLst/>
                <a:uLnTx/>
                <a:uFillTx/>
                <a:latin typeface="Raleway ExtraBold" panose="020B0604020202020204" charset="0"/>
                <a:ea typeface="+mj-ea"/>
                <a:cs typeface="+mj-cs"/>
              </a:rPr>
              <a:t> do REATE 2020</a:t>
            </a:r>
            <a:endParaRPr kumimoji="0" lang="en-US" sz="3600" b="1" i="0" u="none" strike="noStrike" kern="1200" cap="none" spc="0" normalizeH="0" baseline="0" noProof="0" dirty="0">
              <a:ln>
                <a:noFill/>
              </a:ln>
              <a:solidFill>
                <a:prstClr val="black"/>
              </a:solidFill>
              <a:effectLst/>
              <a:uLnTx/>
              <a:uFillTx/>
              <a:latin typeface="Raleway ExtraBold" panose="020B0604020202020204" charset="0"/>
              <a:ea typeface="+mj-ea"/>
              <a:cs typeface="+mj-cs"/>
            </a:endParaRPr>
          </a:p>
        </p:txBody>
      </p:sp>
      <p:sp>
        <p:nvSpPr>
          <p:cNvPr id="21" name="Retângulo 14"/>
          <p:cNvSpPr/>
          <p:nvPr/>
        </p:nvSpPr>
        <p:spPr>
          <a:xfrm>
            <a:off x="354323" y="1042002"/>
            <a:ext cx="2048698" cy="9783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Imagem 16"/>
          <p:cNvPicPr>
            <a:picLocks noChangeAspect="1"/>
          </p:cNvPicPr>
          <p:nvPr/>
        </p:nvPicPr>
        <p:blipFill>
          <a:blip r:embed="rId2">
            <a:clrChange>
              <a:clrFrom>
                <a:srgbClr val="FFFFFF"/>
              </a:clrFrom>
              <a:clrTo>
                <a:srgbClr val="FFFFFF">
                  <a:alpha val="0"/>
                </a:srgbClr>
              </a:clrTo>
            </a:clrChange>
          </a:blip>
          <a:stretch>
            <a:fillRect/>
          </a:stretch>
        </p:blipFill>
        <p:spPr>
          <a:xfrm>
            <a:off x="10806545" y="45418"/>
            <a:ext cx="1385455" cy="1292924"/>
          </a:xfrm>
          <a:prstGeom prst="rect">
            <a:avLst/>
          </a:prstGeom>
        </p:spPr>
      </p:pic>
      <p:sp>
        <p:nvSpPr>
          <p:cNvPr id="20" name="Retângulo 19"/>
          <p:cNvSpPr/>
          <p:nvPr/>
        </p:nvSpPr>
        <p:spPr>
          <a:xfrm>
            <a:off x="6531419" y="1692851"/>
            <a:ext cx="5219647" cy="3467696"/>
          </a:xfrm>
          <a:prstGeom prst="rect">
            <a:avLst/>
          </a:prstGeom>
          <a:solidFill>
            <a:srgbClr val="F2D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CaixaDeTexto 21"/>
          <p:cNvSpPr txBox="1"/>
          <p:nvPr/>
        </p:nvSpPr>
        <p:spPr>
          <a:xfrm>
            <a:off x="4845198" y="3395556"/>
            <a:ext cx="134921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err="1" smtClean="0">
                <a:ln>
                  <a:noFill/>
                </a:ln>
                <a:solidFill>
                  <a:srgbClr val="002060"/>
                </a:solidFill>
                <a:effectLst/>
                <a:uLnTx/>
                <a:uFillTx/>
                <a:latin typeface="Calibri" panose="020F0502020204030204"/>
                <a:ea typeface="+mn-ea"/>
                <a:cs typeface="+mn-cs"/>
              </a:rPr>
              <a:t>Salvador-BA</a:t>
            </a:r>
            <a:endParaRPr kumimoji="0" lang="pt-BR" sz="1800" b="1" i="0" u="none" strike="noStrike" kern="1200" cap="none" spc="0" normalizeH="0" baseline="0" noProof="0" dirty="0" smtClean="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1" u="none" strike="noStrike" kern="1200" cap="none" spc="0" normalizeH="0" baseline="0" noProof="0" dirty="0">
                <a:ln>
                  <a:noFill/>
                </a:ln>
                <a:solidFill>
                  <a:srgbClr val="002060"/>
                </a:solidFill>
                <a:effectLst/>
                <a:uLnTx/>
                <a:uFillTx/>
                <a:latin typeface="Calibri" panose="020F0502020204030204"/>
                <a:ea typeface="+mn-ea"/>
                <a:cs typeface="+mn-cs"/>
              </a:rPr>
              <a:t>19/09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3" name="CaixaDeTexto 22"/>
          <p:cNvSpPr txBox="1"/>
          <p:nvPr/>
        </p:nvSpPr>
        <p:spPr>
          <a:xfrm>
            <a:off x="89310" y="4835091"/>
            <a:ext cx="1200713"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smtClean="0">
                <a:ln>
                  <a:noFill/>
                </a:ln>
                <a:solidFill>
                  <a:srgbClr val="002060"/>
                </a:solidFill>
                <a:effectLst/>
                <a:uLnTx/>
                <a:uFillTx/>
                <a:latin typeface="Calibri" panose="020F0502020204030204"/>
                <a:ea typeface="+mn-ea"/>
                <a:cs typeface="+mn-cs"/>
              </a:rPr>
              <a:t>Brasília-DF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1" u="none" strike="noStrike" kern="1200" cap="none" spc="0" normalizeH="0" baseline="0" noProof="0" dirty="0" smtClean="0">
                <a:ln>
                  <a:noFill/>
                </a:ln>
                <a:solidFill>
                  <a:srgbClr val="002060"/>
                </a:solidFill>
                <a:effectLst/>
                <a:uLnTx/>
                <a:uFillTx/>
                <a:latin typeface="Calibri" panose="020F0502020204030204"/>
                <a:ea typeface="+mn-ea"/>
                <a:cs typeface="+mn-cs"/>
              </a:rPr>
              <a:t>22/08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4" name="CaixaDeTexto 23"/>
          <p:cNvSpPr txBox="1"/>
          <p:nvPr/>
        </p:nvSpPr>
        <p:spPr>
          <a:xfrm>
            <a:off x="4557219" y="4902498"/>
            <a:ext cx="1119537"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err="1">
                <a:ln>
                  <a:noFill/>
                </a:ln>
                <a:solidFill>
                  <a:srgbClr val="002060"/>
                </a:solidFill>
                <a:effectLst/>
                <a:uLnTx/>
                <a:uFillTx/>
                <a:latin typeface="Calibri" panose="020F0502020204030204"/>
                <a:ea typeface="+mn-ea"/>
                <a:cs typeface="+mn-cs"/>
              </a:rPr>
              <a:t>Vitória-ES</a:t>
            </a:r>
            <a:endParaRPr kumimoji="0" lang="pt-BR" sz="1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1" u="none" strike="noStrike" kern="1200" cap="none" spc="0" normalizeH="0" baseline="0" noProof="0" dirty="0">
                <a:ln>
                  <a:noFill/>
                </a:ln>
                <a:solidFill>
                  <a:srgbClr val="002060"/>
                </a:solidFill>
                <a:effectLst/>
                <a:uLnTx/>
                <a:uFillTx/>
                <a:latin typeface="Calibri" panose="020F0502020204030204"/>
                <a:ea typeface="+mn-ea"/>
                <a:cs typeface="+mn-cs"/>
              </a:rPr>
              <a:t>25/10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7" name="Picture 4" descr="Resultado de imagem para seta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6499"/>
          <a:stretch/>
        </p:blipFill>
        <p:spPr bwMode="auto">
          <a:xfrm rot="13090650" flipH="1">
            <a:off x="4183388" y="3512597"/>
            <a:ext cx="811380" cy="115725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Resultado de imagem para seta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6499"/>
          <a:stretch/>
        </p:blipFill>
        <p:spPr bwMode="auto">
          <a:xfrm rot="16459698" flipH="1">
            <a:off x="3629358" y="4519861"/>
            <a:ext cx="828282" cy="118136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Resultado de imagem para seta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6499"/>
          <a:stretch/>
        </p:blipFill>
        <p:spPr bwMode="auto">
          <a:xfrm rot="2602220" flipH="1">
            <a:off x="1365241" y="3497719"/>
            <a:ext cx="1048693" cy="203402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Resultado de imagem para seta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6499"/>
          <a:stretch/>
        </p:blipFill>
        <p:spPr bwMode="auto">
          <a:xfrm rot="16402935">
            <a:off x="3712185" y="2319356"/>
            <a:ext cx="752640" cy="1206595"/>
          </a:xfrm>
          <a:prstGeom prst="rect">
            <a:avLst/>
          </a:prstGeom>
          <a:noFill/>
          <a:extLst>
            <a:ext uri="{909E8E84-426E-40DD-AFC4-6F175D3DCCD1}">
              <a14:hiddenFill xmlns:a14="http://schemas.microsoft.com/office/drawing/2010/main">
                <a:solidFill>
                  <a:srgbClr val="FFFFFF"/>
                </a:solidFill>
              </a14:hiddenFill>
            </a:ext>
          </a:extLst>
        </p:spPr>
      </p:pic>
      <p:sp>
        <p:nvSpPr>
          <p:cNvPr id="33" name="CaixaDeTexto 32"/>
          <p:cNvSpPr txBox="1"/>
          <p:nvPr/>
        </p:nvSpPr>
        <p:spPr>
          <a:xfrm>
            <a:off x="4312101" y="2248378"/>
            <a:ext cx="137127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smtClean="0">
                <a:ln>
                  <a:noFill/>
                </a:ln>
                <a:solidFill>
                  <a:srgbClr val="002060"/>
                </a:solidFill>
                <a:effectLst/>
                <a:uLnTx/>
                <a:uFillTx/>
                <a:latin typeface="Calibri" panose="020F0502020204030204"/>
                <a:ea typeface="+mn-ea"/>
                <a:cs typeface="+mn-cs"/>
              </a:rPr>
              <a:t>Mossoró-RN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1" u="none" strike="noStrike" kern="1200" cap="none" spc="0" normalizeH="0" baseline="0" noProof="0" dirty="0" smtClean="0">
                <a:ln>
                  <a:noFill/>
                </a:ln>
                <a:solidFill>
                  <a:srgbClr val="002060"/>
                </a:solidFill>
                <a:effectLst/>
                <a:uLnTx/>
                <a:uFillTx/>
                <a:latin typeface="Calibri" panose="020F0502020204030204"/>
                <a:ea typeface="+mn-ea"/>
                <a:cs typeface="+mn-cs"/>
              </a:rPr>
              <a:t>26/11</a:t>
            </a:r>
            <a:endParaRPr kumimoji="0" lang="pt-BR" sz="1800" b="1" i="1"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4" name="CaixaDeTexto 33"/>
          <p:cNvSpPr txBox="1"/>
          <p:nvPr/>
        </p:nvSpPr>
        <p:spPr>
          <a:xfrm>
            <a:off x="7237604" y="2344706"/>
            <a:ext cx="43059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black"/>
                </a:solidFill>
                <a:effectLst/>
                <a:uLnTx/>
                <a:uFillTx/>
                <a:latin typeface="Raleway" panose="020B0604020202020204" charset="0"/>
                <a:ea typeface="Times New Roman" panose="02020603050405020304" pitchFamily="18" charset="0"/>
                <a:cs typeface="Arial" panose="020B0604020202020204" pitchFamily="34" charset="0"/>
              </a:rPr>
              <a:t>4 ENCONTROS NACIONAIS </a:t>
            </a:r>
          </a:p>
        </p:txBody>
      </p:sp>
      <p:sp>
        <p:nvSpPr>
          <p:cNvPr id="36" name="CaixaDeTexto 35"/>
          <p:cNvSpPr txBox="1"/>
          <p:nvPr/>
        </p:nvSpPr>
        <p:spPr>
          <a:xfrm>
            <a:off x="7242826" y="2946924"/>
            <a:ext cx="29738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black"/>
                </a:solidFill>
                <a:effectLst/>
                <a:uLnTx/>
                <a:uFillTx/>
                <a:latin typeface="Raleway" panose="020B0604020202020204" charset="0"/>
                <a:ea typeface="Times New Roman" panose="02020603050405020304" pitchFamily="18" charset="0"/>
                <a:cs typeface="Arial" panose="020B0604020202020204" pitchFamily="34" charset="0"/>
              </a:rPr>
              <a:t>1.000 Participantes</a:t>
            </a:r>
          </a:p>
        </p:txBody>
      </p:sp>
      <p:sp>
        <p:nvSpPr>
          <p:cNvPr id="37" name="CaixaDeTexto 36"/>
          <p:cNvSpPr txBox="1"/>
          <p:nvPr/>
        </p:nvSpPr>
        <p:spPr>
          <a:xfrm>
            <a:off x="7242826" y="3521224"/>
            <a:ext cx="46391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black"/>
                </a:solidFill>
                <a:effectLst/>
                <a:uLnTx/>
                <a:uFillTx/>
                <a:latin typeface="Raleway" panose="020B0604020202020204" charset="0"/>
                <a:ea typeface="Times New Roman" panose="02020603050405020304" pitchFamily="18" charset="0"/>
                <a:cs typeface="Arial" panose="020B0604020202020204" pitchFamily="34" charset="0"/>
              </a:rPr>
              <a:t>10 Reuniões Comitê Diretivo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black"/>
                </a:solidFill>
                <a:effectLst/>
                <a:uLnTx/>
                <a:uFillTx/>
                <a:latin typeface="Raleway" panose="020B0604020202020204" charset="0"/>
                <a:ea typeface="Times New Roman" panose="02020603050405020304" pitchFamily="18" charset="0"/>
                <a:cs typeface="Arial" panose="020B0604020202020204" pitchFamily="34" charset="0"/>
              </a:rPr>
              <a:t> </a:t>
            </a:r>
          </a:p>
        </p:txBody>
      </p:sp>
      <p:sp>
        <p:nvSpPr>
          <p:cNvPr id="38" name="CaixaDeTexto 37"/>
          <p:cNvSpPr txBox="1"/>
          <p:nvPr/>
        </p:nvSpPr>
        <p:spPr>
          <a:xfrm>
            <a:off x="7237604" y="4482047"/>
            <a:ext cx="3861955"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black"/>
                </a:solidFill>
                <a:effectLst/>
                <a:uLnTx/>
                <a:uFillTx/>
                <a:latin typeface="Raleway" panose="020B0604020202020204" charset="0"/>
                <a:ea typeface="Times New Roman" panose="02020603050405020304" pitchFamily="18" charset="0"/>
                <a:cs typeface="Arial" panose="020B0604020202020204" pitchFamily="34" charset="0"/>
              </a:rPr>
              <a:t>400 pessoas mobilizadas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endParaRPr kumimoji="0" lang="pt-BR"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9" name="Retângulo 38"/>
          <p:cNvSpPr/>
          <p:nvPr/>
        </p:nvSpPr>
        <p:spPr>
          <a:xfrm>
            <a:off x="7732736" y="3856392"/>
            <a:ext cx="197643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black"/>
                </a:solidFill>
                <a:effectLst/>
                <a:uLnTx/>
                <a:uFillTx/>
                <a:latin typeface="Raleway" panose="020B0604020202020204" charset="0"/>
                <a:ea typeface="Times New Roman" panose="02020603050405020304" pitchFamily="18" charset="0"/>
                <a:cs typeface="Arial" panose="020B0604020202020204" pitchFamily="34" charset="0"/>
              </a:rPr>
              <a:t>REATE 2020</a:t>
            </a:r>
          </a:p>
        </p:txBody>
      </p:sp>
      <p:pic>
        <p:nvPicPr>
          <p:cNvPr id="40" name="Picture 2" descr="Imagem relacionad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08700" y="2968756"/>
            <a:ext cx="375674" cy="37989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Imagem relacionad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10730" y="3577532"/>
            <a:ext cx="375674" cy="37989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Imagem relacionad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10730" y="4503836"/>
            <a:ext cx="375674" cy="37989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Imagem relacionada"/>
          <p:cNvPicPr>
            <a:picLocks noChangeAspect="1" noChangeArrowheads="1"/>
          </p:cNvPicPr>
          <p:nvPr/>
        </p:nvPicPr>
        <p:blipFill rotWithShape="1">
          <a:blip r:embed="rId8"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25387" t="19626" r="11016" b="33047"/>
          <a:stretch/>
        </p:blipFill>
        <p:spPr bwMode="auto">
          <a:xfrm>
            <a:off x="6773080" y="2295919"/>
            <a:ext cx="596551" cy="47945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Imagem relacionada"/>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4907" y="619112"/>
            <a:ext cx="1976974" cy="1976974"/>
          </a:xfrm>
          <a:prstGeom prst="rect">
            <a:avLst/>
          </a:prstGeom>
          <a:noFill/>
          <a:extLst>
            <a:ext uri="{909E8E84-426E-40DD-AFC4-6F175D3DCCD1}">
              <a14:hiddenFill xmlns:a14="http://schemas.microsoft.com/office/drawing/2010/main">
                <a:solidFill>
                  <a:srgbClr val="FFFFFF"/>
                </a:solidFill>
              </a14:hiddenFill>
            </a:ext>
          </a:extLst>
        </p:spPr>
      </p:pic>
      <p:sp>
        <p:nvSpPr>
          <p:cNvPr id="45" name="Retângulo 44"/>
          <p:cNvSpPr/>
          <p:nvPr/>
        </p:nvSpPr>
        <p:spPr>
          <a:xfrm>
            <a:off x="5979172" y="5236962"/>
            <a:ext cx="6240413"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black"/>
                </a:solidFill>
                <a:effectLst/>
                <a:uLnTx/>
                <a:uFillTx/>
                <a:latin typeface="Raleway" panose="020B0604020202020204" charset="0"/>
                <a:ea typeface="Times New Roman" panose="02020603050405020304" pitchFamily="18" charset="0"/>
                <a:cs typeface="Arial" panose="020B0604020202020204" pitchFamily="34" charset="0"/>
              </a:rPr>
              <a:t>E agenda para 2020 já em elaboração</a:t>
            </a:r>
          </a:p>
        </p:txBody>
      </p:sp>
      <p:pic>
        <p:nvPicPr>
          <p:cNvPr id="54" name="Imagem 53"/>
          <p:cNvPicPr>
            <a:picLocks noChangeAspect="1"/>
          </p:cNvPicPr>
          <p:nvPr/>
        </p:nvPicPr>
        <p:blipFill>
          <a:blip r:embed="rId10">
            <a:clrChange>
              <a:clrFrom>
                <a:srgbClr val="FFFFFF"/>
              </a:clrFrom>
              <a:clrTo>
                <a:srgbClr val="FFFFFF">
                  <a:alpha val="0"/>
                </a:srgbClr>
              </a:clrTo>
            </a:clrChange>
          </a:blip>
          <a:stretch>
            <a:fillRect/>
          </a:stretch>
        </p:blipFill>
        <p:spPr>
          <a:xfrm>
            <a:off x="402387" y="2248378"/>
            <a:ext cx="4442811" cy="4167288"/>
          </a:xfrm>
          <a:prstGeom prst="rect">
            <a:avLst/>
          </a:prstGeom>
        </p:spPr>
      </p:pic>
      <p:sp>
        <p:nvSpPr>
          <p:cNvPr id="55" name="Espaço Reservado para Texto 23"/>
          <p:cNvSpPr txBox="1">
            <a:spLocks/>
          </p:cNvSpPr>
          <p:nvPr/>
        </p:nvSpPr>
        <p:spPr>
          <a:xfrm>
            <a:off x="224857" y="268301"/>
            <a:ext cx="6396776" cy="2471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BR" sz="1200" b="1" i="0" u="none" strike="noStrike" kern="1200" cap="none" spc="0" normalizeH="0" baseline="0" noProof="0" dirty="0">
                <a:ln>
                  <a:noFill/>
                </a:ln>
                <a:solidFill>
                  <a:prstClr val="black"/>
                </a:solidFill>
                <a:effectLst/>
                <a:uLnTx/>
                <a:uFillTx/>
                <a:latin typeface="Raleway" panose="020B0503030101060003" pitchFamily="34" charset="0"/>
                <a:ea typeface="+mn-ea"/>
                <a:cs typeface="+mn-cs"/>
              </a:rPr>
              <a:t>SECRETARIA DE PETRÓLEO, GÁS NATURAL E BIOCOMBUSTÍVEIS</a:t>
            </a:r>
          </a:p>
        </p:txBody>
      </p:sp>
    </p:spTree>
    <p:extLst>
      <p:ext uri="{BB962C8B-B14F-4D97-AF65-F5344CB8AC3E}">
        <p14:creationId xmlns:p14="http://schemas.microsoft.com/office/powerpoint/2010/main" val="19974648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4"/>
          <p:cNvSpPr txBox="1">
            <a:spLocks/>
          </p:cNvSpPr>
          <p:nvPr/>
        </p:nvSpPr>
        <p:spPr>
          <a:xfrm>
            <a:off x="292873" y="365688"/>
            <a:ext cx="11456304" cy="10528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err="1" smtClean="0">
                <a:ln>
                  <a:noFill/>
                </a:ln>
                <a:solidFill>
                  <a:prstClr val="black"/>
                </a:solidFill>
                <a:effectLst/>
                <a:uLnTx/>
                <a:uFillTx/>
                <a:latin typeface="Raleway ExtraBold" panose="020B0604020202020204" charset="0"/>
                <a:ea typeface="+mj-ea"/>
                <a:cs typeface="+mj-cs"/>
              </a:rPr>
              <a:t>Potencial</a:t>
            </a:r>
            <a:r>
              <a:rPr kumimoji="0" lang="en-US" sz="3600" b="1" i="0" u="none" strike="noStrike" kern="1200" cap="none" spc="0" normalizeH="0" baseline="0" noProof="0" dirty="0" smtClean="0">
                <a:ln>
                  <a:noFill/>
                </a:ln>
                <a:solidFill>
                  <a:prstClr val="black"/>
                </a:solidFill>
                <a:effectLst/>
                <a:uLnTx/>
                <a:uFillTx/>
                <a:latin typeface="Raleway ExtraBold" panose="020B0604020202020204" charset="0"/>
                <a:ea typeface="+mj-ea"/>
                <a:cs typeface="+mj-cs"/>
              </a:rPr>
              <a:t> de </a:t>
            </a:r>
            <a:r>
              <a:rPr kumimoji="0" lang="en-US" sz="3600" b="1" i="0" u="none" strike="noStrike" kern="1200" cap="none" spc="0" normalizeH="0" baseline="0" noProof="0" dirty="0" err="1" smtClean="0">
                <a:ln>
                  <a:noFill/>
                </a:ln>
                <a:solidFill>
                  <a:prstClr val="black"/>
                </a:solidFill>
                <a:effectLst/>
                <a:uLnTx/>
                <a:uFillTx/>
                <a:latin typeface="Raleway ExtraBold" panose="020B0604020202020204" charset="0"/>
                <a:ea typeface="+mj-ea"/>
                <a:cs typeface="+mj-cs"/>
              </a:rPr>
              <a:t>Aumento</a:t>
            </a:r>
            <a:r>
              <a:rPr kumimoji="0" lang="en-US" sz="3600" b="1" i="0" u="none" strike="noStrike" kern="1200" cap="none" spc="0" normalizeH="0" baseline="0" noProof="0" dirty="0" smtClean="0">
                <a:ln>
                  <a:noFill/>
                </a:ln>
                <a:solidFill>
                  <a:prstClr val="black"/>
                </a:solidFill>
                <a:effectLst/>
                <a:uLnTx/>
                <a:uFillTx/>
                <a:latin typeface="Raleway ExtraBold" panose="020B0604020202020204" charset="0"/>
                <a:ea typeface="+mj-ea"/>
                <a:cs typeface="+mj-cs"/>
              </a:rPr>
              <a:t> de </a:t>
            </a:r>
            <a:r>
              <a:rPr kumimoji="0" lang="en-US" sz="3600" b="1" i="0" u="none" strike="noStrike" kern="1200" cap="none" spc="0" normalizeH="0" baseline="0" noProof="0" dirty="0" err="1" smtClean="0">
                <a:ln>
                  <a:noFill/>
                </a:ln>
                <a:solidFill>
                  <a:prstClr val="black"/>
                </a:solidFill>
                <a:effectLst/>
                <a:uLnTx/>
                <a:uFillTx/>
                <a:latin typeface="Raleway ExtraBold" panose="020B0604020202020204" charset="0"/>
                <a:ea typeface="+mj-ea"/>
                <a:cs typeface="+mj-cs"/>
              </a:rPr>
              <a:t>Reservas</a:t>
            </a:r>
            <a:endParaRPr kumimoji="0" lang="en-US" sz="3600" b="1" i="1" u="none" strike="noStrike" kern="1200" cap="none" spc="0" normalizeH="0" baseline="0" noProof="0" dirty="0">
              <a:ln>
                <a:noFill/>
              </a:ln>
              <a:solidFill>
                <a:prstClr val="black"/>
              </a:solidFill>
              <a:effectLst/>
              <a:uLnTx/>
              <a:uFillTx/>
              <a:latin typeface="Raleway ExtraBold" panose="020B0604020202020204" charset="0"/>
              <a:ea typeface="+mj-ea"/>
              <a:cs typeface="+mj-cs"/>
            </a:endParaRPr>
          </a:p>
        </p:txBody>
      </p:sp>
      <p:pic>
        <p:nvPicPr>
          <p:cNvPr id="17" name="Imagem 16"/>
          <p:cNvPicPr>
            <a:picLocks noChangeAspect="1"/>
          </p:cNvPicPr>
          <p:nvPr/>
        </p:nvPicPr>
        <p:blipFill>
          <a:blip r:embed="rId3">
            <a:clrChange>
              <a:clrFrom>
                <a:srgbClr val="FFFFFF"/>
              </a:clrFrom>
              <a:clrTo>
                <a:srgbClr val="FFFFFF">
                  <a:alpha val="0"/>
                </a:srgbClr>
              </a:clrTo>
            </a:clrChange>
          </a:blip>
          <a:stretch>
            <a:fillRect/>
          </a:stretch>
        </p:blipFill>
        <p:spPr>
          <a:xfrm>
            <a:off x="10806545" y="45418"/>
            <a:ext cx="1385455" cy="1292924"/>
          </a:xfrm>
          <a:prstGeom prst="rect">
            <a:avLst/>
          </a:prstGeom>
        </p:spPr>
      </p:pic>
      <p:sp>
        <p:nvSpPr>
          <p:cNvPr id="50" name="Espaço Reservado para Texto 23"/>
          <p:cNvSpPr txBox="1">
            <a:spLocks/>
          </p:cNvSpPr>
          <p:nvPr/>
        </p:nvSpPr>
        <p:spPr>
          <a:xfrm>
            <a:off x="292873" y="155122"/>
            <a:ext cx="6396776" cy="2471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BR" sz="1200" b="1" i="0" u="none" strike="noStrike" kern="1200" cap="none" spc="0" normalizeH="0" baseline="0" noProof="0" dirty="0">
                <a:ln>
                  <a:noFill/>
                </a:ln>
                <a:solidFill>
                  <a:prstClr val="black"/>
                </a:solidFill>
                <a:effectLst/>
                <a:uLnTx/>
                <a:uFillTx/>
                <a:latin typeface="Raleway" panose="020B0503030101060003" pitchFamily="34" charset="0"/>
                <a:ea typeface="+mn-ea"/>
                <a:cs typeface="+mn-cs"/>
              </a:rPr>
              <a:t>SECRETARIA DE PETRÓLEO, GÁS NATURAL E BIOCOMBUSTÍVEIS</a:t>
            </a:r>
          </a:p>
        </p:txBody>
      </p:sp>
      <p:sp>
        <p:nvSpPr>
          <p:cNvPr id="3" name="Retângulo 2"/>
          <p:cNvSpPr/>
          <p:nvPr/>
        </p:nvSpPr>
        <p:spPr>
          <a:xfrm>
            <a:off x="6504215" y="6488668"/>
            <a:ext cx="2015317" cy="246221"/>
          </a:xfrm>
          <a:prstGeom prst="rect">
            <a:avLst/>
          </a:prstGeom>
        </p:spPr>
        <p:txBody>
          <a:bodyPr wrap="square">
            <a:spAutoFit/>
          </a:bodyPr>
          <a:lstStyle/>
          <a:p>
            <a:pPr marL="0" marR="0" lvl="0" indent="0" algn="l" defTabSz="625308"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sym typeface="Arial"/>
              </a:rPr>
              <a:t>Fonte: </a:t>
            </a:r>
            <a:r>
              <a:rPr kumimoji="0" lang="pt-BR"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sym typeface="Arial"/>
              </a:rPr>
              <a:t>ANP, 2019</a:t>
            </a:r>
            <a:endParaRPr kumimoji="0" lang="pt-BR"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pic>
        <p:nvPicPr>
          <p:cNvPr id="2" name="Imagem 1"/>
          <p:cNvPicPr>
            <a:picLocks noChangeAspect="1"/>
          </p:cNvPicPr>
          <p:nvPr/>
        </p:nvPicPr>
        <p:blipFill rotWithShape="1">
          <a:blip r:embed="rId4"/>
          <a:srcRect r="51367"/>
          <a:stretch/>
        </p:blipFill>
        <p:spPr>
          <a:xfrm>
            <a:off x="1223567" y="2472719"/>
            <a:ext cx="4110714" cy="2777628"/>
          </a:xfrm>
          <a:prstGeom prst="rect">
            <a:avLst/>
          </a:prstGeom>
        </p:spPr>
      </p:pic>
      <p:cxnSp>
        <p:nvCxnSpPr>
          <p:cNvPr id="39" name="Conector de Seta Reta 38"/>
          <p:cNvCxnSpPr/>
          <p:nvPr/>
        </p:nvCxnSpPr>
        <p:spPr>
          <a:xfrm flipV="1">
            <a:off x="5497791" y="2164700"/>
            <a:ext cx="5435680" cy="6928"/>
          </a:xfrm>
          <a:prstGeom prst="straightConnector1">
            <a:avLst/>
          </a:prstGeom>
          <a:ln w="762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0" name="Retângulo 39"/>
          <p:cNvSpPr/>
          <p:nvPr/>
        </p:nvSpPr>
        <p:spPr>
          <a:xfrm flipV="1">
            <a:off x="1048817" y="2133645"/>
            <a:ext cx="4448975" cy="6335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Elipse 40"/>
          <p:cNvSpPr/>
          <p:nvPr/>
        </p:nvSpPr>
        <p:spPr>
          <a:xfrm>
            <a:off x="5407792" y="2087462"/>
            <a:ext cx="180000" cy="180000"/>
          </a:xfrm>
          <a:prstGeom prst="ellipse">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tângulo Arredondado 42"/>
          <p:cNvSpPr/>
          <p:nvPr/>
        </p:nvSpPr>
        <p:spPr>
          <a:xfrm>
            <a:off x="2160267" y="1454079"/>
            <a:ext cx="1789471" cy="41788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smtClean="0">
                <a:ln>
                  <a:noFill/>
                </a:ln>
                <a:solidFill>
                  <a:prstClr val="black"/>
                </a:solidFill>
                <a:effectLst/>
                <a:uLnTx/>
                <a:uFillTx/>
                <a:latin typeface="Calibri" panose="020F0502020204030204"/>
                <a:ea typeface="+mn-ea"/>
                <a:cs typeface="+mn-cs"/>
              </a:rPr>
              <a:t>Atual</a:t>
            </a:r>
            <a:endParaRPr kumimoji="0" lang="pt-BR"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tângulo Arredondado 43"/>
          <p:cNvSpPr/>
          <p:nvPr/>
        </p:nvSpPr>
        <p:spPr>
          <a:xfrm>
            <a:off x="6504215" y="2467027"/>
            <a:ext cx="3222027" cy="1220927"/>
          </a:xfrm>
          <a:prstGeom prst="roundRect">
            <a:avLst/>
          </a:prstGeom>
          <a:solidFill>
            <a:srgbClr val="F2D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Calibri" panose="020F0502020204030204"/>
                <a:ea typeface="+mn-ea"/>
                <a:cs typeface="+mn-cs"/>
              </a:rPr>
              <a:t>Meta de Aumento do Fator de Recuperação de 20% até 30% (média mundial)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45" name="Retângulo Arredondado 44"/>
          <p:cNvSpPr/>
          <p:nvPr/>
        </p:nvSpPr>
        <p:spPr>
          <a:xfrm>
            <a:off x="7318510" y="1404214"/>
            <a:ext cx="1697349" cy="46508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pt-BR"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a:noFill/>
                </a:ln>
                <a:solidFill>
                  <a:prstClr val="black"/>
                </a:solidFill>
                <a:effectLst/>
                <a:uLnTx/>
                <a:uFillTx/>
                <a:latin typeface="Calibri" panose="020F0502020204030204"/>
                <a:ea typeface="+mn-ea"/>
                <a:cs typeface="+mn-cs"/>
              </a:rPr>
              <a:t>  Futuro</a:t>
            </a:r>
            <a:endParaRPr kumimoji="0" lang="pt-BR"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etângulo Arredondado 46"/>
          <p:cNvSpPr/>
          <p:nvPr/>
        </p:nvSpPr>
        <p:spPr>
          <a:xfrm>
            <a:off x="6504214" y="3769338"/>
            <a:ext cx="3222027" cy="1416699"/>
          </a:xfrm>
          <a:prstGeom prst="roundRect">
            <a:avLst/>
          </a:prstGeom>
          <a:solidFill>
            <a:srgbClr val="F2D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Calibri" panose="020F0502020204030204"/>
                <a:ea typeface="+mn-ea"/>
                <a:cs typeface="+mn-cs"/>
              </a:rPr>
              <a:t>Com isso, aumentam aas Reservas provadas em 395 milhões barris, cerca de 80% da atual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16" name="Imagem 15"/>
          <p:cNvPicPr>
            <a:picLocks noChangeAspect="1"/>
          </p:cNvPicPr>
          <p:nvPr/>
        </p:nvPicPr>
        <p:blipFill>
          <a:blip r:embed="rId5">
            <a:clrChange>
              <a:clrFrom>
                <a:srgbClr val="FFFFFF"/>
              </a:clrFrom>
              <a:clrTo>
                <a:srgbClr val="FFFFFF">
                  <a:alpha val="0"/>
                </a:srgbClr>
              </a:clrTo>
            </a:clrChange>
          </a:blip>
          <a:stretch>
            <a:fillRect/>
          </a:stretch>
        </p:blipFill>
        <p:spPr>
          <a:xfrm>
            <a:off x="664768" y="5421854"/>
            <a:ext cx="649510" cy="569066"/>
          </a:xfrm>
          <a:prstGeom prst="rect">
            <a:avLst/>
          </a:prstGeom>
        </p:spPr>
      </p:pic>
      <p:sp>
        <p:nvSpPr>
          <p:cNvPr id="18" name="CaixaDeTexto 14"/>
          <p:cNvSpPr txBox="1"/>
          <p:nvPr/>
        </p:nvSpPr>
        <p:spPr>
          <a:xfrm>
            <a:off x="1272982" y="5441906"/>
            <a:ext cx="1435008" cy="830997"/>
          </a:xfrm>
          <a:prstGeom prst="rect">
            <a:avLst/>
          </a:prstGeom>
          <a:noFill/>
        </p:spPr>
        <p:txBody>
          <a:bodyPr wrap="none" rtlCol="0">
            <a:spAutoFit/>
          </a:bodyPr>
          <a:lstStyle>
            <a:defPPr lvl="0">
              <a:defRPr lang="en-US"/>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smtClean="0">
                <a:ln>
                  <a:noFill/>
                </a:ln>
                <a:solidFill>
                  <a:prstClr val="black"/>
                </a:solidFill>
                <a:effectLst/>
                <a:uLnTx/>
                <a:uFillTx/>
                <a:latin typeface="Raleway" panose="020B0604020202020204" charset="0"/>
                <a:ea typeface="Times New Roman" panose="02020603050405020304" pitchFamily="18" charset="0"/>
                <a:cs typeface="Arial" panose="020B0604020202020204" pitchFamily="34" charset="0"/>
              </a:rPr>
              <a:t>Emprego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smtClean="0">
                <a:ln>
                  <a:noFill/>
                </a:ln>
                <a:solidFill>
                  <a:prstClr val="black"/>
                </a:solidFill>
                <a:effectLst/>
                <a:uLnTx/>
                <a:uFillTx/>
                <a:latin typeface="Raleway" panose="020B0604020202020204" charset="0"/>
                <a:ea typeface="Times New Roman" panose="02020603050405020304" pitchFamily="18" charset="0"/>
                <a:cs typeface="Arial" panose="020B0604020202020204" pitchFamily="34" charset="0"/>
              </a:rPr>
              <a:t>e Renda</a:t>
            </a:r>
            <a:endParaRPr kumimoji="0" lang="pt-BR" sz="2400" b="1" i="0" u="none" strike="noStrike" kern="1200" cap="none" spc="0" normalizeH="0" baseline="0" noProof="0" dirty="0">
              <a:ln>
                <a:noFill/>
              </a:ln>
              <a:solidFill>
                <a:prstClr val="black"/>
              </a:solidFill>
              <a:effectLst/>
              <a:uLnTx/>
              <a:uFillTx/>
              <a:latin typeface="Raleway" panose="020B0604020202020204" charset="0"/>
              <a:ea typeface="Times New Roman" panose="02020603050405020304" pitchFamily="18" charset="0"/>
              <a:cs typeface="Arial" panose="020B0604020202020204" pitchFamily="34" charset="0"/>
            </a:endParaRPr>
          </a:p>
        </p:txBody>
      </p:sp>
      <p:pic>
        <p:nvPicPr>
          <p:cNvPr id="19" name="Imagem 18"/>
          <p:cNvPicPr>
            <a:picLocks noChangeAspect="1"/>
          </p:cNvPicPr>
          <p:nvPr/>
        </p:nvPicPr>
        <p:blipFill>
          <a:blip r:embed="rId5">
            <a:clrChange>
              <a:clrFrom>
                <a:srgbClr val="FFFFFF"/>
              </a:clrFrom>
              <a:clrTo>
                <a:srgbClr val="FFFFFF">
                  <a:alpha val="0"/>
                </a:srgbClr>
              </a:clrTo>
            </a:clrChange>
          </a:blip>
          <a:stretch>
            <a:fillRect/>
          </a:stretch>
        </p:blipFill>
        <p:spPr>
          <a:xfrm>
            <a:off x="3333736" y="5441906"/>
            <a:ext cx="649510" cy="569066"/>
          </a:xfrm>
          <a:prstGeom prst="rect">
            <a:avLst/>
          </a:prstGeom>
        </p:spPr>
      </p:pic>
      <p:sp>
        <p:nvSpPr>
          <p:cNvPr id="20" name="CaixaDeTexto 24"/>
          <p:cNvSpPr txBox="1"/>
          <p:nvPr/>
        </p:nvSpPr>
        <p:spPr>
          <a:xfrm>
            <a:off x="3983246" y="5421854"/>
            <a:ext cx="2634054" cy="830997"/>
          </a:xfrm>
          <a:prstGeom prst="rect">
            <a:avLst/>
          </a:prstGeom>
          <a:noFill/>
        </p:spPr>
        <p:txBody>
          <a:bodyPr wrap="none" rtlCol="0">
            <a:spAutoFit/>
          </a:bodyPr>
          <a:lstStyle>
            <a:defPPr lvl="0">
              <a:defRPr lang="en-US"/>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smtClean="0">
                <a:ln>
                  <a:noFill/>
                </a:ln>
                <a:solidFill>
                  <a:prstClr val="black"/>
                </a:solidFill>
                <a:effectLst/>
                <a:uLnTx/>
                <a:uFillTx/>
                <a:latin typeface="Raleway" panose="020B0604020202020204" charset="0"/>
                <a:ea typeface="Times New Roman" panose="02020603050405020304" pitchFamily="18" charset="0"/>
                <a:cs typeface="Arial" panose="020B0604020202020204" pitchFamily="34" charset="0"/>
              </a:rPr>
              <a:t>Desenvolvimento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smtClean="0">
                <a:ln>
                  <a:noFill/>
                </a:ln>
                <a:solidFill>
                  <a:prstClr val="black"/>
                </a:solidFill>
                <a:effectLst/>
                <a:uLnTx/>
                <a:uFillTx/>
                <a:latin typeface="Raleway" panose="020B0604020202020204" charset="0"/>
                <a:ea typeface="Times New Roman" panose="02020603050405020304" pitchFamily="18" charset="0"/>
                <a:cs typeface="Arial" panose="020B0604020202020204" pitchFamily="34" charset="0"/>
              </a:rPr>
              <a:t>Regional</a:t>
            </a:r>
            <a:endParaRPr kumimoji="0" lang="pt-BR" sz="2400" b="1" i="0" u="none" strike="noStrike" kern="1200" cap="none" spc="0" normalizeH="0" baseline="0" noProof="0" dirty="0">
              <a:ln>
                <a:noFill/>
              </a:ln>
              <a:solidFill>
                <a:prstClr val="black"/>
              </a:solidFill>
              <a:effectLst/>
              <a:uLnTx/>
              <a:uFillTx/>
              <a:latin typeface="Raleway" panose="020B0604020202020204" charset="0"/>
              <a:ea typeface="Times New Roman" panose="02020603050405020304" pitchFamily="18" charset="0"/>
              <a:cs typeface="Arial" panose="020B0604020202020204" pitchFamily="34" charset="0"/>
            </a:endParaRPr>
          </a:p>
        </p:txBody>
      </p:sp>
      <p:pic>
        <p:nvPicPr>
          <p:cNvPr id="21" name="Imagem 20"/>
          <p:cNvPicPr>
            <a:picLocks noChangeAspect="1"/>
          </p:cNvPicPr>
          <p:nvPr/>
        </p:nvPicPr>
        <p:blipFill>
          <a:blip r:embed="rId5">
            <a:clrChange>
              <a:clrFrom>
                <a:srgbClr val="FFFFFF"/>
              </a:clrFrom>
              <a:clrTo>
                <a:srgbClr val="FFFFFF">
                  <a:alpha val="0"/>
                </a:srgbClr>
              </a:clrTo>
            </a:clrChange>
          </a:blip>
          <a:stretch>
            <a:fillRect/>
          </a:stretch>
        </p:blipFill>
        <p:spPr>
          <a:xfrm>
            <a:off x="6617300" y="5401802"/>
            <a:ext cx="649510" cy="569066"/>
          </a:xfrm>
          <a:prstGeom prst="rect">
            <a:avLst/>
          </a:prstGeom>
        </p:spPr>
      </p:pic>
      <p:sp>
        <p:nvSpPr>
          <p:cNvPr id="22" name="CaixaDeTexto 26"/>
          <p:cNvSpPr txBox="1"/>
          <p:nvPr/>
        </p:nvSpPr>
        <p:spPr>
          <a:xfrm>
            <a:off x="7225514" y="5421854"/>
            <a:ext cx="2292615" cy="830997"/>
          </a:xfrm>
          <a:prstGeom prst="rect">
            <a:avLst/>
          </a:prstGeom>
          <a:noFill/>
        </p:spPr>
        <p:txBody>
          <a:bodyPr wrap="none" rtlCol="0">
            <a:spAutoFit/>
          </a:bodyPr>
          <a:lstStyle>
            <a:defPPr lvl="0">
              <a:defRPr lang="en-US"/>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smtClean="0">
                <a:ln>
                  <a:noFill/>
                </a:ln>
                <a:solidFill>
                  <a:prstClr val="black"/>
                </a:solidFill>
                <a:effectLst/>
                <a:uLnTx/>
                <a:uFillTx/>
                <a:latin typeface="Raleway" panose="020B0604020202020204" charset="0"/>
                <a:ea typeface="Times New Roman" panose="02020603050405020304" pitchFamily="18" charset="0"/>
                <a:cs typeface="Arial" panose="020B0604020202020204" pitchFamily="34" charset="0"/>
              </a:rPr>
              <a:t>Participação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smtClean="0">
                <a:ln>
                  <a:noFill/>
                </a:ln>
                <a:solidFill>
                  <a:prstClr val="black"/>
                </a:solidFill>
                <a:effectLst/>
                <a:uLnTx/>
                <a:uFillTx/>
                <a:latin typeface="Raleway" panose="020B0604020202020204" charset="0"/>
                <a:ea typeface="Times New Roman" panose="02020603050405020304" pitchFamily="18" charset="0"/>
                <a:cs typeface="Arial" panose="020B0604020202020204" pitchFamily="34" charset="0"/>
              </a:rPr>
              <a:t>Governamental</a:t>
            </a:r>
            <a:endParaRPr kumimoji="0" lang="pt-BR" sz="2400" b="1" i="0" u="none" strike="noStrike" kern="1200" cap="none" spc="0" normalizeH="0" baseline="0" noProof="0" dirty="0">
              <a:ln>
                <a:noFill/>
              </a:ln>
              <a:solidFill>
                <a:prstClr val="black"/>
              </a:solidFill>
              <a:effectLst/>
              <a:uLnTx/>
              <a:uFillTx/>
              <a:latin typeface="Raleway" panose="020B0604020202020204" charset="0"/>
              <a:ea typeface="Times New Roman" panose="02020603050405020304" pitchFamily="18" charset="0"/>
              <a:cs typeface="Arial" panose="020B0604020202020204" pitchFamily="34" charset="0"/>
            </a:endParaRPr>
          </a:p>
        </p:txBody>
      </p:sp>
      <p:sp>
        <p:nvSpPr>
          <p:cNvPr id="24" name="Retângulo 14"/>
          <p:cNvSpPr/>
          <p:nvPr/>
        </p:nvSpPr>
        <p:spPr>
          <a:xfrm>
            <a:off x="354323" y="1042002"/>
            <a:ext cx="2048698" cy="9783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3394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4"/>
          <p:cNvSpPr txBox="1">
            <a:spLocks/>
          </p:cNvSpPr>
          <p:nvPr/>
        </p:nvSpPr>
        <p:spPr>
          <a:xfrm>
            <a:off x="292873" y="365688"/>
            <a:ext cx="11456304" cy="10528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err="1" smtClean="0">
                <a:ln>
                  <a:noFill/>
                </a:ln>
                <a:solidFill>
                  <a:prstClr val="black"/>
                </a:solidFill>
                <a:effectLst/>
                <a:uLnTx/>
                <a:uFillTx/>
                <a:latin typeface="Raleway ExtraBold" panose="020B0604020202020204" charset="0"/>
                <a:ea typeface="+mj-ea"/>
                <a:cs typeface="+mj-cs"/>
              </a:rPr>
              <a:t>Assuntos</a:t>
            </a:r>
            <a:r>
              <a:rPr kumimoji="0" lang="en-US" sz="3600" b="1" i="0" u="none" strike="noStrike" kern="1200" cap="none" spc="0" normalizeH="0" baseline="0" noProof="0" dirty="0" smtClean="0">
                <a:ln>
                  <a:noFill/>
                </a:ln>
                <a:solidFill>
                  <a:prstClr val="black"/>
                </a:solidFill>
                <a:effectLst/>
                <a:uLnTx/>
                <a:uFillTx/>
                <a:latin typeface="Raleway ExtraBold" panose="020B0604020202020204" charset="0"/>
                <a:ea typeface="+mj-ea"/>
                <a:cs typeface="+mj-cs"/>
              </a:rPr>
              <a:t> </a:t>
            </a:r>
            <a:r>
              <a:rPr kumimoji="0" lang="en-US" sz="3600" b="1" i="0" u="none" strike="noStrike" kern="1200" cap="none" spc="0" normalizeH="0" baseline="0" noProof="0" dirty="0" err="1" smtClean="0">
                <a:ln>
                  <a:noFill/>
                </a:ln>
                <a:solidFill>
                  <a:prstClr val="black"/>
                </a:solidFill>
                <a:effectLst/>
                <a:uLnTx/>
                <a:uFillTx/>
                <a:latin typeface="Raleway ExtraBold" panose="020B0604020202020204" charset="0"/>
                <a:ea typeface="+mj-ea"/>
                <a:cs typeface="+mj-cs"/>
              </a:rPr>
              <a:t>Encaminhados</a:t>
            </a:r>
            <a:endParaRPr kumimoji="0" lang="en-US" sz="3600" b="1" i="0" u="none" strike="noStrike" kern="1200" cap="none" spc="0" normalizeH="0" baseline="0" noProof="0" dirty="0">
              <a:ln>
                <a:noFill/>
              </a:ln>
              <a:solidFill>
                <a:prstClr val="black"/>
              </a:solidFill>
              <a:effectLst/>
              <a:uLnTx/>
              <a:uFillTx/>
              <a:latin typeface="Raleway ExtraBold" panose="020B0604020202020204" charset="0"/>
              <a:ea typeface="+mj-ea"/>
              <a:cs typeface="+mj-cs"/>
            </a:endParaRPr>
          </a:p>
        </p:txBody>
      </p:sp>
      <p:sp>
        <p:nvSpPr>
          <p:cNvPr id="21" name="Retângulo 14"/>
          <p:cNvSpPr/>
          <p:nvPr/>
        </p:nvSpPr>
        <p:spPr>
          <a:xfrm>
            <a:off x="422339" y="928823"/>
            <a:ext cx="2048698" cy="9783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Imagem 16"/>
          <p:cNvPicPr>
            <a:picLocks noChangeAspect="1"/>
          </p:cNvPicPr>
          <p:nvPr/>
        </p:nvPicPr>
        <p:blipFill>
          <a:blip r:embed="rId2">
            <a:clrChange>
              <a:clrFrom>
                <a:srgbClr val="FFFFFF"/>
              </a:clrFrom>
              <a:clrTo>
                <a:srgbClr val="FFFFFF">
                  <a:alpha val="0"/>
                </a:srgbClr>
              </a:clrTo>
            </a:clrChange>
          </a:blip>
          <a:stretch>
            <a:fillRect/>
          </a:stretch>
        </p:blipFill>
        <p:spPr>
          <a:xfrm>
            <a:off x="10806545" y="45418"/>
            <a:ext cx="1385455" cy="1292924"/>
          </a:xfrm>
          <a:prstGeom prst="rect">
            <a:avLst/>
          </a:prstGeom>
        </p:spPr>
      </p:pic>
      <p:sp>
        <p:nvSpPr>
          <p:cNvPr id="26" name="CaixaDeTexto 25"/>
          <p:cNvSpPr txBox="1"/>
          <p:nvPr/>
        </p:nvSpPr>
        <p:spPr>
          <a:xfrm>
            <a:off x="1241904" y="2626837"/>
            <a:ext cx="10077229"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1200" cap="none" spc="0" normalizeH="0" baseline="0" noProof="0" dirty="0">
                <a:ln>
                  <a:noFill/>
                </a:ln>
                <a:solidFill>
                  <a:prstClr val="black"/>
                </a:solidFill>
                <a:effectLst/>
                <a:uLnTx/>
                <a:uFillTx/>
                <a:latin typeface="Raleway" panose="020B0604020202020204" charset="0"/>
                <a:ea typeface="Times New Roman" panose="02020603050405020304" pitchFamily="18" charset="0"/>
                <a:cs typeface="Arial" panose="020B0604020202020204" pitchFamily="34" charset="0"/>
              </a:rPr>
              <a:t>ENQUADRAMENTO DO PROJETO DO POÇO TRANSPARENTE EM RESERVATÓRIO DE BAIXA PERMEABILIDADE NO PPI</a:t>
            </a:r>
          </a:p>
        </p:txBody>
      </p:sp>
      <p:sp>
        <p:nvSpPr>
          <p:cNvPr id="29" name="CaixaDeTexto 28"/>
          <p:cNvSpPr txBox="1"/>
          <p:nvPr/>
        </p:nvSpPr>
        <p:spPr>
          <a:xfrm>
            <a:off x="1145402" y="1716394"/>
            <a:ext cx="872322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1200" cap="none" spc="0" normalizeH="0" baseline="0" noProof="0" dirty="0">
                <a:ln>
                  <a:noFill/>
                </a:ln>
                <a:solidFill>
                  <a:prstClr val="black"/>
                </a:solidFill>
                <a:effectLst/>
                <a:uLnTx/>
                <a:uFillTx/>
                <a:latin typeface="Raleway" panose="020B0604020202020204" charset="0"/>
                <a:ea typeface="Times New Roman" panose="02020603050405020304" pitchFamily="18" charset="0"/>
                <a:cs typeface="Arial" panose="020B0604020202020204" pitchFamily="34" charset="0"/>
              </a:rPr>
              <a:t>INSERÇÃO DO ONSHORE NA AGENDA REGULATÓRIA DA ANP</a:t>
            </a:r>
          </a:p>
        </p:txBody>
      </p:sp>
      <p:pic>
        <p:nvPicPr>
          <p:cNvPr id="31" name="Picture 4" descr="Imagem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67" y="1665190"/>
            <a:ext cx="532475" cy="53329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Imagem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67" y="2672522"/>
            <a:ext cx="532475" cy="533294"/>
          </a:xfrm>
          <a:prstGeom prst="rect">
            <a:avLst/>
          </a:prstGeom>
          <a:noFill/>
          <a:extLst>
            <a:ext uri="{909E8E84-426E-40DD-AFC4-6F175D3DCCD1}">
              <a14:hiddenFill xmlns:a14="http://schemas.microsoft.com/office/drawing/2010/main">
                <a:solidFill>
                  <a:srgbClr val="FFFFFF"/>
                </a:solidFill>
              </a14:hiddenFill>
            </a:ext>
          </a:extLst>
        </p:spPr>
      </p:pic>
      <p:sp>
        <p:nvSpPr>
          <p:cNvPr id="46" name="Retângulo 45"/>
          <p:cNvSpPr/>
          <p:nvPr/>
        </p:nvSpPr>
        <p:spPr>
          <a:xfrm>
            <a:off x="1241904" y="4853900"/>
            <a:ext cx="10077229" cy="110799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1200" cap="none" spc="0" normalizeH="0" baseline="0" noProof="0" dirty="0">
                <a:ln>
                  <a:noFill/>
                </a:ln>
                <a:solidFill>
                  <a:srgbClr val="FF0000"/>
                </a:solidFill>
                <a:effectLst/>
                <a:uLnTx/>
                <a:uFillTx/>
                <a:latin typeface="Raleway" panose="020B0604020202020204" charset="0"/>
                <a:ea typeface="Times New Roman" panose="02020603050405020304" pitchFamily="18" charset="0"/>
                <a:cs typeface="Arial" panose="020B0604020202020204" pitchFamily="34" charset="0"/>
              </a:rPr>
              <a:t>CRIAÇÃO DO COMITÊ PARA REVITALIZAÇÃO DAS ATIVIDADES DE EXPLORAÇÃO E PRODUÇÃO DE PETRÓLEO E GÁS NATURAL EM ÁREAS </a:t>
            </a:r>
            <a:r>
              <a:rPr kumimoji="0" lang="pt-BR" sz="2200" b="1" i="0" u="none" strike="noStrike" kern="1200" cap="none" spc="0" normalizeH="0" baseline="0" noProof="0" dirty="0" smtClean="0">
                <a:ln>
                  <a:noFill/>
                </a:ln>
                <a:solidFill>
                  <a:srgbClr val="FF0000"/>
                </a:solidFill>
                <a:effectLst/>
                <a:uLnTx/>
                <a:uFillTx/>
                <a:latin typeface="Raleway" panose="020B0604020202020204" charset="0"/>
                <a:ea typeface="Times New Roman" panose="02020603050405020304" pitchFamily="18" charset="0"/>
                <a:cs typeface="Arial" panose="020B0604020202020204" pitchFamily="34" charset="0"/>
              </a:rPr>
              <a:t>TERRESTRES</a:t>
            </a:r>
            <a:endParaRPr kumimoji="0" lang="pt-BR" sz="21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7" name="Retângulo 46"/>
          <p:cNvSpPr/>
          <p:nvPr/>
        </p:nvSpPr>
        <p:spPr>
          <a:xfrm>
            <a:off x="1241904" y="3917340"/>
            <a:ext cx="6031523"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1200" cap="none" spc="0" normalizeH="0" baseline="0" noProof="0" dirty="0">
                <a:ln>
                  <a:noFill/>
                </a:ln>
                <a:solidFill>
                  <a:prstClr val="black"/>
                </a:solidFill>
                <a:effectLst/>
                <a:uLnTx/>
                <a:uFillTx/>
                <a:latin typeface="Raleway" panose="020B0604020202020204" charset="0"/>
                <a:ea typeface="Times New Roman" panose="02020603050405020304" pitchFamily="18" charset="0"/>
                <a:cs typeface="Arial" panose="020B0604020202020204" pitchFamily="34" charset="0"/>
              </a:rPr>
              <a:t>PLANO DE AÇÃO INTEGRADO REATE 2020</a:t>
            </a:r>
          </a:p>
        </p:txBody>
      </p:sp>
      <p:pic>
        <p:nvPicPr>
          <p:cNvPr id="48" name="Picture 4" descr="Imagem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082" y="3799544"/>
            <a:ext cx="532475" cy="53329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Imagem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082" y="4806876"/>
            <a:ext cx="532475" cy="533294"/>
          </a:xfrm>
          <a:prstGeom prst="rect">
            <a:avLst/>
          </a:prstGeom>
          <a:noFill/>
          <a:extLst>
            <a:ext uri="{909E8E84-426E-40DD-AFC4-6F175D3DCCD1}">
              <a14:hiddenFill xmlns:a14="http://schemas.microsoft.com/office/drawing/2010/main">
                <a:solidFill>
                  <a:srgbClr val="FFFFFF"/>
                </a:solidFill>
              </a14:hiddenFill>
            </a:ext>
          </a:extLst>
        </p:spPr>
      </p:pic>
      <p:sp>
        <p:nvSpPr>
          <p:cNvPr id="50" name="Espaço Reservado para Texto 23"/>
          <p:cNvSpPr txBox="1">
            <a:spLocks/>
          </p:cNvSpPr>
          <p:nvPr/>
        </p:nvSpPr>
        <p:spPr>
          <a:xfrm>
            <a:off x="292873" y="155122"/>
            <a:ext cx="6396776" cy="2471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BR" sz="1200" b="1" i="0" u="none" strike="noStrike" kern="1200" cap="none" spc="0" normalizeH="0" baseline="0" noProof="0" dirty="0">
                <a:ln>
                  <a:noFill/>
                </a:ln>
                <a:solidFill>
                  <a:prstClr val="black"/>
                </a:solidFill>
                <a:effectLst/>
                <a:uLnTx/>
                <a:uFillTx/>
                <a:latin typeface="Raleway" panose="020B0503030101060003" pitchFamily="34" charset="0"/>
                <a:ea typeface="+mn-ea"/>
                <a:cs typeface="+mn-cs"/>
              </a:rPr>
              <a:t>SECRETARIA DE PETRÓLEO, GÁS NATURAL E BIOCOMBUSTÍVEIS</a:t>
            </a:r>
          </a:p>
        </p:txBody>
      </p:sp>
    </p:spTree>
    <p:extLst>
      <p:ext uri="{BB962C8B-B14F-4D97-AF65-F5344CB8AC3E}">
        <p14:creationId xmlns:p14="http://schemas.microsoft.com/office/powerpoint/2010/main" val="22159051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4"/>
          <p:cNvSpPr txBox="1">
            <a:spLocks/>
          </p:cNvSpPr>
          <p:nvPr/>
        </p:nvSpPr>
        <p:spPr>
          <a:xfrm>
            <a:off x="292873" y="365688"/>
            <a:ext cx="11456304" cy="10528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err="1" smtClean="0">
                <a:ln>
                  <a:noFill/>
                </a:ln>
                <a:solidFill>
                  <a:prstClr val="black"/>
                </a:solidFill>
                <a:effectLst/>
                <a:uLnTx/>
                <a:uFillTx/>
                <a:latin typeface="Raleway ExtraBold" panose="020B0604020202020204" charset="0"/>
                <a:ea typeface="+mj-ea"/>
                <a:cs typeface="+mj-cs"/>
              </a:rPr>
              <a:t>Resolução</a:t>
            </a:r>
            <a:r>
              <a:rPr kumimoji="0" lang="en-US" sz="3600" b="1" i="0" u="none" strike="noStrike" kern="1200" cap="none" spc="0" normalizeH="0" baseline="0" noProof="0" dirty="0" smtClean="0">
                <a:ln>
                  <a:noFill/>
                </a:ln>
                <a:solidFill>
                  <a:prstClr val="black"/>
                </a:solidFill>
                <a:effectLst/>
                <a:uLnTx/>
                <a:uFillTx/>
                <a:latin typeface="Raleway ExtraBold" panose="020B0604020202020204" charset="0"/>
                <a:ea typeface="+mj-ea"/>
                <a:cs typeface="+mj-cs"/>
              </a:rPr>
              <a:t> CNPE - </a:t>
            </a:r>
            <a:r>
              <a:rPr kumimoji="0" lang="en-US" sz="3600" b="1" i="0" u="none" strike="noStrike" kern="1200" cap="none" spc="0" normalizeH="0" baseline="0" noProof="0" dirty="0" err="1" smtClean="0">
                <a:ln>
                  <a:noFill/>
                </a:ln>
                <a:solidFill>
                  <a:prstClr val="black"/>
                </a:solidFill>
                <a:effectLst/>
                <a:uLnTx/>
                <a:uFillTx/>
                <a:latin typeface="Raleway ExtraBold" panose="020B0604020202020204" charset="0"/>
                <a:ea typeface="+mj-ea"/>
                <a:cs typeface="+mj-cs"/>
              </a:rPr>
              <a:t>Criação</a:t>
            </a:r>
            <a:r>
              <a:rPr kumimoji="0" lang="en-US" sz="3600" b="1" i="0" u="none" strike="noStrike" kern="1200" cap="none" spc="0" normalizeH="0" baseline="0" noProof="0" dirty="0" smtClean="0">
                <a:ln>
                  <a:noFill/>
                </a:ln>
                <a:solidFill>
                  <a:prstClr val="black"/>
                </a:solidFill>
                <a:effectLst/>
                <a:uLnTx/>
                <a:uFillTx/>
                <a:latin typeface="Raleway ExtraBold" panose="020B0604020202020204" charset="0"/>
                <a:ea typeface="+mj-ea"/>
                <a:cs typeface="+mj-cs"/>
              </a:rPr>
              <a:t> do </a:t>
            </a:r>
            <a:r>
              <a:rPr kumimoji="0" lang="en-US" sz="3600" b="1" i="0" u="none" strike="noStrike" kern="1200" cap="none" spc="0" normalizeH="0" baseline="0" noProof="0" dirty="0" err="1" smtClean="0">
                <a:ln>
                  <a:noFill/>
                </a:ln>
                <a:solidFill>
                  <a:prstClr val="black"/>
                </a:solidFill>
                <a:effectLst/>
                <a:uLnTx/>
                <a:uFillTx/>
                <a:latin typeface="Raleway ExtraBold" panose="020B0604020202020204" charset="0"/>
                <a:ea typeface="+mj-ea"/>
                <a:cs typeface="+mj-cs"/>
              </a:rPr>
              <a:t>Comitê</a:t>
            </a:r>
            <a:endParaRPr kumimoji="0" lang="en-US" sz="3600" b="1" i="0" u="none" strike="noStrike" kern="1200" cap="none" spc="0" normalizeH="0" baseline="0" noProof="0" dirty="0">
              <a:ln>
                <a:noFill/>
              </a:ln>
              <a:solidFill>
                <a:prstClr val="black"/>
              </a:solidFill>
              <a:effectLst/>
              <a:uLnTx/>
              <a:uFillTx/>
              <a:latin typeface="Raleway ExtraBold" panose="020B0604020202020204" charset="0"/>
              <a:ea typeface="+mj-ea"/>
              <a:cs typeface="+mj-cs"/>
            </a:endParaRPr>
          </a:p>
        </p:txBody>
      </p:sp>
      <p:sp>
        <p:nvSpPr>
          <p:cNvPr id="21" name="Retângulo 14"/>
          <p:cNvSpPr/>
          <p:nvPr/>
        </p:nvSpPr>
        <p:spPr>
          <a:xfrm>
            <a:off x="422339" y="928823"/>
            <a:ext cx="2048698" cy="9783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Imagem 16"/>
          <p:cNvPicPr>
            <a:picLocks noChangeAspect="1"/>
          </p:cNvPicPr>
          <p:nvPr/>
        </p:nvPicPr>
        <p:blipFill>
          <a:blip r:embed="rId2">
            <a:clrChange>
              <a:clrFrom>
                <a:srgbClr val="FFFFFF"/>
              </a:clrFrom>
              <a:clrTo>
                <a:srgbClr val="FFFFFF">
                  <a:alpha val="0"/>
                </a:srgbClr>
              </a:clrTo>
            </a:clrChange>
          </a:blip>
          <a:stretch>
            <a:fillRect/>
          </a:stretch>
        </p:blipFill>
        <p:spPr>
          <a:xfrm>
            <a:off x="10806545" y="45418"/>
            <a:ext cx="1385455" cy="1292924"/>
          </a:xfrm>
          <a:prstGeom prst="rect">
            <a:avLst/>
          </a:prstGeom>
        </p:spPr>
      </p:pic>
      <p:pic>
        <p:nvPicPr>
          <p:cNvPr id="48" name="Picture 4" descr="Imagem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30" y="1553171"/>
            <a:ext cx="333709" cy="334222"/>
          </a:xfrm>
          <a:prstGeom prst="rect">
            <a:avLst/>
          </a:prstGeom>
          <a:noFill/>
          <a:extLst>
            <a:ext uri="{909E8E84-426E-40DD-AFC4-6F175D3DCCD1}">
              <a14:hiddenFill xmlns:a14="http://schemas.microsoft.com/office/drawing/2010/main">
                <a:solidFill>
                  <a:srgbClr val="FFFFFF"/>
                </a:solidFill>
              </a14:hiddenFill>
            </a:ext>
          </a:extLst>
        </p:spPr>
      </p:pic>
      <p:sp>
        <p:nvSpPr>
          <p:cNvPr id="50" name="Espaço Reservado para Texto 23"/>
          <p:cNvSpPr txBox="1">
            <a:spLocks/>
          </p:cNvSpPr>
          <p:nvPr/>
        </p:nvSpPr>
        <p:spPr>
          <a:xfrm>
            <a:off x="292873" y="155122"/>
            <a:ext cx="6396776" cy="2471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BR" sz="1200" b="1" i="0" u="none" strike="noStrike" kern="1200" cap="none" spc="0" normalizeH="0" baseline="0" noProof="0" dirty="0">
                <a:ln>
                  <a:noFill/>
                </a:ln>
                <a:solidFill>
                  <a:prstClr val="black"/>
                </a:solidFill>
                <a:effectLst/>
                <a:uLnTx/>
                <a:uFillTx/>
                <a:latin typeface="Raleway" panose="020B0503030101060003" pitchFamily="34" charset="0"/>
                <a:ea typeface="+mn-ea"/>
                <a:cs typeface="+mn-cs"/>
              </a:rPr>
              <a:t>SECRETARIA DE PETRÓLEO, GÁS NATURAL E BIOCOMBUSTÍVEIS</a:t>
            </a:r>
          </a:p>
        </p:txBody>
      </p:sp>
      <p:sp>
        <p:nvSpPr>
          <p:cNvPr id="15" name="Rectangle 9"/>
          <p:cNvSpPr/>
          <p:nvPr/>
        </p:nvSpPr>
        <p:spPr>
          <a:xfrm>
            <a:off x="422339" y="1498121"/>
            <a:ext cx="11572876" cy="1381147"/>
          </a:xfrm>
          <a:prstGeom prst="rect">
            <a:avLst/>
          </a:prstGeom>
        </p:spPr>
        <p:txBody>
          <a:bodyPr wrap="square">
            <a:spAutoFit/>
          </a:bodyPr>
          <a:lstStyle/>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pt-BR" sz="2200" b="1" i="0" u="none" strike="noStrike" kern="1200" cap="none" spc="0" normalizeH="0" baseline="0" noProof="0" dirty="0">
                <a:ln>
                  <a:noFill/>
                </a:ln>
                <a:solidFill>
                  <a:prstClr val="black"/>
                </a:solidFill>
                <a:effectLst/>
                <a:uLnTx/>
                <a:uFillTx/>
                <a:latin typeface="Raleway" panose="020B0604020202020204" charset="0"/>
                <a:ea typeface="Times New Roman" panose="02020603050405020304" pitchFamily="18" charset="0"/>
                <a:cs typeface="Arial" panose="020B0604020202020204" pitchFamily="34" charset="0"/>
              </a:rPr>
              <a:t>OBJETIVO: </a:t>
            </a:r>
            <a:endParaRPr kumimoji="0" lang="pt-BR" sz="2200" b="1" i="0" u="none" strike="noStrike" kern="1200" cap="none" spc="0" normalizeH="0" baseline="0" noProof="0" dirty="0" smtClean="0">
              <a:ln>
                <a:noFill/>
              </a:ln>
              <a:solidFill>
                <a:prstClr val="black"/>
              </a:solidFill>
              <a:effectLst/>
              <a:uLnTx/>
              <a:uFillTx/>
              <a:latin typeface="Raleway" panose="020B060402020202020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pt-BR" sz="2200" b="1" i="0" u="none" strike="noStrike" kern="1200" cap="none" spc="0" normalizeH="0" baseline="0" noProof="0" dirty="0" smtClean="0">
                <a:ln>
                  <a:noFill/>
                </a:ln>
                <a:solidFill>
                  <a:prstClr val="black"/>
                </a:solidFill>
                <a:effectLst/>
                <a:uLnTx/>
                <a:uFillTx/>
                <a:latin typeface="Raleway" panose="020B0604020202020204" charset="0"/>
                <a:ea typeface="Times New Roman" panose="02020603050405020304" pitchFamily="18" charset="0"/>
                <a:cs typeface="Arial" panose="020B0604020202020204" pitchFamily="34" charset="0"/>
              </a:rPr>
              <a:t>Instituir </a:t>
            </a:r>
            <a:r>
              <a:rPr kumimoji="0" lang="pt-BR" sz="2200" b="1" i="0" u="none" strike="noStrike" kern="1200" cap="none" spc="0" normalizeH="0" baseline="0" noProof="0" dirty="0">
                <a:ln>
                  <a:noFill/>
                </a:ln>
                <a:solidFill>
                  <a:prstClr val="black"/>
                </a:solidFill>
                <a:effectLst/>
                <a:uLnTx/>
                <a:uFillTx/>
                <a:latin typeface="Raleway" panose="020B0604020202020204" charset="0"/>
                <a:ea typeface="Times New Roman" panose="02020603050405020304" pitchFamily="18" charset="0"/>
                <a:cs typeface="Arial" panose="020B0604020202020204" pitchFamily="34" charset="0"/>
              </a:rPr>
              <a:t>o Comitê Interministerial para Revitalização das Atividades de Exploração e Produção de Petróleo e Gás Natural em Áreas Terrestres, no âmbito do REATE 2020.</a:t>
            </a:r>
          </a:p>
        </p:txBody>
      </p:sp>
      <p:sp>
        <p:nvSpPr>
          <p:cNvPr id="2" name="Retângulo 1"/>
          <p:cNvSpPr/>
          <p:nvPr/>
        </p:nvSpPr>
        <p:spPr>
          <a:xfrm>
            <a:off x="422339" y="3411012"/>
            <a:ext cx="11572876" cy="1414233"/>
          </a:xfrm>
          <a:prstGeom prst="rect">
            <a:avLst/>
          </a:prstGeom>
        </p:spPr>
        <p:txBody>
          <a:bodyPr wrap="square">
            <a:spAutoFit/>
          </a:bodyPr>
          <a:lstStyle/>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pt-BR" sz="2200" b="1" i="0" u="none" strike="noStrike" kern="1200" cap="none" spc="0" normalizeH="0" baseline="0" noProof="0" dirty="0">
                <a:ln>
                  <a:noFill/>
                </a:ln>
                <a:solidFill>
                  <a:prstClr val="black"/>
                </a:solidFill>
                <a:effectLst/>
                <a:uLnTx/>
                <a:uFillTx/>
                <a:latin typeface="Raleway" panose="020B0604020202020204" charset="0"/>
                <a:ea typeface="Times New Roman" panose="02020603050405020304" pitchFamily="18" charset="0"/>
                <a:cs typeface="Arial" panose="020B0604020202020204" pitchFamily="34" charset="0"/>
              </a:rPr>
              <a:t>COMPETÊNCIA: </a:t>
            </a:r>
          </a:p>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pt-BR" sz="2200" b="1" i="0" u="none" strike="noStrike" kern="1200" cap="none" spc="0" normalizeH="0" baseline="0" noProof="0" dirty="0">
                <a:ln>
                  <a:noFill/>
                </a:ln>
                <a:solidFill>
                  <a:prstClr val="black"/>
                </a:solidFill>
                <a:effectLst/>
                <a:uLnTx/>
                <a:uFillTx/>
                <a:latin typeface="Raleway" panose="020B0604020202020204" charset="0"/>
                <a:ea typeface="Times New Roman" panose="02020603050405020304" pitchFamily="18" charset="0"/>
                <a:cs typeface="Arial" panose="020B0604020202020204" pitchFamily="34" charset="0"/>
              </a:rPr>
              <a:t>Propor medidas de estímulo à atividade de exploração e produção de petróleo e gás natural em áreas terrestres e em suas cadeias de valor e produtivas</a:t>
            </a:r>
          </a:p>
        </p:txBody>
      </p:sp>
      <p:pic>
        <p:nvPicPr>
          <p:cNvPr id="18" name="Picture 4" descr="Imagem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30" y="3451928"/>
            <a:ext cx="333709" cy="3342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m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30" y="5397905"/>
            <a:ext cx="333709" cy="334222"/>
          </a:xfrm>
          <a:prstGeom prst="rect">
            <a:avLst/>
          </a:prstGeom>
          <a:noFill/>
          <a:extLst>
            <a:ext uri="{909E8E84-426E-40DD-AFC4-6F175D3DCCD1}">
              <a14:hiddenFill xmlns:a14="http://schemas.microsoft.com/office/drawing/2010/main">
                <a:solidFill>
                  <a:srgbClr val="FFFFFF"/>
                </a:solidFill>
              </a14:hiddenFill>
            </a:ext>
          </a:extLst>
        </p:spPr>
      </p:pic>
      <p:sp>
        <p:nvSpPr>
          <p:cNvPr id="11" name="Retângulo 10"/>
          <p:cNvSpPr/>
          <p:nvPr/>
        </p:nvSpPr>
        <p:spPr>
          <a:xfrm>
            <a:off x="530134" y="5356989"/>
            <a:ext cx="11572876" cy="1024896"/>
          </a:xfrm>
          <a:prstGeom prst="rect">
            <a:avLst/>
          </a:prstGeom>
        </p:spPr>
        <p:txBody>
          <a:bodyPr wrap="square">
            <a:spAutoFit/>
          </a:bodyPr>
          <a:lstStyle/>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pt-BR" sz="2200" b="1" i="0" u="none" strike="noStrike" kern="1200" cap="none" spc="0" normalizeH="0" baseline="0" noProof="0" dirty="0" smtClean="0">
                <a:ln>
                  <a:noFill/>
                </a:ln>
                <a:solidFill>
                  <a:prstClr val="black"/>
                </a:solidFill>
                <a:effectLst/>
                <a:uLnTx/>
                <a:uFillTx/>
                <a:latin typeface="Raleway" panose="020B0604020202020204" charset="0"/>
                <a:ea typeface="Times New Roman" panose="02020603050405020304" pitchFamily="18" charset="0"/>
                <a:cs typeface="Arial" panose="020B0604020202020204" pitchFamily="34" charset="0"/>
              </a:rPr>
              <a:t>PRAZO PARA CONCLUSÃO: </a:t>
            </a:r>
            <a:endParaRPr kumimoji="0" lang="pt-BR" sz="2200" b="1" i="0" u="none" strike="noStrike" kern="1200" cap="none" spc="0" normalizeH="0" baseline="0" noProof="0" dirty="0">
              <a:ln>
                <a:noFill/>
              </a:ln>
              <a:solidFill>
                <a:prstClr val="black"/>
              </a:solidFill>
              <a:effectLst/>
              <a:uLnTx/>
              <a:uFillTx/>
              <a:latin typeface="Raleway" panose="020B060402020202020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pt-BR" sz="2200" b="1" i="0" u="none" strike="noStrike" kern="1200" cap="none" spc="0" normalizeH="0" baseline="0" noProof="0" dirty="0" smtClean="0">
                <a:ln>
                  <a:noFill/>
                </a:ln>
                <a:solidFill>
                  <a:prstClr val="black"/>
                </a:solidFill>
                <a:effectLst/>
                <a:uLnTx/>
                <a:uFillTx/>
                <a:latin typeface="Raleway" panose="020B0604020202020204" charset="0"/>
                <a:ea typeface="Times New Roman" panose="02020603050405020304" pitchFamily="18" charset="0"/>
                <a:cs typeface="Arial" panose="020B0604020202020204" pitchFamily="34" charset="0"/>
              </a:rPr>
              <a:t>120 dias, prorrogáveis pelo mesmo período</a:t>
            </a:r>
            <a:endParaRPr kumimoji="0" lang="pt-BR" sz="2200" b="1" i="0" u="none" strike="noStrike" kern="1200" cap="none" spc="0" normalizeH="0" baseline="0" noProof="0" dirty="0">
              <a:ln>
                <a:noFill/>
              </a:ln>
              <a:solidFill>
                <a:prstClr val="black"/>
              </a:solidFill>
              <a:effectLst/>
              <a:uLnTx/>
              <a:uFillTx/>
              <a:latin typeface="Raleway" panose="020B060402020202020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843263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t-BR"/>
          </a:p>
        </p:txBody>
      </p:sp>
      <p:graphicFrame>
        <p:nvGraphicFramePr>
          <p:cNvPr id="14" name="Objeto 13"/>
          <p:cNvGraphicFramePr>
            <a:graphicFrameLocks noChangeAspect="1"/>
          </p:cNvGraphicFramePr>
          <p:nvPr>
            <p:extLst>
              <p:ext uri="{D42A27DB-BD31-4B8C-83A1-F6EECF244321}">
                <p14:modId xmlns:p14="http://schemas.microsoft.com/office/powerpoint/2010/main" val="3075045070"/>
              </p:ext>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12448"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783346"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pt-BR" sz="2000" b="1" dirty="0" smtClean="0">
                <a:ln w="0"/>
                <a:solidFill>
                  <a:srgbClr val="002060"/>
                </a:solidFill>
                <a:effectLst>
                  <a:outerShdw blurRad="38100" dist="25400" dir="5400000" algn="ctr" rotWithShape="0">
                    <a:srgbClr val="6E747A">
                      <a:alpha val="43000"/>
                    </a:srgbClr>
                  </a:outerShdw>
                </a:effectLst>
                <a:latin typeface="Calibri" panose="020F0502020204030204"/>
              </a:rPr>
              <a:t>Conselho Nacional de Política Energética - CNPE</a:t>
            </a:r>
            <a:endParaRPr kumimoji="0" lang="pt-BR" sz="2800" b="1" i="0" u="none" strike="noStrike" kern="1200" cap="none" spc="0" normalizeH="0" baseline="0" dirty="0">
              <a:ln w="0"/>
              <a:solidFill>
                <a:srgbClr val="002060"/>
              </a:solidFill>
              <a:effectLst>
                <a:outerShdw blurRad="38100" dist="25400" dir="5400000" algn="ctr" rotWithShape="0">
                  <a:srgbClr val="6E747A">
                    <a:alpha val="43000"/>
                  </a:srgbClr>
                </a:outerShdw>
              </a:effectLst>
              <a:uLnTx/>
              <a:uFillTx/>
              <a:latin typeface="Calibri" panose="020F0502020204030204"/>
            </a:endParaRPr>
          </a:p>
        </p:txBody>
      </p:sp>
      <p:sp>
        <p:nvSpPr>
          <p:cNvPr id="9" name="Rectangle 5"/>
          <p:cNvSpPr/>
          <p:nvPr/>
        </p:nvSpPr>
        <p:spPr>
          <a:xfrm>
            <a:off x="4799344" y="577227"/>
            <a:ext cx="2290061"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smtClean="0">
                <a:ln w="0"/>
                <a:solidFill>
                  <a:srgbClr val="002060"/>
                </a:solidFill>
                <a:effectLst>
                  <a:outerShdw blurRad="38100" dist="25400" dir="5400000" algn="ctr" rotWithShape="0">
                    <a:srgbClr val="6E747A">
                      <a:alpha val="43000"/>
                    </a:srgbClr>
                  </a:outerShdw>
                </a:effectLst>
                <a:latin typeface="Calibri" panose="020F0502020204030204"/>
              </a:rPr>
              <a:t>Pauta</a:t>
            </a:r>
            <a:endPar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ndParaRPr>
          </a:p>
        </p:txBody>
      </p:sp>
      <p:graphicFrame>
        <p:nvGraphicFramePr>
          <p:cNvPr id="12" name="Table 12"/>
          <p:cNvGraphicFramePr>
            <a:graphicFrameLocks noGrp="1"/>
          </p:cNvGraphicFramePr>
          <p:nvPr>
            <p:extLst>
              <p:ext uri="{D42A27DB-BD31-4B8C-83A1-F6EECF244321}">
                <p14:modId xmlns:p14="http://schemas.microsoft.com/office/powerpoint/2010/main" val="4251797592"/>
              </p:ext>
            </p:extLst>
          </p:nvPr>
        </p:nvGraphicFramePr>
        <p:xfrm>
          <a:off x="495301" y="1192906"/>
          <a:ext cx="11288986" cy="3522824"/>
        </p:xfrm>
        <a:graphic>
          <a:graphicData uri="http://schemas.openxmlformats.org/drawingml/2006/table">
            <a:tbl>
              <a:tblPr firstRow="1" bandRow="1">
                <a:tableStyleId>{5C22544A-7EE6-4342-B048-85BDC9FD1C3A}</a:tableStyleId>
              </a:tblPr>
              <a:tblGrid>
                <a:gridCol w="7010345">
                  <a:extLst>
                    <a:ext uri="{9D8B030D-6E8A-4147-A177-3AD203B41FA5}">
                      <a16:colId xmlns:a16="http://schemas.microsoft.com/office/drawing/2014/main" val="3710372697"/>
                    </a:ext>
                  </a:extLst>
                </a:gridCol>
                <a:gridCol w="4278641">
                  <a:extLst>
                    <a:ext uri="{9D8B030D-6E8A-4147-A177-3AD203B41FA5}">
                      <a16:colId xmlns:a16="http://schemas.microsoft.com/office/drawing/2014/main" val="2842793189"/>
                    </a:ext>
                  </a:extLst>
                </a:gridCol>
              </a:tblGrid>
              <a:tr h="1500495">
                <a:tc>
                  <a:txBody>
                    <a:bodyPr/>
                    <a:lstStyle/>
                    <a:p>
                      <a:pPr marL="0" indent="0" algn="just">
                        <a:buNone/>
                      </a:pPr>
                      <a:r>
                        <a:rPr lang="pt-BR" sz="2400" b="1" kern="1200" dirty="0" smtClean="0">
                          <a:solidFill>
                            <a:srgbClr val="F4FBE1"/>
                          </a:solidFill>
                          <a:latin typeface="+mn-lt"/>
                          <a:ea typeface="+mn-ea"/>
                          <a:cs typeface="+mn-cs"/>
                        </a:rPr>
                        <a:t>- Resolução CNPE que cria o Comitê para revitalização da atividade de exploração e produção de petróleo e gás natural em áreas terrestres.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F4FBE1"/>
                          </a:solidFill>
                          <a:latin typeface="+mn-lt"/>
                          <a:ea typeface="+mn-ea"/>
                          <a:cs typeface="+mn-cs"/>
                        </a:rPr>
                        <a:t>Secretaria de </a:t>
                      </a:r>
                      <a:r>
                        <a:rPr lang="en-US" sz="2400" b="1" kern="1200" dirty="0" err="1" smtClean="0">
                          <a:solidFill>
                            <a:srgbClr val="F4FBE1"/>
                          </a:solidFill>
                          <a:latin typeface="+mn-lt"/>
                          <a:ea typeface="+mn-ea"/>
                          <a:cs typeface="+mn-cs"/>
                        </a:rPr>
                        <a:t>Petróleo</a:t>
                      </a:r>
                      <a:r>
                        <a:rPr lang="en-US" sz="2400" b="1" kern="1200" dirty="0" smtClean="0">
                          <a:solidFill>
                            <a:srgbClr val="F4FBE1"/>
                          </a:solidFill>
                          <a:latin typeface="+mn-lt"/>
                          <a:ea typeface="+mn-ea"/>
                          <a:cs typeface="+mn-cs"/>
                        </a:rPr>
                        <a:t>, </a:t>
                      </a:r>
                      <a:r>
                        <a:rPr lang="en-US" sz="2400" b="1" kern="1200" dirty="0" err="1" smtClean="0">
                          <a:solidFill>
                            <a:srgbClr val="F4FBE1"/>
                          </a:solidFill>
                          <a:latin typeface="+mn-lt"/>
                          <a:ea typeface="+mn-ea"/>
                          <a:cs typeface="+mn-cs"/>
                        </a:rPr>
                        <a:t>Gás</a:t>
                      </a:r>
                      <a:r>
                        <a:rPr lang="en-US" sz="2400" b="1" kern="1200" dirty="0" smtClean="0">
                          <a:solidFill>
                            <a:srgbClr val="F4FBE1"/>
                          </a:solidFill>
                          <a:latin typeface="+mn-lt"/>
                          <a:ea typeface="+mn-ea"/>
                          <a:cs typeface="+mn-cs"/>
                        </a:rPr>
                        <a:t> Natural e </a:t>
                      </a:r>
                      <a:r>
                        <a:rPr lang="en-US" sz="2400" b="1" kern="1200" dirty="0" err="1" smtClean="0">
                          <a:solidFill>
                            <a:srgbClr val="F4FBE1"/>
                          </a:solidFill>
                          <a:latin typeface="+mn-lt"/>
                          <a:ea typeface="+mn-ea"/>
                          <a:cs typeface="+mn-cs"/>
                        </a:rPr>
                        <a:t>Biocombustíveis</a:t>
                      </a:r>
                      <a:endParaRPr lang="en-US" sz="2400" b="1" kern="1200" dirty="0" smtClean="0">
                        <a:solidFill>
                          <a:srgbClr val="F4FBE1"/>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6292443"/>
                  </a:ext>
                </a:extLst>
              </a:tr>
              <a:tr h="1003257">
                <a:tc>
                  <a:txBody>
                    <a:bodyPr/>
                    <a:lstStyle/>
                    <a:p>
                      <a:pPr algn="ctr">
                        <a:lnSpc>
                          <a:spcPct val="100000"/>
                        </a:lnSpc>
                      </a:pPr>
                      <a:r>
                        <a:rPr lang="en-US" sz="2400" b="1" kern="1200" dirty="0" err="1" smtClean="0">
                          <a:solidFill>
                            <a:srgbClr val="002060"/>
                          </a:solidFill>
                          <a:latin typeface="+mn-lt"/>
                          <a:ea typeface="+mn-ea"/>
                          <a:cs typeface="+mn-cs"/>
                        </a:rPr>
                        <a:t>Resolução</a:t>
                      </a:r>
                      <a:endParaRPr lang="en-US" sz="2400" b="1" kern="1200" dirty="0">
                        <a:solidFill>
                          <a:srgbClr val="002060"/>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0" kern="1200" dirty="0" smtClean="0">
                        <a:solidFill>
                          <a:srgbClr val="EAF488"/>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smtClean="0">
                          <a:solidFill>
                            <a:srgbClr val="002060"/>
                          </a:solidFill>
                          <a:latin typeface="+mn-lt"/>
                          <a:ea typeface="+mn-ea"/>
                          <a:cs typeface="+mn-cs"/>
                        </a:rPr>
                        <a:t>Secretário-Executivo</a:t>
                      </a:r>
                      <a:r>
                        <a:rPr lang="en-US" sz="2400" b="1" kern="1200" dirty="0" smtClean="0">
                          <a:solidFill>
                            <a:srgbClr val="002060"/>
                          </a:solidFill>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002060"/>
                          </a:solidFill>
                          <a:latin typeface="+mn-lt"/>
                          <a:ea typeface="+mn-ea"/>
                          <a:cs typeface="+mn-cs"/>
                        </a:rPr>
                        <a:t>do CNPE</a:t>
                      </a:r>
                      <a:endParaRPr lang="en-US" sz="2400" b="1" kern="1200" dirty="0">
                        <a:solidFill>
                          <a:srgbClr val="002060"/>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1751069"/>
                  </a:ext>
                </a:extLst>
              </a:tr>
              <a:tr h="8336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smtClean="0">
                          <a:solidFill>
                            <a:srgbClr val="F4FBE1"/>
                          </a:solidFill>
                          <a:latin typeface="+mn-lt"/>
                          <a:ea typeface="+mn-ea"/>
                          <a:cs typeface="+mn-cs"/>
                        </a:rPr>
                        <a:t>Contribuições</a:t>
                      </a:r>
                      <a:r>
                        <a:rPr lang="en-US" sz="2400" b="1" kern="1200" dirty="0" smtClean="0">
                          <a:solidFill>
                            <a:srgbClr val="F4FBE1"/>
                          </a:solidFill>
                          <a:latin typeface="+mn-lt"/>
                          <a:ea typeface="+mn-ea"/>
                          <a:cs typeface="+mn-cs"/>
                        </a:rPr>
                        <a:t> / </a:t>
                      </a:r>
                      <a:r>
                        <a:rPr lang="en-US" sz="2400" b="1" kern="1200" dirty="0" err="1" smtClean="0">
                          <a:solidFill>
                            <a:srgbClr val="F4FBE1"/>
                          </a:solidFill>
                          <a:latin typeface="+mn-lt"/>
                          <a:ea typeface="+mn-ea"/>
                          <a:cs typeface="+mn-cs"/>
                        </a:rPr>
                        <a:t>Aprovação</a:t>
                      </a:r>
                      <a:endParaRPr lang="en-US" sz="2400" b="1" kern="1200" dirty="0">
                        <a:solidFill>
                          <a:srgbClr val="F4FBE1"/>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F4FBE1"/>
                          </a:solidFill>
                          <a:latin typeface="+mn-lt"/>
                          <a:ea typeface="+mn-ea"/>
                          <a:cs typeface="+mn-cs"/>
                        </a:rPr>
                        <a:t>CNPE</a:t>
                      </a:r>
                      <a:endParaRPr lang="en-US" sz="2400" b="1" kern="1200" dirty="0">
                        <a:solidFill>
                          <a:srgbClr val="F4FBE1"/>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3753651"/>
                  </a:ext>
                </a:extLst>
              </a:tr>
            </a:tbl>
          </a:graphicData>
        </a:graphic>
      </p:graphicFrame>
    </p:spTree>
    <p:extLst>
      <p:ext uri="{BB962C8B-B14F-4D97-AF65-F5344CB8AC3E}">
        <p14:creationId xmlns:p14="http://schemas.microsoft.com/office/powerpoint/2010/main" val="36507932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t-BR"/>
          </a:p>
        </p:txBody>
      </p:sp>
      <p:graphicFrame>
        <p:nvGraphicFramePr>
          <p:cNvPr id="14" name="Objeto 13"/>
          <p:cNvGraphicFramePr>
            <a:graphicFrameLocks noChangeAspect="1"/>
          </p:cNvGraphicFramePr>
          <p:nvPr>
            <p:extLst>
              <p:ext uri="{D42A27DB-BD31-4B8C-83A1-F6EECF244321}">
                <p14:modId xmlns:p14="http://schemas.microsoft.com/office/powerpoint/2010/main" val="3075045070"/>
              </p:ext>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66671"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9926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pt-BR" sz="2000" b="1" dirty="0" smtClean="0">
                <a:ln w="0"/>
                <a:solidFill>
                  <a:srgbClr val="002060"/>
                </a:solidFill>
                <a:effectLst>
                  <a:outerShdw blurRad="38100" dist="25400" dir="5400000" algn="ctr" rotWithShape="0">
                    <a:srgbClr val="6E747A">
                      <a:alpha val="43000"/>
                    </a:srgbClr>
                  </a:outerShdw>
                </a:effectLst>
                <a:latin typeface="Calibri" panose="020F0502020204030204"/>
              </a:rPr>
              <a:t>Conselho Nacional de Política Energética - CNPE</a:t>
            </a:r>
            <a:endParaRPr kumimoji="0" lang="pt-BR" sz="2800" b="1" i="0" u="none" strike="noStrike" kern="1200" cap="none" spc="0" normalizeH="0" baseline="0" dirty="0">
              <a:ln w="0"/>
              <a:solidFill>
                <a:srgbClr val="002060"/>
              </a:solidFill>
              <a:effectLst>
                <a:outerShdw blurRad="38100" dist="25400" dir="5400000" algn="ctr" rotWithShape="0">
                  <a:srgbClr val="6E747A">
                    <a:alpha val="43000"/>
                  </a:srgbClr>
                </a:outerShdw>
              </a:effectLst>
              <a:uLnTx/>
              <a:uFillTx/>
              <a:latin typeface="Calibri" panose="020F0502020204030204"/>
            </a:endParaRPr>
          </a:p>
        </p:txBody>
      </p:sp>
      <p:sp>
        <p:nvSpPr>
          <p:cNvPr id="2" name="Retângulo 1"/>
          <p:cNvSpPr/>
          <p:nvPr/>
        </p:nvSpPr>
        <p:spPr>
          <a:xfrm>
            <a:off x="330739" y="891635"/>
            <a:ext cx="11619598" cy="5632311"/>
          </a:xfrm>
          <a:prstGeom prst="rect">
            <a:avLst/>
          </a:prstGeom>
        </p:spPr>
        <p:txBody>
          <a:bodyPr wrap="square">
            <a:spAutoFit/>
          </a:bodyPr>
          <a:lstStyle/>
          <a:p>
            <a:pPr algn="ctr"/>
            <a:r>
              <a:rPr lang="pt-BR" sz="2000" b="1" dirty="0"/>
              <a:t>RESOLUÇÃO Nº       , DE </a:t>
            </a:r>
            <a:r>
              <a:rPr lang="pt-BR" sz="2000" b="1" dirty="0" smtClean="0"/>
              <a:t>12 DE DEZEMBRO DE </a:t>
            </a:r>
            <a:r>
              <a:rPr lang="pt-BR" sz="2000" b="1" dirty="0"/>
              <a:t>2019.</a:t>
            </a:r>
          </a:p>
          <a:p>
            <a:r>
              <a:rPr lang="pt-BR" sz="2000" dirty="0"/>
              <a:t> </a:t>
            </a:r>
          </a:p>
          <a:p>
            <a:pPr marL="4927600" algn="just"/>
            <a:r>
              <a:rPr lang="pt-BR" sz="2000" dirty="0"/>
              <a:t>Institui o Comitê para Revitalização das Atividades de Exploração e Produção de Petróleo e Gás Natural em Áreas Terrestres.</a:t>
            </a:r>
          </a:p>
          <a:p>
            <a:pPr algn="just"/>
            <a:r>
              <a:rPr lang="pt-BR" sz="2000" b="1" dirty="0"/>
              <a:t> </a:t>
            </a:r>
            <a:endParaRPr lang="pt-BR" sz="2000" dirty="0"/>
          </a:p>
          <a:p>
            <a:pPr algn="just"/>
            <a:r>
              <a:rPr lang="pt-BR" sz="2000" b="1" dirty="0" smtClean="0"/>
              <a:t>	O </a:t>
            </a:r>
            <a:r>
              <a:rPr lang="pt-BR" sz="2000" b="1" dirty="0"/>
              <a:t>PRESIDENTE DO CONSELHO NACIONAL DE POLÍTICA ENERGÉTICA - CNPE</a:t>
            </a:r>
            <a:r>
              <a:rPr lang="pt-BR" sz="2000" dirty="0"/>
              <a:t>, no uso de suas atribuições, tendo em vista o disposto no art. 2º, incisos I, IV e IX, da Lei nº 9.478, de 6 de agosto de 1997, no art. 1º, inciso I, alíneas “a”, “b”, “c”, “f”, “i” e “l”, e inciso IV, no art. 2º, § 3º, inciso III, e no art. 3º do Decreto nº 3.520, de 21 de junho de 2000, no art. 5º, inciso III, e art. 9º do Regimento Interno do CNPE, aprovado pela Resolução nº 14, de 24 de junho de 2019, nas deliberações da 38ª Reunião Ordinária, realizada em 12 de dezembro de 2019, e o que consta do Processo nº 48380.000214/2019-01, resolve:</a:t>
            </a:r>
          </a:p>
          <a:p>
            <a:pPr algn="just"/>
            <a:r>
              <a:rPr lang="pt-BR" sz="2000" dirty="0"/>
              <a:t> </a:t>
            </a:r>
          </a:p>
          <a:p>
            <a:r>
              <a:rPr lang="pt-BR" sz="2000" dirty="0"/>
              <a:t>	</a:t>
            </a:r>
            <a:r>
              <a:rPr lang="pt-BR" sz="2000" dirty="0" smtClean="0"/>
              <a:t>Art</a:t>
            </a:r>
            <a:r>
              <a:rPr lang="pt-BR" sz="2000" dirty="0"/>
              <a:t>. 1º Fica instituído o Programa de Revitalização das Atividades de Exploração e Produção de Petróleo e Gás Natural em Áreas Terrestres </a:t>
            </a:r>
            <a:r>
              <a:rPr lang="pt-BR" sz="2000" dirty="0" smtClean="0"/>
              <a:t>(REATE 2020).</a:t>
            </a:r>
            <a:endParaRPr lang="pt-BR" sz="2000" dirty="0"/>
          </a:p>
          <a:p>
            <a:r>
              <a:rPr lang="pt-BR" sz="2000" dirty="0"/>
              <a:t> </a:t>
            </a:r>
          </a:p>
          <a:p>
            <a:r>
              <a:rPr lang="pt-BR" sz="2000" dirty="0"/>
              <a:t>	</a:t>
            </a:r>
          </a:p>
          <a:p>
            <a:r>
              <a:rPr lang="pt-BR" sz="2000" dirty="0"/>
              <a:t>	</a:t>
            </a:r>
          </a:p>
        </p:txBody>
      </p:sp>
    </p:spTree>
    <p:extLst>
      <p:ext uri="{BB962C8B-B14F-4D97-AF65-F5344CB8AC3E}">
        <p14:creationId xmlns:p14="http://schemas.microsoft.com/office/powerpoint/2010/main" val="5060981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t-BR"/>
          </a:p>
        </p:txBody>
      </p:sp>
      <p:graphicFrame>
        <p:nvGraphicFramePr>
          <p:cNvPr id="14" name="Objeto 13"/>
          <p:cNvGraphicFramePr>
            <a:graphicFrameLocks noChangeAspect="1"/>
          </p:cNvGraphicFramePr>
          <p:nvPr>
            <p:extLst>
              <p:ext uri="{D42A27DB-BD31-4B8C-83A1-F6EECF244321}">
                <p14:modId xmlns:p14="http://schemas.microsoft.com/office/powerpoint/2010/main" val="3075045070"/>
              </p:ext>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84076"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9926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pt-BR" sz="2000" b="1" dirty="0" smtClean="0">
                <a:ln w="0"/>
                <a:solidFill>
                  <a:srgbClr val="002060"/>
                </a:solidFill>
                <a:effectLst>
                  <a:outerShdw blurRad="38100" dist="25400" dir="5400000" algn="ctr" rotWithShape="0">
                    <a:srgbClr val="6E747A">
                      <a:alpha val="43000"/>
                    </a:srgbClr>
                  </a:outerShdw>
                </a:effectLst>
                <a:latin typeface="Calibri" panose="020F0502020204030204"/>
              </a:rPr>
              <a:t>Conselho Nacional de Política Energética - CNPE</a:t>
            </a:r>
            <a:endParaRPr kumimoji="0" lang="pt-BR" sz="2800" b="1" i="0" u="none" strike="noStrike" kern="1200" cap="none" spc="0" normalizeH="0" baseline="0" dirty="0">
              <a:ln w="0"/>
              <a:solidFill>
                <a:srgbClr val="002060"/>
              </a:solidFill>
              <a:effectLst>
                <a:outerShdw blurRad="38100" dist="25400" dir="5400000" algn="ctr" rotWithShape="0">
                  <a:srgbClr val="6E747A">
                    <a:alpha val="43000"/>
                  </a:srgbClr>
                </a:outerShdw>
              </a:effectLst>
              <a:uLnTx/>
              <a:uFillTx/>
              <a:latin typeface="Calibri" panose="020F0502020204030204"/>
            </a:endParaRPr>
          </a:p>
        </p:txBody>
      </p:sp>
      <p:sp>
        <p:nvSpPr>
          <p:cNvPr id="7" name="Retângulo 6"/>
          <p:cNvSpPr/>
          <p:nvPr/>
        </p:nvSpPr>
        <p:spPr>
          <a:xfrm>
            <a:off x="386116" y="929699"/>
            <a:ext cx="11433707" cy="5016758"/>
          </a:xfrm>
          <a:prstGeom prst="rect">
            <a:avLst/>
          </a:prstGeom>
        </p:spPr>
        <p:txBody>
          <a:bodyPr wrap="square">
            <a:spAutoFit/>
          </a:bodyPr>
          <a:lstStyle/>
          <a:p>
            <a:pPr marL="76200" marR="76200" indent="900430" algn="just">
              <a:lnSpc>
                <a:spcPct val="150000"/>
              </a:lnSpc>
              <a:spcBef>
                <a:spcPts val="600"/>
              </a:spcBef>
              <a:spcAft>
                <a:spcPts val="0"/>
              </a:spcAft>
            </a:pPr>
            <a:r>
              <a:rPr lang="pt-BR" sz="2000" dirty="0" smtClean="0">
                <a:ea typeface="Times New Roman" panose="02020603050405020304" pitchFamily="18" charset="0"/>
              </a:rPr>
              <a:t>Art</a:t>
            </a:r>
            <a:r>
              <a:rPr lang="pt-BR" sz="2000" dirty="0">
                <a:ea typeface="Times New Roman" panose="02020603050405020304" pitchFamily="18" charset="0"/>
              </a:rPr>
              <a:t>. 2º Fica instituído, no âmbito do Programa REATE 2020, o Comitê para Revitalização das Atividades de Exploração e Produção de Petróleo e Gás Natural em Áreas Terrestres</a:t>
            </a:r>
            <a:r>
              <a:rPr lang="pt-BR" sz="2000" dirty="0" smtClean="0">
                <a:ea typeface="Times New Roman" panose="02020603050405020304" pitchFamily="18" charset="0"/>
              </a:rPr>
              <a:t>.</a:t>
            </a:r>
            <a:r>
              <a:rPr lang="pt-BR" sz="2000" dirty="0">
                <a:ea typeface="Times New Roman" panose="02020603050405020304" pitchFamily="18" charset="0"/>
              </a:rPr>
              <a:t> </a:t>
            </a:r>
            <a:endParaRPr lang="pt-BR" sz="2000" dirty="0" smtClean="0">
              <a:ea typeface="Times New Roman" panose="02020603050405020304" pitchFamily="18" charset="0"/>
            </a:endParaRPr>
          </a:p>
          <a:p>
            <a:pPr marL="76200" marR="76200" indent="900430" algn="just">
              <a:lnSpc>
                <a:spcPct val="150000"/>
              </a:lnSpc>
              <a:spcBef>
                <a:spcPts val="600"/>
              </a:spcBef>
              <a:spcAft>
                <a:spcPts val="0"/>
              </a:spcAft>
            </a:pPr>
            <a:r>
              <a:rPr lang="pt-BR" sz="2000" dirty="0" smtClean="0">
                <a:ea typeface="Times New Roman" panose="02020603050405020304" pitchFamily="18" charset="0"/>
              </a:rPr>
              <a:t>Art</a:t>
            </a:r>
            <a:r>
              <a:rPr lang="pt-BR" sz="2000" dirty="0">
                <a:ea typeface="Times New Roman" panose="02020603050405020304" pitchFamily="18" charset="0"/>
              </a:rPr>
              <a:t>. 3º Ao Comitê compete propor medidas de estímulo à atividade de exploração e produção de petróleo e gás natural em áreas terrestres e em suas cadeias de valor e produtivas, especificamente sobre</a:t>
            </a:r>
            <a:r>
              <a:rPr lang="pt-BR" sz="2000" dirty="0" smtClean="0">
                <a:ea typeface="Times New Roman" panose="02020603050405020304" pitchFamily="18" charset="0"/>
              </a:rPr>
              <a:t>:</a:t>
            </a:r>
            <a:r>
              <a:rPr lang="pt-BR" sz="2000" dirty="0">
                <a:ea typeface="Times New Roman" panose="02020603050405020304" pitchFamily="18" charset="0"/>
              </a:rPr>
              <a:t> </a:t>
            </a:r>
          </a:p>
          <a:p>
            <a:pPr marL="76200" marR="76200" indent="900430" algn="just">
              <a:lnSpc>
                <a:spcPct val="150000"/>
              </a:lnSpc>
              <a:spcBef>
                <a:spcPts val="600"/>
              </a:spcBef>
              <a:spcAft>
                <a:spcPts val="0"/>
              </a:spcAft>
            </a:pPr>
            <a:r>
              <a:rPr lang="pt-BR" sz="2000" dirty="0" smtClean="0">
                <a:ea typeface="Times New Roman" panose="02020603050405020304" pitchFamily="18" charset="0"/>
              </a:rPr>
              <a:t>I </a:t>
            </a:r>
            <a:r>
              <a:rPr lang="pt-BR" sz="2000" dirty="0">
                <a:ea typeface="Times New Roman" panose="02020603050405020304" pitchFamily="18" charset="0"/>
              </a:rPr>
              <a:t>- diretrizes de política energética e aperfeiçoamento regulatório</a:t>
            </a:r>
            <a:r>
              <a:rPr lang="pt-BR" sz="2000" dirty="0" smtClean="0">
                <a:ea typeface="Times New Roman" panose="02020603050405020304" pitchFamily="18" charset="0"/>
              </a:rPr>
              <a:t>;</a:t>
            </a:r>
            <a:r>
              <a:rPr lang="pt-BR" sz="2000" dirty="0">
                <a:ea typeface="Times New Roman" panose="02020603050405020304" pitchFamily="18" charset="0"/>
              </a:rPr>
              <a:t> </a:t>
            </a:r>
          </a:p>
          <a:p>
            <a:pPr marL="76200" marR="76200" indent="900430" algn="just">
              <a:lnSpc>
                <a:spcPct val="150000"/>
              </a:lnSpc>
              <a:spcBef>
                <a:spcPts val="600"/>
              </a:spcBef>
              <a:spcAft>
                <a:spcPts val="0"/>
              </a:spcAft>
            </a:pPr>
            <a:r>
              <a:rPr lang="pt-BR" sz="2000" dirty="0" smtClean="0">
                <a:ea typeface="Times New Roman" panose="02020603050405020304" pitchFamily="18" charset="0"/>
              </a:rPr>
              <a:t>II </a:t>
            </a:r>
            <a:r>
              <a:rPr lang="pt-BR" sz="2000" dirty="0">
                <a:ea typeface="Times New Roman" panose="02020603050405020304" pitchFamily="18" charset="0"/>
              </a:rPr>
              <a:t>promoção de boas práticas e harmonização dos procedimentos de licenciamento ambiental, inclusive a  elaboração de guia de orientação para agentes econômicos</a:t>
            </a:r>
            <a:r>
              <a:rPr lang="pt-BR" sz="2000" dirty="0" smtClean="0">
                <a:ea typeface="Times New Roman" panose="02020603050405020304" pitchFamily="18" charset="0"/>
              </a:rPr>
              <a:t>;</a:t>
            </a:r>
            <a:r>
              <a:rPr lang="pt-BR" sz="2000" dirty="0">
                <a:ea typeface="Times New Roman" panose="02020603050405020304" pitchFamily="18" charset="0"/>
              </a:rPr>
              <a:t> </a:t>
            </a:r>
          </a:p>
          <a:p>
            <a:pPr marL="76200" marR="76200" indent="900430" algn="just">
              <a:lnSpc>
                <a:spcPct val="150000"/>
              </a:lnSpc>
              <a:spcBef>
                <a:spcPts val="600"/>
              </a:spcBef>
              <a:spcAft>
                <a:spcPts val="0"/>
              </a:spcAft>
            </a:pPr>
            <a:r>
              <a:rPr lang="pt-BR" sz="2000" dirty="0" smtClean="0">
                <a:ea typeface="Times New Roman" panose="02020603050405020304" pitchFamily="18" charset="0"/>
              </a:rPr>
              <a:t>III–fomento </a:t>
            </a:r>
            <a:r>
              <a:rPr lang="pt-BR" sz="2000" dirty="0">
                <a:ea typeface="Times New Roman" panose="02020603050405020304" pitchFamily="18" charset="0"/>
              </a:rPr>
              <a:t>à pesquisa, desenvolvimento e inovação</a:t>
            </a:r>
            <a:r>
              <a:rPr lang="pt-BR" sz="2000" dirty="0" smtClean="0">
                <a:ea typeface="Times New Roman" panose="02020603050405020304" pitchFamily="18" charset="0"/>
              </a:rPr>
              <a:t>;</a:t>
            </a:r>
            <a:r>
              <a:rPr lang="pt-BR" sz="2000" dirty="0">
                <a:ea typeface="Times New Roman" panose="02020603050405020304" pitchFamily="18" charset="0"/>
              </a:rPr>
              <a:t> </a:t>
            </a:r>
          </a:p>
          <a:p>
            <a:pPr marL="76200" marR="76200" indent="900430" algn="just">
              <a:lnSpc>
                <a:spcPct val="150000"/>
              </a:lnSpc>
              <a:spcBef>
                <a:spcPts val="600"/>
              </a:spcBef>
              <a:spcAft>
                <a:spcPts val="0"/>
              </a:spcAft>
            </a:pPr>
            <a:r>
              <a:rPr lang="pt-BR" sz="2000" dirty="0" smtClean="0">
                <a:ea typeface="Times New Roman" panose="02020603050405020304" pitchFamily="18" charset="0"/>
              </a:rPr>
              <a:t>IV </a:t>
            </a:r>
            <a:r>
              <a:rPr lang="pt-BR" sz="2000" dirty="0">
                <a:ea typeface="Times New Roman" panose="02020603050405020304" pitchFamily="18" charset="0"/>
              </a:rPr>
              <a:t>- promoção da livre concorrência, em especial no que tange à comercialização de petróleo; e</a:t>
            </a:r>
          </a:p>
          <a:p>
            <a:pPr marL="76200" marR="76200" indent="900430" algn="just">
              <a:spcBef>
                <a:spcPts val="600"/>
              </a:spcBef>
              <a:spcAft>
                <a:spcPts val="0"/>
              </a:spcAft>
            </a:pPr>
            <a:r>
              <a:rPr lang="pt-BR" sz="2000" dirty="0">
                <a:ea typeface="Times New Roman" panose="02020603050405020304" pitchFamily="18" charset="0"/>
              </a:rPr>
              <a:t> </a:t>
            </a:r>
          </a:p>
        </p:txBody>
      </p:sp>
    </p:spTree>
    <p:extLst>
      <p:ext uri="{BB962C8B-B14F-4D97-AF65-F5344CB8AC3E}">
        <p14:creationId xmlns:p14="http://schemas.microsoft.com/office/powerpoint/2010/main" val="19170558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t-BR"/>
          </a:p>
        </p:txBody>
      </p:sp>
      <p:graphicFrame>
        <p:nvGraphicFramePr>
          <p:cNvPr id="14" name="Objeto 13"/>
          <p:cNvGraphicFramePr>
            <a:graphicFrameLocks noChangeAspect="1"/>
          </p:cNvGraphicFramePr>
          <p:nvPr>
            <p:extLst>
              <p:ext uri="{D42A27DB-BD31-4B8C-83A1-F6EECF244321}">
                <p14:modId xmlns:p14="http://schemas.microsoft.com/office/powerpoint/2010/main" val="3075045070"/>
              </p:ext>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154646"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9926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pt-BR" sz="2000" b="1" dirty="0" smtClean="0">
                <a:ln w="0"/>
                <a:solidFill>
                  <a:srgbClr val="002060"/>
                </a:solidFill>
                <a:effectLst>
                  <a:outerShdw blurRad="38100" dist="25400" dir="5400000" algn="ctr" rotWithShape="0">
                    <a:srgbClr val="6E747A">
                      <a:alpha val="43000"/>
                    </a:srgbClr>
                  </a:outerShdw>
                </a:effectLst>
                <a:latin typeface="Calibri" panose="020F0502020204030204"/>
              </a:rPr>
              <a:t>Conselho Nacional de Política Energética - CNPE</a:t>
            </a:r>
            <a:endParaRPr kumimoji="0" lang="pt-BR" sz="2800" b="1" i="0" u="none" strike="noStrike" kern="1200" cap="none" spc="0" normalizeH="0" baseline="0" dirty="0">
              <a:ln w="0"/>
              <a:solidFill>
                <a:srgbClr val="002060"/>
              </a:solidFill>
              <a:effectLst>
                <a:outerShdw blurRad="38100" dist="25400" dir="5400000" algn="ctr" rotWithShape="0">
                  <a:srgbClr val="6E747A">
                    <a:alpha val="43000"/>
                  </a:srgbClr>
                </a:outerShdw>
              </a:effectLst>
              <a:uLnTx/>
              <a:uFillTx/>
              <a:latin typeface="Calibri" panose="020F0502020204030204"/>
            </a:endParaRPr>
          </a:p>
        </p:txBody>
      </p:sp>
      <p:sp>
        <p:nvSpPr>
          <p:cNvPr id="2" name="Retângulo 1"/>
          <p:cNvSpPr/>
          <p:nvPr/>
        </p:nvSpPr>
        <p:spPr>
          <a:xfrm>
            <a:off x="567890" y="1090414"/>
            <a:ext cx="11103314" cy="4699748"/>
          </a:xfrm>
          <a:prstGeom prst="rect">
            <a:avLst/>
          </a:prstGeom>
        </p:spPr>
        <p:txBody>
          <a:bodyPr wrap="square">
            <a:spAutoFit/>
          </a:bodyPr>
          <a:lstStyle/>
          <a:p>
            <a:pPr marL="76200" marR="76200" indent="900430" algn="just">
              <a:lnSpc>
                <a:spcPct val="200000"/>
              </a:lnSpc>
              <a:spcBef>
                <a:spcPts val="600"/>
              </a:spcBef>
              <a:spcAft>
                <a:spcPts val="0"/>
              </a:spcAft>
            </a:pPr>
            <a:r>
              <a:rPr lang="pt-BR" sz="2000" dirty="0" smtClean="0">
                <a:ea typeface="Times New Roman" panose="02020603050405020304" pitchFamily="18" charset="0"/>
              </a:rPr>
              <a:t>V </a:t>
            </a:r>
            <a:r>
              <a:rPr lang="pt-BR" sz="2000" dirty="0">
                <a:ea typeface="Times New Roman" panose="02020603050405020304" pitchFamily="18" charset="0"/>
              </a:rPr>
              <a:t>– estruturação de estudos do potencial de petróleo e gás natural</a:t>
            </a:r>
            <a:r>
              <a:rPr lang="pt-BR" sz="2000" dirty="0" smtClean="0">
                <a:ea typeface="Times New Roman" panose="02020603050405020304" pitchFamily="18" charset="0"/>
              </a:rPr>
              <a:t>.</a:t>
            </a:r>
            <a:r>
              <a:rPr lang="pt-BR" sz="2000" dirty="0">
                <a:ea typeface="Times New Roman" panose="02020603050405020304" pitchFamily="18" charset="0"/>
              </a:rPr>
              <a:t> </a:t>
            </a:r>
          </a:p>
          <a:p>
            <a:pPr marL="76200" marR="76200" indent="900430" algn="just">
              <a:lnSpc>
                <a:spcPct val="200000"/>
              </a:lnSpc>
              <a:spcBef>
                <a:spcPts val="600"/>
              </a:spcBef>
              <a:spcAft>
                <a:spcPts val="0"/>
              </a:spcAft>
            </a:pPr>
            <a:r>
              <a:rPr lang="pt-BR" sz="2000" dirty="0" smtClean="0">
                <a:ea typeface="Times New Roman" panose="02020603050405020304" pitchFamily="18" charset="0"/>
              </a:rPr>
              <a:t>Parágrafo </a:t>
            </a:r>
            <a:r>
              <a:rPr lang="pt-BR" sz="2000" dirty="0">
                <a:ea typeface="Times New Roman" panose="02020603050405020304" pitchFamily="18" charset="0"/>
              </a:rPr>
              <a:t>único. As propostas e recomendações do Comitê, acompanhadas de manifestações técnicas, serão publicadas no portal eletrônico do Ministério de Minas e Energia</a:t>
            </a:r>
            <a:r>
              <a:rPr lang="pt-BR" sz="2000" dirty="0" smtClean="0">
                <a:ea typeface="Times New Roman" panose="02020603050405020304" pitchFamily="18" charset="0"/>
              </a:rPr>
              <a:t>.</a:t>
            </a:r>
            <a:r>
              <a:rPr lang="pt-BR" sz="2000" dirty="0">
                <a:ea typeface="Times New Roman" panose="02020603050405020304" pitchFamily="18" charset="0"/>
              </a:rPr>
              <a:t>  </a:t>
            </a:r>
          </a:p>
          <a:p>
            <a:pPr marL="76200" marR="76200" indent="900430" algn="just">
              <a:lnSpc>
                <a:spcPct val="200000"/>
              </a:lnSpc>
              <a:spcBef>
                <a:spcPts val="600"/>
              </a:spcBef>
              <a:spcAft>
                <a:spcPts val="0"/>
              </a:spcAft>
            </a:pPr>
            <a:r>
              <a:rPr lang="pt-BR" sz="2000" dirty="0" smtClean="0">
                <a:ea typeface="Times New Roman" panose="02020603050405020304" pitchFamily="18" charset="0"/>
              </a:rPr>
              <a:t>Art</a:t>
            </a:r>
            <a:r>
              <a:rPr lang="pt-BR" sz="2000" dirty="0">
                <a:ea typeface="Times New Roman" panose="02020603050405020304" pitchFamily="18" charset="0"/>
              </a:rPr>
              <a:t>. 4º O Comitê é composto pelos seguintes membros</a:t>
            </a:r>
            <a:r>
              <a:rPr lang="pt-BR" sz="2000" dirty="0" smtClean="0">
                <a:ea typeface="Times New Roman" panose="02020603050405020304" pitchFamily="18" charset="0"/>
              </a:rPr>
              <a:t>:</a:t>
            </a:r>
            <a:r>
              <a:rPr lang="pt-BR" sz="2000" dirty="0">
                <a:ea typeface="Times New Roman" panose="02020603050405020304" pitchFamily="18" charset="0"/>
              </a:rPr>
              <a:t> </a:t>
            </a:r>
          </a:p>
          <a:p>
            <a:pPr marL="76200" marR="76200" indent="900430" algn="just">
              <a:lnSpc>
                <a:spcPct val="200000"/>
              </a:lnSpc>
              <a:spcBef>
                <a:spcPts val="600"/>
              </a:spcBef>
              <a:spcAft>
                <a:spcPts val="0"/>
              </a:spcAft>
            </a:pPr>
            <a:r>
              <a:rPr lang="pt-BR" sz="2000" dirty="0" smtClean="0">
                <a:ea typeface="Times New Roman" panose="02020603050405020304" pitchFamily="18" charset="0"/>
              </a:rPr>
              <a:t>I </a:t>
            </a:r>
            <a:r>
              <a:rPr lang="pt-BR" sz="2000" dirty="0">
                <a:ea typeface="Times New Roman" panose="02020603050405020304" pitchFamily="18" charset="0"/>
              </a:rPr>
              <a:t>- Ministério de Minas e Energia, que o coordenará</a:t>
            </a:r>
            <a:r>
              <a:rPr lang="pt-BR" sz="2000" dirty="0" smtClean="0">
                <a:ea typeface="Times New Roman" panose="02020603050405020304" pitchFamily="18" charset="0"/>
              </a:rPr>
              <a:t>;</a:t>
            </a:r>
            <a:r>
              <a:rPr lang="pt-BR" sz="2000" dirty="0">
                <a:ea typeface="Times New Roman" panose="02020603050405020304" pitchFamily="18" charset="0"/>
              </a:rPr>
              <a:t> </a:t>
            </a:r>
          </a:p>
          <a:p>
            <a:pPr marL="76200" marR="76200" indent="900430" algn="just">
              <a:lnSpc>
                <a:spcPct val="200000"/>
              </a:lnSpc>
              <a:spcBef>
                <a:spcPts val="600"/>
              </a:spcBef>
              <a:spcAft>
                <a:spcPts val="0"/>
              </a:spcAft>
            </a:pPr>
            <a:r>
              <a:rPr lang="pt-BR" sz="2000" dirty="0" smtClean="0">
                <a:ea typeface="Times New Roman" panose="02020603050405020304" pitchFamily="18" charset="0"/>
              </a:rPr>
              <a:t>II </a:t>
            </a:r>
            <a:r>
              <a:rPr lang="pt-BR" sz="2000" dirty="0">
                <a:ea typeface="Times New Roman" panose="02020603050405020304" pitchFamily="18" charset="0"/>
              </a:rPr>
              <a:t>- Casa Civil da Presidência da República</a:t>
            </a:r>
            <a:r>
              <a:rPr lang="pt-BR" sz="2000" dirty="0" smtClean="0">
                <a:ea typeface="Times New Roman" panose="02020603050405020304" pitchFamily="18" charset="0"/>
              </a:rPr>
              <a:t>;</a:t>
            </a:r>
            <a:r>
              <a:rPr lang="pt-BR" sz="2000" dirty="0">
                <a:ea typeface="Times New Roman" panose="02020603050405020304" pitchFamily="18" charset="0"/>
              </a:rPr>
              <a:t> </a:t>
            </a:r>
          </a:p>
          <a:p>
            <a:pPr marL="76200" marR="76200" indent="900430" algn="just">
              <a:lnSpc>
                <a:spcPct val="200000"/>
              </a:lnSpc>
              <a:spcBef>
                <a:spcPts val="600"/>
              </a:spcBef>
              <a:spcAft>
                <a:spcPts val="0"/>
              </a:spcAft>
            </a:pPr>
            <a:r>
              <a:rPr lang="pt-BR" sz="2000" dirty="0" smtClean="0">
                <a:ea typeface="Times New Roman" panose="02020603050405020304" pitchFamily="18" charset="0"/>
              </a:rPr>
              <a:t>III </a:t>
            </a:r>
            <a:r>
              <a:rPr lang="pt-BR" sz="2000" dirty="0">
                <a:ea typeface="Times New Roman" panose="02020603050405020304" pitchFamily="18" charset="0"/>
              </a:rPr>
              <a:t>- Ministério da Economia;</a:t>
            </a:r>
          </a:p>
        </p:txBody>
      </p:sp>
    </p:spTree>
    <p:extLst>
      <p:ext uri="{BB962C8B-B14F-4D97-AF65-F5344CB8AC3E}">
        <p14:creationId xmlns:p14="http://schemas.microsoft.com/office/powerpoint/2010/main" val="33256286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t-BR"/>
          </a:p>
        </p:txBody>
      </p:sp>
      <p:graphicFrame>
        <p:nvGraphicFramePr>
          <p:cNvPr id="14" name="Objeto 13"/>
          <p:cNvGraphicFramePr>
            <a:graphicFrameLocks noChangeAspect="1"/>
          </p:cNvGraphicFramePr>
          <p:nvPr>
            <p:extLst>
              <p:ext uri="{D42A27DB-BD31-4B8C-83A1-F6EECF244321}">
                <p14:modId xmlns:p14="http://schemas.microsoft.com/office/powerpoint/2010/main" val="3075045070"/>
              </p:ext>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155670"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9926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pt-BR" sz="2000" b="1" dirty="0" smtClean="0">
                <a:ln w="0"/>
                <a:solidFill>
                  <a:srgbClr val="002060"/>
                </a:solidFill>
                <a:effectLst>
                  <a:outerShdw blurRad="38100" dist="25400" dir="5400000" algn="ctr" rotWithShape="0">
                    <a:srgbClr val="6E747A">
                      <a:alpha val="43000"/>
                    </a:srgbClr>
                  </a:outerShdw>
                </a:effectLst>
                <a:latin typeface="Calibri" panose="020F0502020204030204"/>
              </a:rPr>
              <a:t>Conselho Nacional de Política Energética - CNPE</a:t>
            </a:r>
            <a:endParaRPr kumimoji="0" lang="pt-BR" sz="2800" b="1" i="0" u="none" strike="noStrike" kern="1200" cap="none" spc="0" normalizeH="0" baseline="0" dirty="0">
              <a:ln w="0"/>
              <a:solidFill>
                <a:srgbClr val="002060"/>
              </a:solidFill>
              <a:effectLst>
                <a:outerShdw blurRad="38100" dist="25400" dir="5400000" algn="ctr" rotWithShape="0">
                  <a:srgbClr val="6E747A">
                    <a:alpha val="43000"/>
                  </a:srgbClr>
                </a:outerShdw>
              </a:effectLst>
              <a:uLnTx/>
              <a:uFillTx/>
              <a:latin typeface="Calibri" panose="020F0502020204030204"/>
            </a:endParaRPr>
          </a:p>
        </p:txBody>
      </p:sp>
      <p:sp>
        <p:nvSpPr>
          <p:cNvPr id="2" name="Retângulo 1"/>
          <p:cNvSpPr/>
          <p:nvPr/>
        </p:nvSpPr>
        <p:spPr>
          <a:xfrm>
            <a:off x="462013" y="736166"/>
            <a:ext cx="11377061" cy="4894545"/>
          </a:xfrm>
          <a:prstGeom prst="rect">
            <a:avLst/>
          </a:prstGeom>
        </p:spPr>
        <p:txBody>
          <a:bodyPr wrap="square">
            <a:spAutoFit/>
          </a:bodyPr>
          <a:lstStyle/>
          <a:p>
            <a:pPr marL="76200" marR="76200" indent="900430" algn="just">
              <a:lnSpc>
                <a:spcPct val="150000"/>
              </a:lnSpc>
              <a:spcBef>
                <a:spcPts val="600"/>
              </a:spcBef>
              <a:spcAft>
                <a:spcPts val="0"/>
              </a:spcAft>
            </a:pPr>
            <a:r>
              <a:rPr lang="pt-BR" sz="1900" dirty="0" smtClean="0">
                <a:ea typeface="Times New Roman" panose="02020603050405020304" pitchFamily="18" charset="0"/>
              </a:rPr>
              <a:t>IV </a:t>
            </a:r>
            <a:r>
              <a:rPr lang="pt-BR" sz="1900" dirty="0">
                <a:ea typeface="Times New Roman" panose="02020603050405020304" pitchFamily="18" charset="0"/>
              </a:rPr>
              <a:t>- Ministério do Meio Ambiente</a:t>
            </a:r>
            <a:r>
              <a:rPr lang="pt-BR" sz="1900" dirty="0" smtClean="0">
                <a:ea typeface="Times New Roman" panose="02020603050405020304" pitchFamily="18" charset="0"/>
              </a:rPr>
              <a:t>;</a:t>
            </a:r>
            <a:r>
              <a:rPr lang="pt-BR" sz="1900" dirty="0">
                <a:ea typeface="Times New Roman" panose="02020603050405020304" pitchFamily="18" charset="0"/>
              </a:rPr>
              <a:t> </a:t>
            </a:r>
          </a:p>
          <a:p>
            <a:pPr marL="76200" marR="76200" indent="900430" algn="just">
              <a:lnSpc>
                <a:spcPct val="150000"/>
              </a:lnSpc>
              <a:spcBef>
                <a:spcPts val="600"/>
              </a:spcBef>
              <a:spcAft>
                <a:spcPts val="0"/>
              </a:spcAft>
            </a:pPr>
            <a:r>
              <a:rPr lang="pt-BR" sz="1900" dirty="0" smtClean="0">
                <a:ea typeface="Times New Roman" panose="02020603050405020304" pitchFamily="18" charset="0"/>
              </a:rPr>
              <a:t>V </a:t>
            </a:r>
            <a:r>
              <a:rPr lang="pt-BR" sz="1900" dirty="0">
                <a:ea typeface="Times New Roman" panose="02020603050405020304" pitchFamily="18" charset="0"/>
              </a:rPr>
              <a:t>- Agência Nacional do Petróleo, Gás Natural e Biocombustíveis </a:t>
            </a:r>
            <a:r>
              <a:rPr lang="pt-BR" sz="1900" dirty="0" smtClean="0">
                <a:ea typeface="Times New Roman" panose="02020603050405020304" pitchFamily="18" charset="0"/>
              </a:rPr>
              <a:t>(ANP);</a:t>
            </a:r>
            <a:r>
              <a:rPr lang="pt-BR" sz="1900" dirty="0">
                <a:ea typeface="Times New Roman" panose="02020603050405020304" pitchFamily="18" charset="0"/>
              </a:rPr>
              <a:t> </a:t>
            </a:r>
          </a:p>
          <a:p>
            <a:pPr marL="76200" marR="76200" indent="900430" algn="just">
              <a:lnSpc>
                <a:spcPct val="150000"/>
              </a:lnSpc>
              <a:spcBef>
                <a:spcPts val="600"/>
              </a:spcBef>
              <a:spcAft>
                <a:spcPts val="0"/>
              </a:spcAft>
            </a:pPr>
            <a:r>
              <a:rPr lang="pt-BR" sz="1900" dirty="0" smtClean="0">
                <a:ea typeface="Times New Roman" panose="02020603050405020304" pitchFamily="18" charset="0"/>
              </a:rPr>
              <a:t>VI </a:t>
            </a:r>
            <a:r>
              <a:rPr lang="pt-BR" sz="1900" dirty="0">
                <a:ea typeface="Times New Roman" panose="02020603050405020304" pitchFamily="18" charset="0"/>
              </a:rPr>
              <a:t>- Conselho Administrativo de Defesa Econômica </a:t>
            </a:r>
            <a:r>
              <a:rPr lang="pt-BR" sz="1900" dirty="0" smtClean="0">
                <a:ea typeface="Times New Roman" panose="02020603050405020304" pitchFamily="18" charset="0"/>
              </a:rPr>
              <a:t>(CADE); e</a:t>
            </a:r>
            <a:r>
              <a:rPr lang="pt-BR" sz="1900" dirty="0">
                <a:ea typeface="Times New Roman" panose="02020603050405020304" pitchFamily="18" charset="0"/>
              </a:rPr>
              <a:t> </a:t>
            </a:r>
          </a:p>
          <a:p>
            <a:pPr marL="76200" marR="76200" indent="900430" algn="just">
              <a:lnSpc>
                <a:spcPct val="150000"/>
              </a:lnSpc>
              <a:spcBef>
                <a:spcPts val="600"/>
              </a:spcBef>
              <a:spcAft>
                <a:spcPts val="0"/>
              </a:spcAft>
            </a:pPr>
            <a:r>
              <a:rPr lang="pt-BR" sz="1900" dirty="0" smtClean="0">
                <a:ea typeface="Times New Roman" panose="02020603050405020304" pitchFamily="18" charset="0"/>
              </a:rPr>
              <a:t>VII </a:t>
            </a:r>
            <a:r>
              <a:rPr lang="pt-BR" sz="1900" dirty="0">
                <a:ea typeface="Times New Roman" panose="02020603050405020304" pitchFamily="18" charset="0"/>
              </a:rPr>
              <a:t>- Empresa de Pesquisa Energética </a:t>
            </a:r>
            <a:r>
              <a:rPr lang="pt-BR" sz="1900" dirty="0" smtClean="0">
                <a:ea typeface="Times New Roman" panose="02020603050405020304" pitchFamily="18" charset="0"/>
              </a:rPr>
              <a:t>(EPE).</a:t>
            </a:r>
            <a:r>
              <a:rPr lang="pt-BR" sz="1900" dirty="0">
                <a:ea typeface="Times New Roman" panose="02020603050405020304" pitchFamily="18" charset="0"/>
              </a:rPr>
              <a:t> </a:t>
            </a:r>
          </a:p>
          <a:p>
            <a:pPr marL="76200" marR="76200" indent="900430" algn="just">
              <a:lnSpc>
                <a:spcPct val="150000"/>
              </a:lnSpc>
              <a:spcBef>
                <a:spcPts val="600"/>
              </a:spcBef>
              <a:spcAft>
                <a:spcPts val="0"/>
              </a:spcAft>
            </a:pPr>
            <a:r>
              <a:rPr lang="pt-BR" sz="1900" dirty="0" smtClean="0">
                <a:ea typeface="Times New Roman" panose="02020603050405020304" pitchFamily="18" charset="0"/>
              </a:rPr>
              <a:t>§ </a:t>
            </a:r>
            <a:r>
              <a:rPr lang="pt-BR" sz="1900" dirty="0">
                <a:ea typeface="Times New Roman" panose="02020603050405020304" pitchFamily="18" charset="0"/>
              </a:rPr>
              <a:t>1º Cada membro do Comitê terá um suplente, que o substituirá em suas ausências e impedimentos</a:t>
            </a:r>
            <a:r>
              <a:rPr lang="pt-BR" sz="1900" dirty="0" smtClean="0">
                <a:ea typeface="Times New Roman" panose="02020603050405020304" pitchFamily="18" charset="0"/>
              </a:rPr>
              <a:t>.</a:t>
            </a:r>
            <a:r>
              <a:rPr lang="pt-BR" sz="1900" dirty="0">
                <a:ea typeface="Times New Roman" panose="02020603050405020304" pitchFamily="18" charset="0"/>
              </a:rPr>
              <a:t> </a:t>
            </a:r>
          </a:p>
          <a:p>
            <a:pPr marL="76200" marR="76200" indent="900430" algn="just">
              <a:lnSpc>
                <a:spcPct val="150000"/>
              </a:lnSpc>
              <a:spcBef>
                <a:spcPts val="600"/>
              </a:spcBef>
              <a:spcAft>
                <a:spcPts val="0"/>
              </a:spcAft>
            </a:pPr>
            <a:r>
              <a:rPr lang="pt-BR" sz="1900" dirty="0" smtClean="0">
                <a:ea typeface="Times New Roman" panose="02020603050405020304" pitchFamily="18" charset="0"/>
              </a:rPr>
              <a:t>§ </a:t>
            </a:r>
            <a:r>
              <a:rPr lang="pt-BR" sz="1900" dirty="0">
                <a:ea typeface="Times New Roman" panose="02020603050405020304" pitchFamily="18" charset="0"/>
              </a:rPr>
              <a:t>2º Os membros titulares e suplentes dos órgãos integrantes do Comitê serão indicados pelos Secretários-Executivos dos Ministérios membros; pela Direção-Geral da ANP e do CADE; e pela Presidência da EPE, cujos nomes serão enviados diretamente ao Ministério de Minas e Energia, que os designará</a:t>
            </a:r>
            <a:r>
              <a:rPr lang="pt-BR" sz="1900" dirty="0" smtClean="0">
                <a:ea typeface="Times New Roman" panose="02020603050405020304" pitchFamily="18" charset="0"/>
              </a:rPr>
              <a:t>.</a:t>
            </a:r>
            <a:r>
              <a:rPr lang="pt-BR" sz="1900" dirty="0">
                <a:ea typeface="Times New Roman" panose="02020603050405020304" pitchFamily="18" charset="0"/>
              </a:rPr>
              <a:t> </a:t>
            </a:r>
          </a:p>
          <a:p>
            <a:pPr marL="76200" marR="76200" indent="900430" algn="just">
              <a:lnSpc>
                <a:spcPct val="150000"/>
              </a:lnSpc>
              <a:spcBef>
                <a:spcPts val="600"/>
              </a:spcBef>
              <a:spcAft>
                <a:spcPts val="0"/>
              </a:spcAft>
            </a:pPr>
            <a:r>
              <a:rPr lang="pt-BR" sz="1900" dirty="0" smtClean="0">
                <a:ea typeface="Times New Roman" panose="02020603050405020304" pitchFamily="18" charset="0"/>
              </a:rPr>
              <a:t>§ </a:t>
            </a:r>
            <a:r>
              <a:rPr lang="pt-BR" sz="1900" dirty="0">
                <a:ea typeface="Times New Roman" panose="02020603050405020304" pitchFamily="18" charset="0"/>
              </a:rPr>
              <a:t>3º O prazo para indicação dos representantes dos Órgãos integrantes do Comitê será de 15 (quinze) dias, contados da publicação da presente Resolução.</a:t>
            </a:r>
          </a:p>
        </p:txBody>
      </p:sp>
    </p:spTree>
    <p:extLst>
      <p:ext uri="{BB962C8B-B14F-4D97-AF65-F5344CB8AC3E}">
        <p14:creationId xmlns:p14="http://schemas.microsoft.com/office/powerpoint/2010/main" val="37586391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1" name="Rectangle 5"/>
          <p:cNvSpPr/>
          <p:nvPr/>
        </p:nvSpPr>
        <p:spPr>
          <a:xfrm>
            <a:off x="4783206" y="464499"/>
            <a:ext cx="2290061"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smtClean="0">
                <a:ln w="0"/>
                <a:solidFill>
                  <a:srgbClr val="002060"/>
                </a:solidFill>
                <a:effectLst>
                  <a:outerShdw blurRad="38100" dist="25400" dir="5400000" algn="ctr" rotWithShape="0">
                    <a:srgbClr val="6E747A">
                      <a:alpha val="43000"/>
                    </a:srgbClr>
                  </a:outerShdw>
                </a:effectLst>
                <a:latin typeface="Calibri" panose="020F0502020204030204"/>
              </a:rPr>
              <a:t>Pauta</a:t>
            </a:r>
            <a:endPar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ndParaRPr>
          </a:p>
        </p:txBody>
      </p:sp>
      <p:graphicFrame>
        <p:nvGraphicFramePr>
          <p:cNvPr id="12" name="Table 12"/>
          <p:cNvGraphicFramePr>
            <a:graphicFrameLocks noGrp="1"/>
          </p:cNvGraphicFramePr>
          <p:nvPr>
            <p:extLst>
              <p:ext uri="{D42A27DB-BD31-4B8C-83A1-F6EECF244321}">
                <p14:modId xmlns:p14="http://schemas.microsoft.com/office/powerpoint/2010/main" val="1227165429"/>
              </p:ext>
            </p:extLst>
          </p:nvPr>
        </p:nvGraphicFramePr>
        <p:xfrm>
          <a:off x="560871" y="1032707"/>
          <a:ext cx="11087095" cy="4261188"/>
        </p:xfrm>
        <a:graphic>
          <a:graphicData uri="http://schemas.openxmlformats.org/drawingml/2006/table">
            <a:tbl>
              <a:tblPr firstRow="1" bandRow="1">
                <a:tableStyleId>{5C22544A-7EE6-4342-B048-85BDC9FD1C3A}</a:tableStyleId>
              </a:tblPr>
              <a:tblGrid>
                <a:gridCol w="7270465">
                  <a:extLst>
                    <a:ext uri="{9D8B030D-6E8A-4147-A177-3AD203B41FA5}">
                      <a16:colId xmlns:a16="http://schemas.microsoft.com/office/drawing/2014/main" val="3710372697"/>
                    </a:ext>
                  </a:extLst>
                </a:gridCol>
                <a:gridCol w="3816630">
                  <a:extLst>
                    <a:ext uri="{9D8B030D-6E8A-4147-A177-3AD203B41FA5}">
                      <a16:colId xmlns:a16="http://schemas.microsoft.com/office/drawing/2014/main" val="2842793189"/>
                    </a:ext>
                  </a:extLst>
                </a:gridCol>
              </a:tblGrid>
              <a:tr h="6401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002060"/>
                          </a:solidFill>
                          <a:latin typeface="+mn-lt"/>
                          <a:ea typeface="+mn-ea"/>
                          <a:cs typeface="+mn-cs"/>
                        </a:rPr>
                        <a:t>1) </a:t>
                      </a:r>
                      <a:r>
                        <a:rPr lang="en-US" sz="2400" b="1" kern="1200" dirty="0" err="1" smtClean="0">
                          <a:solidFill>
                            <a:srgbClr val="002060"/>
                          </a:solidFill>
                          <a:latin typeface="+mn-lt"/>
                          <a:ea typeface="+mn-ea"/>
                          <a:cs typeface="+mn-cs"/>
                        </a:rPr>
                        <a:t>Abertura</a:t>
                      </a:r>
                      <a:endParaRPr lang="en-US" sz="2400" b="1" kern="1200" dirty="0" smtClean="0">
                        <a:solidFill>
                          <a:srgbClr val="002060"/>
                        </a:solidFill>
                        <a:latin typeface="+mn-lt"/>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00000"/>
                        </a:lnSpc>
                      </a:pPr>
                      <a:r>
                        <a:rPr lang="en-US" sz="2200" b="1" dirty="0" err="1" smtClean="0">
                          <a:solidFill>
                            <a:srgbClr val="002060"/>
                          </a:solidFill>
                        </a:rPr>
                        <a:t>Presidente</a:t>
                      </a:r>
                      <a:r>
                        <a:rPr lang="en-US" sz="2200" b="1" dirty="0" smtClean="0">
                          <a:solidFill>
                            <a:srgbClr val="002060"/>
                          </a:solidFill>
                        </a:rPr>
                        <a:t> do CNPE</a:t>
                      </a:r>
                      <a:endParaRPr lang="en-US" sz="2200" b="1" dirty="0">
                        <a:solidFill>
                          <a:srgbClr val="00206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5955946"/>
                  </a:ext>
                </a:extLst>
              </a:tr>
              <a:tr h="3621054">
                <a:tc>
                  <a:txBody>
                    <a:bodyPr/>
                    <a:lstStyle/>
                    <a:p>
                      <a:pPr algn="l"/>
                      <a:r>
                        <a:rPr lang="pt-BR" sz="2200" b="1" kern="1200" dirty="0" smtClean="0">
                          <a:solidFill>
                            <a:srgbClr val="002060"/>
                          </a:solidFill>
                          <a:latin typeface="+mn-lt"/>
                          <a:ea typeface="+mn-ea"/>
                          <a:cs typeface="+mn-cs"/>
                        </a:rPr>
                        <a:t>2) Matérias para apreciação:</a:t>
                      </a:r>
                    </a:p>
                    <a:p>
                      <a:pPr algn="ctr"/>
                      <a:endParaRPr lang="pt-BR" sz="800" b="1" kern="1200" dirty="0" smtClean="0">
                        <a:solidFill>
                          <a:srgbClr val="002060"/>
                        </a:solidFill>
                        <a:latin typeface="+mn-lt"/>
                        <a:ea typeface="+mn-ea"/>
                        <a:cs typeface="+mn-cs"/>
                      </a:endParaRPr>
                    </a:p>
                    <a:p>
                      <a:pPr marL="722313" indent="-722313" algn="just">
                        <a:buNone/>
                      </a:pPr>
                      <a:r>
                        <a:rPr lang="pt-BR" sz="2200" b="1" kern="1200" dirty="0" smtClean="0">
                          <a:solidFill>
                            <a:srgbClr val="002060"/>
                          </a:solidFill>
                          <a:latin typeface="+mn-lt"/>
                          <a:ea typeface="+mn-ea"/>
                          <a:cs typeface="+mn-cs"/>
                        </a:rPr>
                        <a:t>      I - Resolução CNPE que cria o Comitê para revitalização da atividade de exploração e produção de petróleo e gás natural em áreas terrestres;</a:t>
                      </a:r>
                    </a:p>
                    <a:p>
                      <a:pPr marL="722313" indent="-722313" algn="just">
                        <a:buNone/>
                      </a:pPr>
                      <a:r>
                        <a:rPr lang="pt-BR" sz="2200" b="1" kern="1200" dirty="0" smtClean="0">
                          <a:solidFill>
                            <a:srgbClr val="002060"/>
                          </a:solidFill>
                          <a:latin typeface="+mn-lt"/>
                          <a:ea typeface="+mn-ea"/>
                          <a:cs typeface="+mn-cs"/>
                        </a:rPr>
                        <a:t>    II - Resolução CNPE que altera o Anexo da Resolução nº 14, de 24 de junho de 2019, que aprova o Regimento Interno do Conselho Nacional de Política Energética – CNPE; e</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050" b="1" kern="1200" dirty="0" smtClean="0">
                        <a:solidFill>
                          <a:srgbClr val="002060"/>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100" b="1" dirty="0" smtClean="0">
                          <a:solidFill>
                            <a:srgbClr val="002060"/>
                          </a:solidFill>
                        </a:rPr>
                        <a:t>- Secretaria de </a:t>
                      </a:r>
                      <a:r>
                        <a:rPr lang="en-US" sz="2100" b="1" dirty="0" err="1" smtClean="0">
                          <a:solidFill>
                            <a:srgbClr val="002060"/>
                          </a:solidFill>
                        </a:rPr>
                        <a:t>Petróleo</a:t>
                      </a:r>
                      <a:r>
                        <a:rPr lang="en-US" sz="2100" b="1" dirty="0" smtClean="0">
                          <a:solidFill>
                            <a:srgbClr val="002060"/>
                          </a:solidFill>
                        </a:rPr>
                        <a:t>, </a:t>
                      </a:r>
                      <a:r>
                        <a:rPr lang="en-US" sz="2100" b="1" dirty="0" err="1" smtClean="0">
                          <a:solidFill>
                            <a:srgbClr val="002060"/>
                          </a:solidFill>
                        </a:rPr>
                        <a:t>Gás</a:t>
                      </a:r>
                      <a:r>
                        <a:rPr lang="en-US" sz="2100" b="1" dirty="0" smtClean="0">
                          <a:solidFill>
                            <a:srgbClr val="002060"/>
                          </a:solidFill>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100" b="1" dirty="0" smtClean="0">
                          <a:solidFill>
                            <a:srgbClr val="002060"/>
                          </a:solidFill>
                        </a:rPr>
                        <a:t>  Natural e </a:t>
                      </a:r>
                      <a:r>
                        <a:rPr lang="en-US" sz="2100" b="1" dirty="0" err="1" smtClean="0">
                          <a:solidFill>
                            <a:srgbClr val="002060"/>
                          </a:solidFill>
                        </a:rPr>
                        <a:t>Biocombustíveis</a:t>
                      </a:r>
                      <a:endParaRPr lang="en-US" sz="2100" b="1" dirty="0" smtClean="0">
                        <a:solidFill>
                          <a:srgbClr val="002060"/>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400" b="1"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100" b="1" dirty="0" smtClean="0">
                          <a:solidFill>
                            <a:srgbClr val="002060"/>
                          </a:solidFill>
                        </a:rPr>
                        <a:t>- Secretaria-Executiva</a:t>
                      </a:r>
                      <a:r>
                        <a:rPr lang="en-US" sz="2100" b="1" baseline="0" dirty="0" smtClean="0">
                          <a:solidFill>
                            <a:srgbClr val="002060"/>
                          </a:solidFill>
                        </a:rPr>
                        <a:t> do CNPE</a:t>
                      </a:r>
                      <a:endParaRPr lang="en-US" sz="2100" b="1" dirty="0" smtClean="0">
                        <a:solidFill>
                          <a:srgbClr val="002060"/>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200" b="1" dirty="0" smtClean="0">
                        <a:solidFill>
                          <a:srgbClr val="002060"/>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200" b="1" dirty="0" smtClean="0">
                        <a:solidFill>
                          <a:srgbClr val="002060"/>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6292443"/>
                  </a:ext>
                </a:extLst>
              </a:tr>
            </a:tbl>
          </a:graphicData>
        </a:graphic>
      </p:graphicFrame>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t-BR"/>
          </a:p>
        </p:txBody>
      </p:sp>
      <p:graphicFrame>
        <p:nvGraphicFramePr>
          <p:cNvPr id="14" name="Objeto 13"/>
          <p:cNvGraphicFramePr>
            <a:graphicFrameLocks noChangeAspect="1"/>
          </p:cNvGraphicFramePr>
          <p:nvPr>
            <p:extLst>
              <p:ext uri="{D42A27DB-BD31-4B8C-83A1-F6EECF244321}">
                <p14:modId xmlns:p14="http://schemas.microsoft.com/office/powerpoint/2010/main" val="3075045070"/>
              </p:ext>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1194" r:id="rId4" imgW="3428571" imgH="3704762" progId="MSPhotoEd.3">
                  <p:embed/>
                </p:oleObj>
              </mc:Choice>
              <mc:Fallback>
                <p:oleObj r:id="rId4" imgW="3428571" imgH="3704762" progId="MSPhotoEd.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25691"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pt-BR" sz="2000" b="1" dirty="0" smtClean="0">
                <a:ln w="0"/>
                <a:solidFill>
                  <a:srgbClr val="002060"/>
                </a:solidFill>
                <a:effectLst>
                  <a:outerShdw blurRad="38100" dist="25400" dir="5400000" algn="ctr" rotWithShape="0">
                    <a:srgbClr val="6E747A">
                      <a:alpha val="43000"/>
                    </a:srgbClr>
                  </a:outerShdw>
                </a:effectLst>
                <a:latin typeface="Calibri" panose="020F0502020204030204"/>
              </a:rPr>
              <a:t>Conselho Nacional de Política Energética - CNPE</a:t>
            </a:r>
            <a:endParaRPr kumimoji="0" lang="pt-BR" sz="2800" b="1" i="0" u="none" strike="noStrike" kern="1200" cap="none" spc="0" normalizeH="0" baseline="0" dirty="0">
              <a:ln w="0"/>
              <a:solidFill>
                <a:srgbClr val="002060"/>
              </a:solidFill>
              <a:effectLst>
                <a:outerShdw blurRad="38100" dist="25400" dir="5400000" algn="ctr" rotWithShape="0">
                  <a:srgbClr val="6E747A">
                    <a:alpha val="43000"/>
                  </a:srgbClr>
                </a:outerShdw>
              </a:effectLst>
              <a:uLnTx/>
              <a:uFillTx/>
              <a:latin typeface="Calibri" panose="020F0502020204030204"/>
            </a:endParaRPr>
          </a:p>
        </p:txBody>
      </p:sp>
    </p:spTree>
    <p:extLst>
      <p:ext uri="{BB962C8B-B14F-4D97-AF65-F5344CB8AC3E}">
        <p14:creationId xmlns:p14="http://schemas.microsoft.com/office/powerpoint/2010/main" val="31456805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t-BR"/>
          </a:p>
        </p:txBody>
      </p:sp>
      <p:graphicFrame>
        <p:nvGraphicFramePr>
          <p:cNvPr id="14" name="Objeto 13"/>
          <p:cNvGraphicFramePr>
            <a:graphicFrameLocks noChangeAspect="1"/>
          </p:cNvGraphicFramePr>
          <p:nvPr>
            <p:extLst>
              <p:ext uri="{D42A27DB-BD31-4B8C-83A1-F6EECF244321}">
                <p14:modId xmlns:p14="http://schemas.microsoft.com/office/powerpoint/2010/main" val="3075045070"/>
              </p:ext>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156694"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9926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pt-BR" sz="2000" b="1" dirty="0" smtClean="0">
                <a:ln w="0"/>
                <a:solidFill>
                  <a:srgbClr val="002060"/>
                </a:solidFill>
                <a:effectLst>
                  <a:outerShdw blurRad="38100" dist="25400" dir="5400000" algn="ctr" rotWithShape="0">
                    <a:srgbClr val="6E747A">
                      <a:alpha val="43000"/>
                    </a:srgbClr>
                  </a:outerShdw>
                </a:effectLst>
                <a:latin typeface="Calibri" panose="020F0502020204030204"/>
              </a:rPr>
              <a:t>Conselho Nacional de Política Energética - CNPE</a:t>
            </a:r>
            <a:endParaRPr kumimoji="0" lang="pt-BR" sz="2800" b="1" i="0" u="none" strike="noStrike" kern="1200" cap="none" spc="0" normalizeH="0" baseline="0" dirty="0">
              <a:ln w="0"/>
              <a:solidFill>
                <a:srgbClr val="002060"/>
              </a:solidFill>
              <a:effectLst>
                <a:outerShdw blurRad="38100" dist="25400" dir="5400000" algn="ctr" rotWithShape="0">
                  <a:srgbClr val="6E747A">
                    <a:alpha val="43000"/>
                  </a:srgbClr>
                </a:outerShdw>
              </a:effectLst>
              <a:uLnTx/>
              <a:uFillTx/>
              <a:latin typeface="Calibri" panose="020F0502020204030204"/>
            </a:endParaRPr>
          </a:p>
        </p:txBody>
      </p:sp>
      <p:sp>
        <p:nvSpPr>
          <p:cNvPr id="3" name="Retângulo 2"/>
          <p:cNvSpPr/>
          <p:nvPr/>
        </p:nvSpPr>
        <p:spPr>
          <a:xfrm>
            <a:off x="490889" y="847230"/>
            <a:ext cx="11251932" cy="4976491"/>
          </a:xfrm>
          <a:prstGeom prst="rect">
            <a:avLst/>
          </a:prstGeom>
        </p:spPr>
        <p:txBody>
          <a:bodyPr wrap="square">
            <a:spAutoFit/>
          </a:bodyPr>
          <a:lstStyle/>
          <a:p>
            <a:pPr marL="76200" marR="76200" indent="900430" algn="just">
              <a:lnSpc>
                <a:spcPct val="150000"/>
              </a:lnSpc>
              <a:spcBef>
                <a:spcPts val="600"/>
              </a:spcBef>
              <a:spcAft>
                <a:spcPts val="0"/>
              </a:spcAft>
            </a:pPr>
            <a:r>
              <a:rPr lang="pt-BR" sz="1850" dirty="0" smtClean="0">
                <a:ea typeface="Times New Roman" panose="02020603050405020304" pitchFamily="18" charset="0"/>
              </a:rPr>
              <a:t>§ </a:t>
            </a:r>
            <a:r>
              <a:rPr lang="pt-BR" sz="1850" dirty="0">
                <a:ea typeface="Times New Roman" panose="02020603050405020304" pitchFamily="18" charset="0"/>
              </a:rPr>
              <a:t>4º Na hipótese de vacância, deverá ser indicado novo representante no prazo de até 15 (quinze) dias</a:t>
            </a:r>
            <a:r>
              <a:rPr lang="pt-BR" sz="1850" dirty="0" smtClean="0">
                <a:ea typeface="Times New Roman" panose="02020603050405020304" pitchFamily="18" charset="0"/>
              </a:rPr>
              <a:t>. </a:t>
            </a:r>
          </a:p>
          <a:p>
            <a:pPr marL="76200" marR="76200" indent="900430" algn="just">
              <a:lnSpc>
                <a:spcPct val="150000"/>
              </a:lnSpc>
              <a:spcBef>
                <a:spcPts val="600"/>
              </a:spcBef>
              <a:spcAft>
                <a:spcPts val="0"/>
              </a:spcAft>
            </a:pPr>
            <a:r>
              <a:rPr lang="pt-BR" sz="1850" dirty="0" smtClean="0">
                <a:ea typeface="Times New Roman" panose="02020603050405020304" pitchFamily="18" charset="0"/>
              </a:rPr>
              <a:t>§ </a:t>
            </a:r>
            <a:r>
              <a:rPr lang="pt-BR" sz="1850" dirty="0">
                <a:ea typeface="Times New Roman" panose="02020603050405020304" pitchFamily="18" charset="0"/>
              </a:rPr>
              <a:t>5º O Comitê poderá convidar especialistas e representantes de entidades públicas e privadas para participar de suas reuniões, sem direito a voto, prestar assessoramento sobre temas específicos e realizar Consultas e Audiências Públicas para obter subsídios e informações técnicas</a:t>
            </a:r>
            <a:r>
              <a:rPr lang="pt-BR" sz="1850" dirty="0" smtClean="0">
                <a:ea typeface="Times New Roman" panose="02020603050405020304" pitchFamily="18" charset="0"/>
              </a:rPr>
              <a:t>. </a:t>
            </a:r>
          </a:p>
          <a:p>
            <a:pPr marL="76200" marR="76200" indent="900430" algn="just">
              <a:lnSpc>
                <a:spcPct val="150000"/>
              </a:lnSpc>
              <a:spcBef>
                <a:spcPts val="600"/>
              </a:spcBef>
              <a:spcAft>
                <a:spcPts val="0"/>
              </a:spcAft>
            </a:pPr>
            <a:r>
              <a:rPr lang="pt-BR" sz="1850" dirty="0" smtClean="0">
                <a:ea typeface="Times New Roman" panose="02020603050405020304" pitchFamily="18" charset="0"/>
              </a:rPr>
              <a:t>§ </a:t>
            </a:r>
            <a:r>
              <a:rPr lang="pt-BR" sz="1850" dirty="0">
                <a:ea typeface="Times New Roman" panose="02020603050405020304" pitchFamily="18" charset="0"/>
              </a:rPr>
              <a:t>6º Caberá à Secretaria de Petróleo, Gás Natural e Biocombustíveis do Ministério de Minas e Energia prestar apoio administrativo ao Comitê</a:t>
            </a:r>
            <a:r>
              <a:rPr lang="pt-BR" sz="1850" dirty="0" smtClean="0">
                <a:ea typeface="Times New Roman" panose="02020603050405020304" pitchFamily="18" charset="0"/>
              </a:rPr>
              <a:t>. </a:t>
            </a:r>
          </a:p>
          <a:p>
            <a:pPr marL="76200" marR="76200" indent="900430" algn="just">
              <a:lnSpc>
                <a:spcPct val="150000"/>
              </a:lnSpc>
              <a:spcBef>
                <a:spcPts val="600"/>
              </a:spcBef>
              <a:spcAft>
                <a:spcPts val="0"/>
              </a:spcAft>
            </a:pPr>
            <a:r>
              <a:rPr lang="pt-BR" sz="1850" dirty="0" smtClean="0">
                <a:ea typeface="Times New Roman" panose="02020603050405020304" pitchFamily="18" charset="0"/>
              </a:rPr>
              <a:t>Art</a:t>
            </a:r>
            <a:r>
              <a:rPr lang="pt-BR" sz="1850" dirty="0">
                <a:ea typeface="Times New Roman" panose="02020603050405020304" pitchFamily="18" charset="0"/>
              </a:rPr>
              <a:t>. 5º O Comitê poderá instituir Subcomitês com o objetivo de</a:t>
            </a:r>
            <a:r>
              <a:rPr lang="pt-BR" sz="1850" dirty="0" smtClean="0">
                <a:ea typeface="Times New Roman" panose="02020603050405020304" pitchFamily="18" charset="0"/>
              </a:rPr>
              <a:t>:</a:t>
            </a:r>
          </a:p>
          <a:p>
            <a:pPr>
              <a:lnSpc>
                <a:spcPct val="150000"/>
              </a:lnSpc>
            </a:pPr>
            <a:r>
              <a:rPr lang="pt-BR" sz="1850" dirty="0"/>
              <a:t>	I - dar cumprimento às deliberações do Comitê</a:t>
            </a:r>
            <a:r>
              <a:rPr lang="pt-BR" sz="1850" dirty="0" smtClean="0"/>
              <a:t>;</a:t>
            </a:r>
            <a:r>
              <a:rPr lang="pt-BR" sz="1850" dirty="0"/>
              <a:t> </a:t>
            </a:r>
          </a:p>
          <a:p>
            <a:pPr>
              <a:lnSpc>
                <a:spcPct val="150000"/>
              </a:lnSpc>
            </a:pPr>
            <a:r>
              <a:rPr lang="pt-BR" sz="1850" dirty="0"/>
              <a:t>	II - elaborar estudos sobre temas que, em razão de sua natureza e complexidade, necessitem de aprofundamento ou para construir o sistema de modelagem econômica; </a:t>
            </a:r>
            <a:r>
              <a:rPr lang="pt-BR" sz="1850" dirty="0" smtClean="0"/>
              <a:t>e</a:t>
            </a:r>
            <a:r>
              <a:rPr lang="pt-BR" sz="1850" dirty="0"/>
              <a:t> </a:t>
            </a:r>
          </a:p>
          <a:p>
            <a:pPr>
              <a:lnSpc>
                <a:spcPct val="150000"/>
              </a:lnSpc>
            </a:pPr>
            <a:r>
              <a:rPr lang="pt-BR" sz="1850" dirty="0"/>
              <a:t>	III - possibilitar a elaboração de diversos estudos simultaneamente</a:t>
            </a:r>
            <a:r>
              <a:rPr lang="pt-BR" sz="1850" dirty="0" smtClean="0"/>
              <a:t>.</a:t>
            </a:r>
            <a:endParaRPr lang="pt-BR" sz="1850" dirty="0">
              <a:ea typeface="Times New Roman" panose="02020603050405020304" pitchFamily="18" charset="0"/>
            </a:endParaRPr>
          </a:p>
        </p:txBody>
      </p:sp>
    </p:spTree>
    <p:extLst>
      <p:ext uri="{BB962C8B-B14F-4D97-AF65-F5344CB8AC3E}">
        <p14:creationId xmlns:p14="http://schemas.microsoft.com/office/powerpoint/2010/main" val="12827736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t-BR"/>
          </a:p>
        </p:txBody>
      </p:sp>
      <p:graphicFrame>
        <p:nvGraphicFramePr>
          <p:cNvPr id="14" name="Objeto 13"/>
          <p:cNvGraphicFramePr>
            <a:graphicFrameLocks noChangeAspect="1"/>
          </p:cNvGraphicFramePr>
          <p:nvPr>
            <p:extLst>
              <p:ext uri="{D42A27DB-BD31-4B8C-83A1-F6EECF244321}">
                <p14:modId xmlns:p14="http://schemas.microsoft.com/office/powerpoint/2010/main" val="3075045070"/>
              </p:ext>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157718"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9926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pt-BR" sz="2000" b="1" dirty="0" smtClean="0">
                <a:ln w="0"/>
                <a:solidFill>
                  <a:srgbClr val="002060"/>
                </a:solidFill>
                <a:effectLst>
                  <a:outerShdw blurRad="38100" dist="25400" dir="5400000" algn="ctr" rotWithShape="0">
                    <a:srgbClr val="6E747A">
                      <a:alpha val="43000"/>
                    </a:srgbClr>
                  </a:outerShdw>
                </a:effectLst>
                <a:latin typeface="Calibri" panose="020F0502020204030204"/>
              </a:rPr>
              <a:t>Conselho Nacional de Política Energética - CNPE</a:t>
            </a:r>
            <a:endParaRPr kumimoji="0" lang="pt-BR" sz="2800" b="1" i="0" u="none" strike="noStrike" kern="1200" cap="none" spc="0" normalizeH="0" baseline="0" dirty="0">
              <a:ln w="0"/>
              <a:solidFill>
                <a:srgbClr val="002060"/>
              </a:solidFill>
              <a:effectLst>
                <a:outerShdw blurRad="38100" dist="25400" dir="5400000" algn="ctr" rotWithShape="0">
                  <a:srgbClr val="6E747A">
                    <a:alpha val="43000"/>
                  </a:srgbClr>
                </a:outerShdw>
              </a:effectLst>
              <a:uLnTx/>
              <a:uFillTx/>
              <a:latin typeface="Calibri" panose="020F0502020204030204"/>
            </a:endParaRPr>
          </a:p>
        </p:txBody>
      </p:sp>
      <p:sp>
        <p:nvSpPr>
          <p:cNvPr id="3" name="Retângulo 2"/>
          <p:cNvSpPr/>
          <p:nvPr/>
        </p:nvSpPr>
        <p:spPr>
          <a:xfrm>
            <a:off x="336884" y="841102"/>
            <a:ext cx="11007062" cy="5216813"/>
          </a:xfrm>
          <a:prstGeom prst="rect">
            <a:avLst/>
          </a:prstGeom>
        </p:spPr>
        <p:txBody>
          <a:bodyPr wrap="square">
            <a:spAutoFit/>
          </a:bodyPr>
          <a:lstStyle/>
          <a:p>
            <a:pPr marL="76200" marR="76200" indent="900430" algn="just">
              <a:spcBef>
                <a:spcPts val="600"/>
              </a:spcBef>
              <a:spcAft>
                <a:spcPts val="0"/>
              </a:spcAft>
            </a:pPr>
            <a:r>
              <a:rPr lang="pt-BR" sz="2000" dirty="0" smtClean="0">
                <a:ea typeface="Times New Roman" panose="02020603050405020304" pitchFamily="18" charset="0"/>
              </a:rPr>
              <a:t>Art</a:t>
            </a:r>
            <a:r>
              <a:rPr lang="pt-BR" sz="2000" dirty="0">
                <a:ea typeface="Times New Roman" panose="02020603050405020304" pitchFamily="18" charset="0"/>
              </a:rPr>
              <a:t>. 6º Os Subcomitês:</a:t>
            </a:r>
          </a:p>
          <a:p>
            <a:pPr marL="76200" marR="76200" indent="900430" algn="just">
              <a:spcBef>
                <a:spcPts val="600"/>
              </a:spcBef>
              <a:spcAft>
                <a:spcPts val="0"/>
              </a:spcAft>
            </a:pPr>
            <a:r>
              <a:rPr lang="pt-BR" sz="2000" dirty="0">
                <a:ea typeface="Times New Roman" panose="02020603050405020304" pitchFamily="18" charset="0"/>
              </a:rPr>
              <a:t> </a:t>
            </a:r>
          </a:p>
          <a:p>
            <a:pPr marL="76200" marR="76200" indent="900430" algn="just">
              <a:spcBef>
                <a:spcPts val="600"/>
              </a:spcBef>
              <a:spcAft>
                <a:spcPts val="0"/>
              </a:spcAft>
            </a:pPr>
            <a:r>
              <a:rPr lang="pt-BR" sz="2000" dirty="0" smtClean="0">
                <a:ea typeface="Times New Roman" panose="02020603050405020304" pitchFamily="18" charset="0"/>
              </a:rPr>
              <a:t>I </a:t>
            </a:r>
            <a:r>
              <a:rPr lang="pt-BR" sz="2000" dirty="0">
                <a:ea typeface="Times New Roman" panose="02020603050405020304" pitchFamily="18" charset="0"/>
              </a:rPr>
              <a:t>- serão instituídos por Ato do Comitê;</a:t>
            </a:r>
          </a:p>
          <a:p>
            <a:pPr marL="76200" marR="76200" indent="900430" algn="just">
              <a:spcBef>
                <a:spcPts val="600"/>
              </a:spcBef>
              <a:spcAft>
                <a:spcPts val="0"/>
              </a:spcAft>
            </a:pPr>
            <a:r>
              <a:rPr lang="pt-BR" sz="2000" dirty="0">
                <a:ea typeface="Times New Roman" panose="02020603050405020304" pitchFamily="18" charset="0"/>
              </a:rPr>
              <a:t> </a:t>
            </a:r>
          </a:p>
          <a:p>
            <a:pPr marL="76200" marR="76200" indent="900430" algn="just">
              <a:spcBef>
                <a:spcPts val="600"/>
              </a:spcBef>
              <a:spcAft>
                <a:spcPts val="0"/>
              </a:spcAft>
            </a:pPr>
            <a:r>
              <a:rPr lang="pt-BR" sz="2000" dirty="0" smtClean="0">
                <a:ea typeface="Times New Roman" panose="02020603050405020304" pitchFamily="18" charset="0"/>
              </a:rPr>
              <a:t>II </a:t>
            </a:r>
            <a:r>
              <a:rPr lang="pt-BR" sz="2000" dirty="0">
                <a:ea typeface="Times New Roman" panose="02020603050405020304" pitchFamily="18" charset="0"/>
              </a:rPr>
              <a:t>- não poderão ter mais de sete membros;</a:t>
            </a:r>
          </a:p>
          <a:p>
            <a:pPr marL="76200" marR="76200" indent="900430" algn="just">
              <a:spcBef>
                <a:spcPts val="600"/>
              </a:spcBef>
              <a:spcAft>
                <a:spcPts val="0"/>
              </a:spcAft>
            </a:pPr>
            <a:r>
              <a:rPr lang="pt-BR" sz="2000" dirty="0">
                <a:ea typeface="Times New Roman" panose="02020603050405020304" pitchFamily="18" charset="0"/>
              </a:rPr>
              <a:t> </a:t>
            </a:r>
          </a:p>
          <a:p>
            <a:pPr marL="76200" marR="76200" indent="900430" algn="just">
              <a:spcBef>
                <a:spcPts val="600"/>
              </a:spcBef>
              <a:spcAft>
                <a:spcPts val="0"/>
              </a:spcAft>
            </a:pPr>
            <a:r>
              <a:rPr lang="pt-BR" sz="2000" dirty="0" smtClean="0">
                <a:ea typeface="Times New Roman" panose="02020603050405020304" pitchFamily="18" charset="0"/>
              </a:rPr>
              <a:t>III </a:t>
            </a:r>
            <a:r>
              <a:rPr lang="pt-BR" sz="2000" dirty="0">
                <a:ea typeface="Times New Roman" panose="02020603050405020304" pitchFamily="18" charset="0"/>
              </a:rPr>
              <a:t>- terão caráter temporário e duração não superior à do Comitê; e</a:t>
            </a:r>
          </a:p>
          <a:p>
            <a:pPr marL="76200" marR="76200" indent="900430" algn="just">
              <a:spcBef>
                <a:spcPts val="600"/>
              </a:spcBef>
              <a:spcAft>
                <a:spcPts val="0"/>
              </a:spcAft>
            </a:pPr>
            <a:r>
              <a:rPr lang="pt-BR" sz="2000" dirty="0">
                <a:ea typeface="Times New Roman" panose="02020603050405020304" pitchFamily="18" charset="0"/>
              </a:rPr>
              <a:t> </a:t>
            </a:r>
          </a:p>
          <a:p>
            <a:pPr marL="76200" marR="76200" indent="900430" algn="just">
              <a:spcBef>
                <a:spcPts val="600"/>
              </a:spcBef>
              <a:spcAft>
                <a:spcPts val="0"/>
              </a:spcAft>
            </a:pPr>
            <a:r>
              <a:rPr lang="pt-BR" sz="2000" dirty="0" smtClean="0">
                <a:ea typeface="Times New Roman" panose="02020603050405020304" pitchFamily="18" charset="0"/>
              </a:rPr>
              <a:t>IV </a:t>
            </a:r>
            <a:r>
              <a:rPr lang="pt-BR" sz="2000" dirty="0">
                <a:ea typeface="Times New Roman" panose="02020603050405020304" pitchFamily="18" charset="0"/>
              </a:rPr>
              <a:t>- estão limitados a cinco em operação simultânea.</a:t>
            </a:r>
          </a:p>
          <a:p>
            <a:pPr marL="76200" marR="76200" indent="900430" algn="just">
              <a:spcBef>
                <a:spcPts val="600"/>
              </a:spcBef>
              <a:spcAft>
                <a:spcPts val="0"/>
              </a:spcAft>
            </a:pPr>
            <a:r>
              <a:rPr lang="pt-BR" sz="2000" dirty="0">
                <a:ea typeface="Times New Roman" panose="02020603050405020304" pitchFamily="18" charset="0"/>
              </a:rPr>
              <a:t> </a:t>
            </a:r>
          </a:p>
          <a:p>
            <a:pPr marL="76200" marR="76200" indent="900430" algn="just">
              <a:spcBef>
                <a:spcPts val="600"/>
              </a:spcBef>
              <a:spcAft>
                <a:spcPts val="0"/>
              </a:spcAft>
            </a:pPr>
            <a:r>
              <a:rPr lang="pt-BR" sz="2000" dirty="0" smtClean="0">
                <a:ea typeface="Times New Roman" panose="02020603050405020304" pitchFamily="18" charset="0"/>
              </a:rPr>
              <a:t>Art</a:t>
            </a:r>
            <a:r>
              <a:rPr lang="pt-BR" sz="2000" dirty="0">
                <a:ea typeface="Times New Roman" panose="02020603050405020304" pitchFamily="18" charset="0"/>
              </a:rPr>
              <a:t>. 7º A partir da data de publicação desta Resolução, o Comitê reunir-se-á ordinariamente a cada quinze dias, ou extraordinariamente, mediante convocação prévia pelo Coordenador, que encaminhará a pauta dos assuntos a serem discutidos.</a:t>
            </a:r>
          </a:p>
          <a:p>
            <a:pPr marL="76200" marR="76200" indent="900430" algn="just">
              <a:spcBef>
                <a:spcPts val="600"/>
              </a:spcBef>
              <a:spcAft>
                <a:spcPts val="0"/>
              </a:spcAft>
            </a:pPr>
            <a:r>
              <a:rPr lang="pt-BR" sz="2000" dirty="0">
                <a:ea typeface="Times New Roman" panose="02020603050405020304" pitchFamily="18" charset="0"/>
              </a:rPr>
              <a:t> </a:t>
            </a:r>
          </a:p>
        </p:txBody>
      </p:sp>
    </p:spTree>
    <p:extLst>
      <p:ext uri="{BB962C8B-B14F-4D97-AF65-F5344CB8AC3E}">
        <p14:creationId xmlns:p14="http://schemas.microsoft.com/office/powerpoint/2010/main" val="24999698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t-BR"/>
          </a:p>
        </p:txBody>
      </p:sp>
      <p:graphicFrame>
        <p:nvGraphicFramePr>
          <p:cNvPr id="14" name="Objeto 13"/>
          <p:cNvGraphicFramePr>
            <a:graphicFrameLocks noChangeAspect="1"/>
          </p:cNvGraphicFramePr>
          <p:nvPr>
            <p:extLst>
              <p:ext uri="{D42A27DB-BD31-4B8C-83A1-F6EECF244321}">
                <p14:modId xmlns:p14="http://schemas.microsoft.com/office/powerpoint/2010/main" val="3075045070"/>
              </p:ext>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158742"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9926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pt-BR" sz="2000" b="1" dirty="0" smtClean="0">
                <a:ln w="0"/>
                <a:solidFill>
                  <a:srgbClr val="002060"/>
                </a:solidFill>
                <a:effectLst>
                  <a:outerShdw blurRad="38100" dist="25400" dir="5400000" algn="ctr" rotWithShape="0">
                    <a:srgbClr val="6E747A">
                      <a:alpha val="43000"/>
                    </a:srgbClr>
                  </a:outerShdw>
                </a:effectLst>
                <a:latin typeface="Calibri" panose="020F0502020204030204"/>
              </a:rPr>
              <a:t>Conselho Nacional de Política Energética - CNPE</a:t>
            </a:r>
            <a:endParaRPr kumimoji="0" lang="pt-BR" sz="2800" b="1" i="0" u="none" strike="noStrike" kern="1200" cap="none" spc="0" normalizeH="0" baseline="0" dirty="0">
              <a:ln w="0"/>
              <a:solidFill>
                <a:srgbClr val="002060"/>
              </a:solidFill>
              <a:effectLst>
                <a:outerShdw blurRad="38100" dist="25400" dir="5400000" algn="ctr" rotWithShape="0">
                  <a:srgbClr val="6E747A">
                    <a:alpha val="43000"/>
                  </a:srgbClr>
                </a:outerShdw>
              </a:effectLst>
              <a:uLnTx/>
              <a:uFillTx/>
              <a:latin typeface="Calibri" panose="020F0502020204030204"/>
            </a:endParaRPr>
          </a:p>
        </p:txBody>
      </p:sp>
      <p:sp>
        <p:nvSpPr>
          <p:cNvPr id="3" name="Retângulo 2"/>
          <p:cNvSpPr/>
          <p:nvPr/>
        </p:nvSpPr>
        <p:spPr>
          <a:xfrm>
            <a:off x="481262" y="864601"/>
            <a:ext cx="10905424" cy="4626395"/>
          </a:xfrm>
          <a:prstGeom prst="rect">
            <a:avLst/>
          </a:prstGeom>
        </p:spPr>
        <p:txBody>
          <a:bodyPr wrap="square">
            <a:spAutoFit/>
          </a:bodyPr>
          <a:lstStyle/>
          <a:p>
            <a:pPr marL="76200" marR="76200" indent="900430" algn="just">
              <a:lnSpc>
                <a:spcPct val="150000"/>
              </a:lnSpc>
              <a:spcBef>
                <a:spcPts val="600"/>
              </a:spcBef>
              <a:spcAft>
                <a:spcPts val="0"/>
              </a:spcAft>
            </a:pPr>
            <a:r>
              <a:rPr lang="pt-BR" sz="1850" dirty="0" smtClean="0">
                <a:ea typeface="Times New Roman" panose="02020603050405020304" pitchFamily="18" charset="0"/>
              </a:rPr>
              <a:t>§ </a:t>
            </a:r>
            <a:r>
              <a:rPr lang="pt-BR" sz="1850" dirty="0">
                <a:ea typeface="Times New Roman" panose="02020603050405020304" pitchFamily="18" charset="0"/>
              </a:rPr>
              <a:t>1º As atividades do Comitê terão o prazo de até 120 (cento e vinte) dias contados a partir da publicação desta Resolução para a conclusão dos trabalhos, prorrogável uma única vez por igual período</a:t>
            </a:r>
            <a:r>
              <a:rPr lang="pt-BR" sz="1850" dirty="0" smtClean="0">
                <a:ea typeface="Times New Roman" panose="02020603050405020304" pitchFamily="18" charset="0"/>
              </a:rPr>
              <a:t>.</a:t>
            </a:r>
            <a:r>
              <a:rPr lang="pt-BR" sz="1850" dirty="0">
                <a:ea typeface="Times New Roman" panose="02020603050405020304" pitchFamily="18" charset="0"/>
              </a:rPr>
              <a:t> </a:t>
            </a:r>
          </a:p>
          <a:p>
            <a:pPr marL="76200" marR="76200" indent="900430" algn="just">
              <a:lnSpc>
                <a:spcPct val="150000"/>
              </a:lnSpc>
              <a:spcBef>
                <a:spcPts val="600"/>
              </a:spcBef>
              <a:spcAft>
                <a:spcPts val="0"/>
              </a:spcAft>
            </a:pPr>
            <a:r>
              <a:rPr lang="pt-BR" sz="1850" dirty="0" smtClean="0">
                <a:ea typeface="Times New Roman" panose="02020603050405020304" pitchFamily="18" charset="0"/>
              </a:rPr>
              <a:t>§ </a:t>
            </a:r>
            <a:r>
              <a:rPr lang="pt-BR" sz="1850" dirty="0">
                <a:ea typeface="Times New Roman" panose="02020603050405020304" pitchFamily="18" charset="0"/>
              </a:rPr>
              <a:t>2º O quórum para reunião do Comitê é de maioria absoluta dos membros, enquanto o quórum para aprovação é de maioria simples</a:t>
            </a:r>
            <a:r>
              <a:rPr lang="pt-BR" sz="1850" dirty="0" smtClean="0">
                <a:ea typeface="Times New Roman" panose="02020603050405020304" pitchFamily="18" charset="0"/>
              </a:rPr>
              <a:t>.</a:t>
            </a:r>
            <a:r>
              <a:rPr lang="pt-BR" sz="1850" dirty="0">
                <a:ea typeface="Times New Roman" panose="02020603050405020304" pitchFamily="18" charset="0"/>
              </a:rPr>
              <a:t> </a:t>
            </a:r>
          </a:p>
          <a:p>
            <a:pPr marL="76200" marR="76200" indent="900430" algn="just">
              <a:lnSpc>
                <a:spcPct val="150000"/>
              </a:lnSpc>
              <a:spcBef>
                <a:spcPts val="600"/>
              </a:spcBef>
              <a:spcAft>
                <a:spcPts val="0"/>
              </a:spcAft>
            </a:pPr>
            <a:r>
              <a:rPr lang="pt-BR" sz="1850" dirty="0" smtClean="0">
                <a:ea typeface="Times New Roman" panose="02020603050405020304" pitchFamily="18" charset="0"/>
              </a:rPr>
              <a:t>§ </a:t>
            </a:r>
            <a:r>
              <a:rPr lang="pt-BR" sz="1850" dirty="0">
                <a:ea typeface="Times New Roman" panose="02020603050405020304" pitchFamily="18" charset="0"/>
              </a:rPr>
              <a:t>3º Além do voto ordinário, o Coordenador do Comitê terá o voto de qualidade em caso de empate</a:t>
            </a:r>
            <a:r>
              <a:rPr lang="pt-BR" sz="1850" dirty="0" smtClean="0">
                <a:ea typeface="Times New Roman" panose="02020603050405020304" pitchFamily="18" charset="0"/>
              </a:rPr>
              <a:t>.</a:t>
            </a:r>
            <a:r>
              <a:rPr lang="pt-BR" sz="1850" dirty="0">
                <a:ea typeface="Times New Roman" panose="02020603050405020304" pitchFamily="18" charset="0"/>
              </a:rPr>
              <a:t> </a:t>
            </a:r>
          </a:p>
          <a:p>
            <a:pPr marL="76200" marR="76200" indent="900430" algn="just">
              <a:lnSpc>
                <a:spcPct val="150000"/>
              </a:lnSpc>
              <a:spcBef>
                <a:spcPts val="600"/>
              </a:spcBef>
              <a:spcAft>
                <a:spcPts val="0"/>
              </a:spcAft>
            </a:pPr>
            <a:r>
              <a:rPr lang="pt-BR" sz="1850" dirty="0" smtClean="0">
                <a:ea typeface="Times New Roman" panose="02020603050405020304" pitchFamily="18" charset="0"/>
              </a:rPr>
              <a:t>Art</a:t>
            </a:r>
            <a:r>
              <a:rPr lang="pt-BR" sz="1850" dirty="0">
                <a:ea typeface="Times New Roman" panose="02020603050405020304" pitchFamily="18" charset="0"/>
              </a:rPr>
              <a:t>. 8º Eventuais despesas dos membros do Comitê, decorrentes da participação nas atividades pertinentes, correrão à conta das Organizações que representam</a:t>
            </a:r>
            <a:r>
              <a:rPr lang="pt-BR" sz="1850" dirty="0" smtClean="0">
                <a:ea typeface="Times New Roman" panose="02020603050405020304" pitchFamily="18" charset="0"/>
              </a:rPr>
              <a:t>.</a:t>
            </a:r>
            <a:r>
              <a:rPr lang="pt-BR" sz="1850" dirty="0">
                <a:ea typeface="Times New Roman" panose="02020603050405020304" pitchFamily="18" charset="0"/>
              </a:rPr>
              <a:t> </a:t>
            </a:r>
          </a:p>
          <a:p>
            <a:pPr marL="76200" marR="76200" indent="900430" algn="just">
              <a:lnSpc>
                <a:spcPct val="150000"/>
              </a:lnSpc>
              <a:spcBef>
                <a:spcPts val="600"/>
              </a:spcBef>
              <a:spcAft>
                <a:spcPts val="0"/>
              </a:spcAft>
            </a:pPr>
            <a:r>
              <a:rPr lang="pt-BR" sz="1850" dirty="0" smtClean="0">
                <a:ea typeface="Times New Roman" panose="02020603050405020304" pitchFamily="18" charset="0"/>
              </a:rPr>
              <a:t>Parágrafo </a:t>
            </a:r>
            <a:r>
              <a:rPr lang="pt-BR" sz="1850" dirty="0">
                <a:ea typeface="Times New Roman" panose="02020603050405020304" pitchFamily="18" charset="0"/>
              </a:rPr>
              <a:t>único. Os membros do Comitê que se encontrarem no Distrito Federal se reunirão presencialmente, enquanto os membros que se encontrarem em outros entes federativos poderão participar das Reuniões por meio de videoconferência.</a:t>
            </a:r>
          </a:p>
        </p:txBody>
      </p:sp>
    </p:spTree>
    <p:extLst>
      <p:ext uri="{BB962C8B-B14F-4D97-AF65-F5344CB8AC3E}">
        <p14:creationId xmlns:p14="http://schemas.microsoft.com/office/powerpoint/2010/main" val="6867268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t-BR"/>
          </a:p>
        </p:txBody>
      </p:sp>
      <p:graphicFrame>
        <p:nvGraphicFramePr>
          <p:cNvPr id="14" name="Objeto 13"/>
          <p:cNvGraphicFramePr>
            <a:graphicFrameLocks noChangeAspect="1"/>
          </p:cNvGraphicFramePr>
          <p:nvPr>
            <p:extLst>
              <p:ext uri="{D42A27DB-BD31-4B8C-83A1-F6EECF244321}">
                <p14:modId xmlns:p14="http://schemas.microsoft.com/office/powerpoint/2010/main" val="3075045070"/>
              </p:ext>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159766"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9926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pt-BR" sz="2000" b="1" dirty="0" smtClean="0">
                <a:ln w="0"/>
                <a:solidFill>
                  <a:srgbClr val="002060"/>
                </a:solidFill>
                <a:effectLst>
                  <a:outerShdw blurRad="38100" dist="25400" dir="5400000" algn="ctr" rotWithShape="0">
                    <a:srgbClr val="6E747A">
                      <a:alpha val="43000"/>
                    </a:srgbClr>
                  </a:outerShdw>
                </a:effectLst>
                <a:latin typeface="Calibri" panose="020F0502020204030204"/>
              </a:rPr>
              <a:t>Conselho Nacional de Política Energética - CNPE</a:t>
            </a:r>
            <a:endParaRPr kumimoji="0" lang="pt-BR" sz="2800" b="1" i="0" u="none" strike="noStrike" kern="1200" cap="none" spc="0" normalizeH="0" baseline="0" dirty="0">
              <a:ln w="0"/>
              <a:solidFill>
                <a:srgbClr val="002060"/>
              </a:solidFill>
              <a:effectLst>
                <a:outerShdw blurRad="38100" dist="25400" dir="5400000" algn="ctr" rotWithShape="0">
                  <a:srgbClr val="6E747A">
                    <a:alpha val="43000"/>
                  </a:srgbClr>
                </a:outerShdw>
              </a:effectLst>
              <a:uLnTx/>
              <a:uFillTx/>
              <a:latin typeface="Calibri" panose="020F0502020204030204"/>
            </a:endParaRPr>
          </a:p>
        </p:txBody>
      </p:sp>
      <p:sp>
        <p:nvSpPr>
          <p:cNvPr id="7" name="Retângulo 6"/>
          <p:cNvSpPr/>
          <p:nvPr/>
        </p:nvSpPr>
        <p:spPr>
          <a:xfrm>
            <a:off x="827771" y="1142179"/>
            <a:ext cx="10741795" cy="2569934"/>
          </a:xfrm>
          <a:prstGeom prst="rect">
            <a:avLst/>
          </a:prstGeom>
        </p:spPr>
        <p:txBody>
          <a:bodyPr wrap="square">
            <a:spAutoFit/>
          </a:bodyPr>
          <a:lstStyle/>
          <a:p>
            <a:pPr marL="76200" marR="76200" indent="900430" algn="just">
              <a:spcBef>
                <a:spcPts val="600"/>
              </a:spcBef>
              <a:spcAft>
                <a:spcPts val="0"/>
              </a:spcAft>
            </a:pPr>
            <a:r>
              <a:rPr lang="pt-BR" sz="2000" dirty="0" smtClean="0">
                <a:ea typeface="Times New Roman" panose="02020603050405020304" pitchFamily="18" charset="0"/>
              </a:rPr>
              <a:t>Art</a:t>
            </a:r>
            <a:r>
              <a:rPr lang="pt-BR" sz="2000" dirty="0">
                <a:ea typeface="Times New Roman" panose="02020603050405020304" pitchFamily="18" charset="0"/>
              </a:rPr>
              <a:t>. 9º A participação no Comitê de que trata esta Resolução será considerada prestação de serviço público relevante, não remunerada.</a:t>
            </a:r>
          </a:p>
          <a:p>
            <a:pPr marL="76200" marR="76200" indent="900430" algn="just">
              <a:spcBef>
                <a:spcPts val="600"/>
              </a:spcBef>
              <a:spcAft>
                <a:spcPts val="0"/>
              </a:spcAft>
            </a:pPr>
            <a:r>
              <a:rPr lang="pt-BR" sz="2000" dirty="0">
                <a:ea typeface="Times New Roman" panose="02020603050405020304" pitchFamily="18" charset="0"/>
              </a:rPr>
              <a:t> </a:t>
            </a:r>
          </a:p>
          <a:p>
            <a:pPr marL="76200" marR="76200" indent="900430" algn="just">
              <a:spcBef>
                <a:spcPts val="600"/>
              </a:spcBef>
              <a:spcAft>
                <a:spcPts val="0"/>
              </a:spcAft>
            </a:pPr>
            <a:r>
              <a:rPr lang="pt-BR" sz="2000" dirty="0" smtClean="0">
                <a:ea typeface="Times New Roman" panose="02020603050405020304" pitchFamily="18" charset="0"/>
              </a:rPr>
              <a:t>Art</a:t>
            </a:r>
            <a:r>
              <a:rPr lang="pt-BR" sz="2000" dirty="0">
                <a:ea typeface="Times New Roman" panose="02020603050405020304" pitchFamily="18" charset="0"/>
              </a:rPr>
              <a:t>. 10. Esta Resolução entra em vigor na data da sua publicação</a:t>
            </a:r>
            <a:r>
              <a:rPr lang="pt-BR" sz="2000" dirty="0" smtClean="0">
                <a:ea typeface="Times New Roman" panose="02020603050405020304" pitchFamily="18" charset="0"/>
              </a:rPr>
              <a:t>.</a:t>
            </a:r>
            <a:r>
              <a:rPr lang="pt-BR" sz="2000" dirty="0">
                <a:solidFill>
                  <a:srgbClr val="000000"/>
                </a:solidFill>
                <a:ea typeface="Times New Roman" panose="02020603050405020304" pitchFamily="18" charset="0"/>
              </a:rPr>
              <a:t> </a:t>
            </a:r>
            <a:endParaRPr lang="pt-BR" sz="2000" dirty="0">
              <a:ea typeface="Times New Roman" panose="02020603050405020304" pitchFamily="18" charset="0"/>
            </a:endParaRPr>
          </a:p>
          <a:p>
            <a:pPr marL="76200" marR="76200" indent="900430" algn="ctr">
              <a:spcBef>
                <a:spcPts val="600"/>
              </a:spcBef>
              <a:spcAft>
                <a:spcPts val="0"/>
              </a:spcAft>
            </a:pPr>
            <a:r>
              <a:rPr lang="pt-BR" sz="2000" dirty="0">
                <a:solidFill>
                  <a:srgbClr val="000000"/>
                </a:solidFill>
                <a:ea typeface="Times New Roman" panose="02020603050405020304" pitchFamily="18" charset="0"/>
              </a:rPr>
              <a:t> </a:t>
            </a:r>
            <a:endParaRPr lang="pt-BR" sz="2000" dirty="0">
              <a:ea typeface="Times New Roman" panose="02020603050405020304" pitchFamily="18" charset="0"/>
            </a:endParaRPr>
          </a:p>
          <a:p>
            <a:pPr algn="ctr">
              <a:lnSpc>
                <a:spcPct val="115000"/>
              </a:lnSpc>
              <a:spcAft>
                <a:spcPts val="0"/>
              </a:spcAft>
            </a:pPr>
            <a:r>
              <a:rPr lang="pt-BR" sz="2000" dirty="0">
                <a:solidFill>
                  <a:srgbClr val="000000"/>
                </a:solidFill>
                <a:ea typeface="Times New Roman" panose="02020603050405020304" pitchFamily="18" charset="0"/>
                <a:cs typeface="Calibri" panose="020F0502020204030204" pitchFamily="34" charset="0"/>
              </a:rPr>
              <a:t> </a:t>
            </a:r>
            <a:endParaRPr lang="pt-BR" sz="2000" dirty="0">
              <a:ea typeface="Times New Roman" panose="02020603050405020304" pitchFamily="18" charset="0"/>
              <a:cs typeface="Times New Roman" panose="02020603050405020304" pitchFamily="18" charset="0"/>
            </a:endParaRPr>
          </a:p>
          <a:p>
            <a:pPr algn="ctr">
              <a:lnSpc>
                <a:spcPct val="115000"/>
              </a:lnSpc>
              <a:spcAft>
                <a:spcPts val="0"/>
              </a:spcAft>
            </a:pPr>
            <a:r>
              <a:rPr lang="pt-BR" sz="2000" b="1" dirty="0">
                <a:solidFill>
                  <a:srgbClr val="000000"/>
                </a:solidFill>
                <a:ea typeface="Times New Roman" panose="02020603050405020304" pitchFamily="18" charset="0"/>
                <a:cs typeface="Calibri" panose="020F0502020204030204" pitchFamily="34" charset="0"/>
              </a:rPr>
              <a:t>BENTO ALBUQUERQUE</a:t>
            </a:r>
            <a:endParaRPr lang="pt-BR" sz="20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7350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t-BR"/>
          </a:p>
        </p:txBody>
      </p:sp>
      <p:graphicFrame>
        <p:nvGraphicFramePr>
          <p:cNvPr id="14" name="Objeto 13"/>
          <p:cNvGraphicFramePr>
            <a:graphicFrameLocks noChangeAspect="1"/>
          </p:cNvGraphicFramePr>
          <p:nvPr>
            <p:extLst>
              <p:ext uri="{D42A27DB-BD31-4B8C-83A1-F6EECF244321}">
                <p14:modId xmlns:p14="http://schemas.microsoft.com/office/powerpoint/2010/main" val="3075045070"/>
              </p:ext>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14496"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178391"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pt-BR" sz="2000" dirty="0" smtClean="0">
                <a:ln w="0"/>
                <a:solidFill>
                  <a:srgbClr val="002060"/>
                </a:solidFill>
                <a:effectLst>
                  <a:outerShdw blurRad="38100" dist="25400" dir="5400000" algn="ctr" rotWithShape="0">
                    <a:srgbClr val="6E747A">
                      <a:alpha val="43000"/>
                    </a:srgbClr>
                  </a:outerShdw>
                </a:effectLst>
                <a:latin typeface="Calibri" panose="020F0502020204030204"/>
              </a:rPr>
              <a:t>Conselho Nacional de Política Energética - CNPE</a:t>
            </a:r>
            <a:endParaRPr kumimoji="0" lang="pt-BR" sz="2800" i="0" u="none" strike="noStrike" kern="1200" cap="none" spc="0" normalizeH="0" baseline="0" dirty="0">
              <a:ln w="0"/>
              <a:solidFill>
                <a:srgbClr val="002060"/>
              </a:solidFill>
              <a:effectLst>
                <a:outerShdw blurRad="38100" dist="25400" dir="5400000" algn="ctr" rotWithShape="0">
                  <a:srgbClr val="6E747A">
                    <a:alpha val="43000"/>
                  </a:srgbClr>
                </a:outerShdw>
              </a:effectLst>
              <a:uLnTx/>
              <a:uFillTx/>
              <a:latin typeface="Calibri" panose="020F0502020204030204"/>
            </a:endParaRPr>
          </a:p>
        </p:txBody>
      </p:sp>
      <p:sp>
        <p:nvSpPr>
          <p:cNvPr id="9" name="Rectangle 5"/>
          <p:cNvSpPr/>
          <p:nvPr/>
        </p:nvSpPr>
        <p:spPr>
          <a:xfrm>
            <a:off x="4783206" y="782790"/>
            <a:ext cx="2290061"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smtClean="0">
                <a:ln w="0"/>
                <a:solidFill>
                  <a:srgbClr val="002060"/>
                </a:solidFill>
                <a:effectLst>
                  <a:outerShdw blurRad="38100" dist="25400" dir="5400000" algn="ctr" rotWithShape="0">
                    <a:srgbClr val="6E747A">
                      <a:alpha val="43000"/>
                    </a:srgbClr>
                  </a:outerShdw>
                </a:effectLst>
                <a:latin typeface="Calibri" panose="020F0502020204030204"/>
              </a:rPr>
              <a:t>Pauta</a:t>
            </a:r>
            <a:endPar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ndParaRPr>
          </a:p>
        </p:txBody>
      </p:sp>
      <p:graphicFrame>
        <p:nvGraphicFramePr>
          <p:cNvPr id="12" name="Table 12"/>
          <p:cNvGraphicFramePr>
            <a:graphicFrameLocks noGrp="1"/>
          </p:cNvGraphicFramePr>
          <p:nvPr>
            <p:extLst>
              <p:ext uri="{D42A27DB-BD31-4B8C-83A1-F6EECF244321}">
                <p14:modId xmlns:p14="http://schemas.microsoft.com/office/powerpoint/2010/main" val="1207342467"/>
              </p:ext>
            </p:extLst>
          </p:nvPr>
        </p:nvGraphicFramePr>
        <p:xfrm>
          <a:off x="477173" y="1647407"/>
          <a:ext cx="11288986" cy="3337361"/>
        </p:xfrm>
        <a:graphic>
          <a:graphicData uri="http://schemas.openxmlformats.org/drawingml/2006/table">
            <a:tbl>
              <a:tblPr firstRow="1" bandRow="1">
                <a:tableStyleId>{5C22544A-7EE6-4342-B048-85BDC9FD1C3A}</a:tableStyleId>
              </a:tblPr>
              <a:tblGrid>
                <a:gridCol w="7010345">
                  <a:extLst>
                    <a:ext uri="{9D8B030D-6E8A-4147-A177-3AD203B41FA5}">
                      <a16:colId xmlns:a16="http://schemas.microsoft.com/office/drawing/2014/main" val="3710372697"/>
                    </a:ext>
                  </a:extLst>
                </a:gridCol>
                <a:gridCol w="4278641">
                  <a:extLst>
                    <a:ext uri="{9D8B030D-6E8A-4147-A177-3AD203B41FA5}">
                      <a16:colId xmlns:a16="http://schemas.microsoft.com/office/drawing/2014/main" val="2842793189"/>
                    </a:ext>
                  </a:extLst>
                </a:gridCol>
              </a:tblGrid>
              <a:tr h="1500495">
                <a:tc>
                  <a:txBody>
                    <a:bodyPr/>
                    <a:lstStyle/>
                    <a:p>
                      <a:pPr marL="0" indent="0" algn="just">
                        <a:buNone/>
                      </a:pPr>
                      <a:r>
                        <a:rPr lang="pt-BR" sz="2400" b="1" kern="1200" dirty="0" smtClean="0">
                          <a:solidFill>
                            <a:srgbClr val="F4FBE1"/>
                          </a:solidFill>
                          <a:latin typeface="+mn-lt"/>
                          <a:ea typeface="+mn-ea"/>
                          <a:cs typeface="+mn-cs"/>
                        </a:rPr>
                        <a:t>- Resolução CNPE que cria o Comitê para revitalização da atividade de exploração e produção de petróleo e gás natural em áreas terrestres.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F4FBE1"/>
                          </a:solidFill>
                          <a:latin typeface="+mn-lt"/>
                          <a:ea typeface="+mn-ea"/>
                          <a:cs typeface="+mn-cs"/>
                        </a:rPr>
                        <a:t>Secretaria de </a:t>
                      </a:r>
                      <a:r>
                        <a:rPr lang="en-US" sz="2400" b="1" kern="1200" dirty="0" err="1" smtClean="0">
                          <a:solidFill>
                            <a:srgbClr val="F4FBE1"/>
                          </a:solidFill>
                          <a:latin typeface="+mn-lt"/>
                          <a:ea typeface="+mn-ea"/>
                          <a:cs typeface="+mn-cs"/>
                        </a:rPr>
                        <a:t>Petróleo</a:t>
                      </a:r>
                      <a:r>
                        <a:rPr lang="en-US" sz="2400" b="1" kern="1200" dirty="0" smtClean="0">
                          <a:solidFill>
                            <a:srgbClr val="F4FBE1"/>
                          </a:solidFill>
                          <a:latin typeface="+mn-lt"/>
                          <a:ea typeface="+mn-ea"/>
                          <a:cs typeface="+mn-cs"/>
                        </a:rPr>
                        <a:t>, </a:t>
                      </a:r>
                      <a:r>
                        <a:rPr lang="en-US" sz="2400" b="1" kern="1200" dirty="0" err="1" smtClean="0">
                          <a:solidFill>
                            <a:srgbClr val="F4FBE1"/>
                          </a:solidFill>
                          <a:latin typeface="+mn-lt"/>
                          <a:ea typeface="+mn-ea"/>
                          <a:cs typeface="+mn-cs"/>
                        </a:rPr>
                        <a:t>Gás</a:t>
                      </a:r>
                      <a:r>
                        <a:rPr lang="en-US" sz="2400" b="1" kern="1200" dirty="0" smtClean="0">
                          <a:solidFill>
                            <a:srgbClr val="F4FBE1"/>
                          </a:solidFill>
                          <a:latin typeface="+mn-lt"/>
                          <a:ea typeface="+mn-ea"/>
                          <a:cs typeface="+mn-cs"/>
                        </a:rPr>
                        <a:t> Natural e </a:t>
                      </a:r>
                      <a:r>
                        <a:rPr lang="en-US" sz="2400" b="1" kern="1200" dirty="0" err="1" smtClean="0">
                          <a:solidFill>
                            <a:srgbClr val="F4FBE1"/>
                          </a:solidFill>
                          <a:latin typeface="+mn-lt"/>
                          <a:ea typeface="+mn-ea"/>
                          <a:cs typeface="+mn-cs"/>
                        </a:rPr>
                        <a:t>Biocombustíveis</a:t>
                      </a:r>
                      <a:endParaRPr lang="en-US" sz="2400" b="1" kern="1200" dirty="0" smtClean="0">
                        <a:solidFill>
                          <a:srgbClr val="F4FBE1"/>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6292443"/>
                  </a:ext>
                </a:extLst>
              </a:tr>
              <a:tr h="1003257">
                <a:tc>
                  <a:txBody>
                    <a:bodyPr/>
                    <a:lstStyle/>
                    <a:p>
                      <a:pPr algn="ctr">
                        <a:lnSpc>
                          <a:spcPct val="100000"/>
                        </a:lnSpc>
                      </a:pPr>
                      <a:r>
                        <a:rPr lang="en-US" sz="2400" b="1" kern="1200" dirty="0" err="1" smtClean="0">
                          <a:solidFill>
                            <a:srgbClr val="F4FBE1"/>
                          </a:solidFill>
                          <a:latin typeface="+mn-lt"/>
                          <a:ea typeface="+mn-ea"/>
                          <a:cs typeface="+mn-cs"/>
                        </a:rPr>
                        <a:t>Resolução</a:t>
                      </a:r>
                      <a:endParaRPr lang="en-US" sz="2400" b="1" kern="1200" dirty="0">
                        <a:solidFill>
                          <a:srgbClr val="F4FBE1"/>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smtClean="0">
                          <a:solidFill>
                            <a:srgbClr val="F4FBE1"/>
                          </a:solidFill>
                          <a:latin typeface="+mn-lt"/>
                          <a:ea typeface="+mn-ea"/>
                          <a:cs typeface="+mn-cs"/>
                        </a:rPr>
                        <a:t>Secretário-Executivo</a:t>
                      </a:r>
                      <a:r>
                        <a:rPr lang="en-US" sz="2400" b="1" kern="1200" dirty="0" smtClean="0">
                          <a:solidFill>
                            <a:srgbClr val="F4FBE1"/>
                          </a:solidFill>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F4FBE1"/>
                          </a:solidFill>
                          <a:latin typeface="+mn-lt"/>
                          <a:ea typeface="+mn-ea"/>
                          <a:cs typeface="+mn-cs"/>
                        </a:rPr>
                        <a:t>do CNPE</a:t>
                      </a:r>
                      <a:endParaRPr lang="en-US" sz="2400" b="1" kern="1200" dirty="0">
                        <a:solidFill>
                          <a:srgbClr val="F4FBE1"/>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1751069"/>
                  </a:ext>
                </a:extLst>
              </a:tr>
              <a:tr h="8336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smtClean="0">
                          <a:solidFill>
                            <a:srgbClr val="002060"/>
                          </a:solidFill>
                          <a:latin typeface="+mn-lt"/>
                          <a:ea typeface="+mn-ea"/>
                          <a:cs typeface="+mn-cs"/>
                        </a:rPr>
                        <a:t>Contribuições</a:t>
                      </a:r>
                      <a:r>
                        <a:rPr lang="en-US" sz="2400" b="1" kern="1200" dirty="0" smtClean="0">
                          <a:solidFill>
                            <a:srgbClr val="002060"/>
                          </a:solidFill>
                          <a:latin typeface="+mn-lt"/>
                          <a:ea typeface="+mn-ea"/>
                          <a:cs typeface="+mn-cs"/>
                        </a:rPr>
                        <a:t> /</a:t>
                      </a:r>
                      <a:r>
                        <a:rPr lang="en-US" sz="2400" b="1" kern="1200" baseline="0" dirty="0" smtClean="0">
                          <a:solidFill>
                            <a:srgbClr val="002060"/>
                          </a:solidFill>
                          <a:latin typeface="+mn-lt"/>
                          <a:ea typeface="+mn-ea"/>
                          <a:cs typeface="+mn-cs"/>
                        </a:rPr>
                        <a:t> </a:t>
                      </a:r>
                      <a:r>
                        <a:rPr lang="en-US" sz="2400" b="1" kern="1200" baseline="0" dirty="0" err="1" smtClean="0">
                          <a:solidFill>
                            <a:srgbClr val="002060"/>
                          </a:solidFill>
                          <a:latin typeface="+mn-lt"/>
                          <a:ea typeface="+mn-ea"/>
                          <a:cs typeface="+mn-cs"/>
                        </a:rPr>
                        <a:t>aprovação</a:t>
                      </a:r>
                      <a:endParaRPr lang="en-US" sz="2400" b="1" kern="1200" dirty="0">
                        <a:solidFill>
                          <a:srgbClr val="002060"/>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002060"/>
                          </a:solidFill>
                          <a:latin typeface="+mn-lt"/>
                          <a:ea typeface="+mn-ea"/>
                          <a:cs typeface="+mn-cs"/>
                        </a:rPr>
                        <a:t>CNPE</a:t>
                      </a:r>
                      <a:endParaRPr lang="en-US" sz="2400" b="1" kern="1200" dirty="0">
                        <a:solidFill>
                          <a:srgbClr val="002060"/>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3753651"/>
                  </a:ext>
                </a:extLst>
              </a:tr>
            </a:tbl>
          </a:graphicData>
        </a:graphic>
      </p:graphicFrame>
    </p:spTree>
    <p:extLst>
      <p:ext uri="{BB962C8B-B14F-4D97-AF65-F5344CB8AC3E}">
        <p14:creationId xmlns:p14="http://schemas.microsoft.com/office/powerpoint/2010/main" val="37572307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67694"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60040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9" name="Rectangle 5"/>
          <p:cNvSpPr/>
          <p:nvPr/>
        </p:nvSpPr>
        <p:spPr>
          <a:xfrm>
            <a:off x="4783206" y="835616"/>
            <a:ext cx="2290061"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Pauta</a:t>
            </a:r>
            <a:endPar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graphicFrame>
        <p:nvGraphicFramePr>
          <p:cNvPr id="12" name="Table 12"/>
          <p:cNvGraphicFramePr>
            <a:graphicFrameLocks noGrp="1"/>
          </p:cNvGraphicFramePr>
          <p:nvPr>
            <p:extLst>
              <p:ext uri="{D42A27DB-BD31-4B8C-83A1-F6EECF244321}">
                <p14:modId xmlns:p14="http://schemas.microsoft.com/office/powerpoint/2010/main" val="3838311259"/>
              </p:ext>
            </p:extLst>
          </p:nvPr>
        </p:nvGraphicFramePr>
        <p:xfrm>
          <a:off x="466425" y="1647407"/>
          <a:ext cx="11288986" cy="3391346"/>
        </p:xfrm>
        <a:graphic>
          <a:graphicData uri="http://schemas.openxmlformats.org/drawingml/2006/table">
            <a:tbl>
              <a:tblPr firstRow="1" bandRow="1">
                <a:tableStyleId>{5C22544A-7EE6-4342-B048-85BDC9FD1C3A}</a:tableStyleId>
              </a:tblPr>
              <a:tblGrid>
                <a:gridCol w="7010345">
                  <a:extLst>
                    <a:ext uri="{9D8B030D-6E8A-4147-A177-3AD203B41FA5}">
                      <a16:colId xmlns:a16="http://schemas.microsoft.com/office/drawing/2014/main" val="3710372697"/>
                    </a:ext>
                  </a:extLst>
                </a:gridCol>
                <a:gridCol w="4278641">
                  <a:extLst>
                    <a:ext uri="{9D8B030D-6E8A-4147-A177-3AD203B41FA5}">
                      <a16:colId xmlns:a16="http://schemas.microsoft.com/office/drawing/2014/main" val="2842793189"/>
                    </a:ext>
                  </a:extLst>
                </a:gridCol>
              </a:tblGrid>
              <a:tr h="1500495">
                <a:tc>
                  <a:txBody>
                    <a:bodyPr/>
                    <a:lstStyle/>
                    <a:p>
                      <a:pPr marL="0" indent="0" algn="just">
                        <a:buNone/>
                      </a:pPr>
                      <a:r>
                        <a:rPr lang="pt-BR" sz="2400" b="1" kern="1200" dirty="0" smtClean="0">
                          <a:solidFill>
                            <a:srgbClr val="002060"/>
                          </a:solidFill>
                          <a:latin typeface="+mn-lt"/>
                          <a:ea typeface="+mn-ea"/>
                          <a:cs typeface="+mn-cs"/>
                        </a:rPr>
                        <a:t>- Resolução CNPE que altera o Anexo da Resolução </a:t>
                      </a:r>
                      <a:br>
                        <a:rPr lang="pt-BR" sz="2400" b="1" kern="1200" dirty="0" smtClean="0">
                          <a:solidFill>
                            <a:srgbClr val="002060"/>
                          </a:solidFill>
                          <a:latin typeface="+mn-lt"/>
                          <a:ea typeface="+mn-ea"/>
                          <a:cs typeface="+mn-cs"/>
                        </a:rPr>
                      </a:br>
                      <a:r>
                        <a:rPr lang="pt-BR" sz="2400" b="1" kern="1200" dirty="0" smtClean="0">
                          <a:solidFill>
                            <a:srgbClr val="002060"/>
                          </a:solidFill>
                          <a:latin typeface="+mn-lt"/>
                          <a:ea typeface="+mn-ea"/>
                          <a:cs typeface="+mn-cs"/>
                        </a:rPr>
                        <a:t>nº 14, de 24 de junho de 2019, que aprova o Regimento Interno do Conselho Nacional de Política Energética – CNPE.</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smtClean="0">
                          <a:solidFill>
                            <a:srgbClr val="002060"/>
                          </a:solidFill>
                        </a:rPr>
                        <a:t>Secretário-Executivo</a:t>
                      </a:r>
                      <a:endParaRPr lang="en-US" sz="2400" b="1" dirty="0" smtClean="0">
                        <a:solidFill>
                          <a:srgbClr val="00206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2060"/>
                          </a:solidFill>
                        </a:rPr>
                        <a:t> do CNPE</a:t>
                      </a:r>
                      <a:endParaRPr lang="en-US" sz="2400" b="1" dirty="0">
                        <a:solidFill>
                          <a:srgbClr val="002060"/>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6292443"/>
                  </a:ext>
                </a:extLst>
              </a:tr>
              <a:tr h="1003257">
                <a:tc>
                  <a:txBody>
                    <a:bodyPr/>
                    <a:lstStyle/>
                    <a:p>
                      <a:pPr algn="ctr">
                        <a:lnSpc>
                          <a:spcPct val="100000"/>
                        </a:lnSpc>
                      </a:pPr>
                      <a:r>
                        <a:rPr lang="en-US" sz="2400" b="1" dirty="0" err="1" smtClean="0">
                          <a:solidFill>
                            <a:srgbClr val="002060"/>
                          </a:solidFill>
                        </a:rPr>
                        <a:t>Resolução</a:t>
                      </a:r>
                      <a:endParaRPr lang="en-US" sz="2400" b="1" dirty="0">
                        <a:solidFill>
                          <a:srgbClr val="002060"/>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smtClean="0">
                          <a:solidFill>
                            <a:srgbClr val="002060"/>
                          </a:solidFill>
                        </a:rPr>
                        <a:t>Secretário-Executivo</a:t>
                      </a:r>
                      <a:endParaRPr lang="en-US" sz="2400" b="1" dirty="0" smtClean="0">
                        <a:solidFill>
                          <a:srgbClr val="00206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2060"/>
                          </a:solidFill>
                        </a:rPr>
                        <a:t> do CNPE</a:t>
                      </a:r>
                      <a:endParaRPr lang="en-US" sz="2400" b="1" dirty="0">
                        <a:solidFill>
                          <a:srgbClr val="002060"/>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1751069"/>
                  </a:ext>
                </a:extLst>
              </a:tr>
              <a:tr h="833609">
                <a:tc>
                  <a:txBody>
                    <a:bodyPr/>
                    <a:lstStyle/>
                    <a:p>
                      <a:pPr algn="ctr">
                        <a:lnSpc>
                          <a:spcPct val="100000"/>
                        </a:lnSpc>
                      </a:pPr>
                      <a:r>
                        <a:rPr lang="en-US" sz="2400" b="1" dirty="0" err="1" smtClean="0">
                          <a:solidFill>
                            <a:srgbClr val="002060"/>
                          </a:solidFill>
                        </a:rPr>
                        <a:t>Contribuições</a:t>
                      </a:r>
                      <a:r>
                        <a:rPr lang="en-US" sz="2400" b="1" dirty="0" smtClean="0">
                          <a:solidFill>
                            <a:srgbClr val="002060"/>
                          </a:solidFill>
                        </a:rPr>
                        <a:t> / </a:t>
                      </a:r>
                      <a:r>
                        <a:rPr lang="en-US" sz="2400" b="1" dirty="0" err="1" smtClean="0">
                          <a:solidFill>
                            <a:srgbClr val="002060"/>
                          </a:solidFill>
                        </a:rPr>
                        <a:t>Aprovação</a:t>
                      </a:r>
                      <a:endParaRPr lang="en-US" sz="2400" b="1" dirty="0">
                        <a:solidFill>
                          <a:srgbClr val="002060"/>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2060"/>
                          </a:solidFill>
                        </a:rPr>
                        <a:t>CNPE</a:t>
                      </a:r>
                      <a:endParaRPr lang="en-US" sz="2400" b="1" dirty="0">
                        <a:solidFill>
                          <a:srgbClr val="002060"/>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3753651"/>
                  </a:ext>
                </a:extLst>
              </a:tr>
            </a:tbl>
          </a:graphicData>
        </a:graphic>
      </p:graphicFrame>
    </p:spTree>
    <p:extLst>
      <p:ext uri="{BB962C8B-B14F-4D97-AF65-F5344CB8AC3E}">
        <p14:creationId xmlns:p14="http://schemas.microsoft.com/office/powerpoint/2010/main" val="6394314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68718"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60040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9" name="Rectangle 5"/>
          <p:cNvSpPr/>
          <p:nvPr/>
        </p:nvSpPr>
        <p:spPr>
          <a:xfrm>
            <a:off x="4783206" y="885048"/>
            <a:ext cx="2290061"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Pauta</a:t>
            </a:r>
            <a:endPar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graphicFrame>
        <p:nvGraphicFramePr>
          <p:cNvPr id="12" name="Table 12"/>
          <p:cNvGraphicFramePr>
            <a:graphicFrameLocks noGrp="1"/>
          </p:cNvGraphicFramePr>
          <p:nvPr>
            <p:extLst>
              <p:ext uri="{D42A27DB-BD31-4B8C-83A1-F6EECF244321}">
                <p14:modId xmlns:p14="http://schemas.microsoft.com/office/powerpoint/2010/main" val="3186431859"/>
              </p:ext>
            </p:extLst>
          </p:nvPr>
        </p:nvGraphicFramePr>
        <p:xfrm>
          <a:off x="485676" y="1783454"/>
          <a:ext cx="11288986" cy="3391346"/>
        </p:xfrm>
        <a:graphic>
          <a:graphicData uri="http://schemas.openxmlformats.org/drawingml/2006/table">
            <a:tbl>
              <a:tblPr firstRow="1" bandRow="1">
                <a:tableStyleId>{5C22544A-7EE6-4342-B048-85BDC9FD1C3A}</a:tableStyleId>
              </a:tblPr>
              <a:tblGrid>
                <a:gridCol w="7010345">
                  <a:extLst>
                    <a:ext uri="{9D8B030D-6E8A-4147-A177-3AD203B41FA5}">
                      <a16:colId xmlns:a16="http://schemas.microsoft.com/office/drawing/2014/main" val="3710372697"/>
                    </a:ext>
                  </a:extLst>
                </a:gridCol>
                <a:gridCol w="4278641">
                  <a:extLst>
                    <a:ext uri="{9D8B030D-6E8A-4147-A177-3AD203B41FA5}">
                      <a16:colId xmlns:a16="http://schemas.microsoft.com/office/drawing/2014/main" val="2842793189"/>
                    </a:ext>
                  </a:extLst>
                </a:gridCol>
              </a:tblGrid>
              <a:tr h="1500495">
                <a:tc>
                  <a:txBody>
                    <a:bodyPr/>
                    <a:lstStyle/>
                    <a:p>
                      <a:pPr marL="0" indent="0" algn="just">
                        <a:buNone/>
                      </a:pPr>
                      <a:r>
                        <a:rPr lang="pt-BR" sz="2400" b="1" kern="1200" dirty="0" smtClean="0">
                          <a:solidFill>
                            <a:srgbClr val="002060"/>
                          </a:solidFill>
                          <a:latin typeface="+mn-lt"/>
                          <a:ea typeface="+mn-ea"/>
                          <a:cs typeface="+mn-cs"/>
                        </a:rPr>
                        <a:t>- Resolução CNPE que altera o Anexo da Resolução </a:t>
                      </a:r>
                      <a:br>
                        <a:rPr lang="pt-BR" sz="2400" b="1" kern="1200" dirty="0" smtClean="0">
                          <a:solidFill>
                            <a:srgbClr val="002060"/>
                          </a:solidFill>
                          <a:latin typeface="+mn-lt"/>
                          <a:ea typeface="+mn-ea"/>
                          <a:cs typeface="+mn-cs"/>
                        </a:rPr>
                      </a:br>
                      <a:r>
                        <a:rPr lang="pt-BR" sz="2400" b="1" kern="1200" dirty="0" smtClean="0">
                          <a:solidFill>
                            <a:srgbClr val="002060"/>
                          </a:solidFill>
                          <a:latin typeface="+mn-lt"/>
                          <a:ea typeface="+mn-ea"/>
                          <a:cs typeface="+mn-cs"/>
                        </a:rPr>
                        <a:t>nº 14, de 24 de junho de 2019, que aprova o Regimento Interno do Conselho Nacional de Política Energética – CNPE.</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smtClean="0">
                          <a:solidFill>
                            <a:srgbClr val="002060"/>
                          </a:solidFill>
                        </a:rPr>
                        <a:t>Secretário-Executivo</a:t>
                      </a:r>
                      <a:endParaRPr lang="en-US" sz="2400" b="1" dirty="0" smtClean="0">
                        <a:solidFill>
                          <a:srgbClr val="00206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2060"/>
                          </a:solidFill>
                        </a:rPr>
                        <a:t> do CNPE</a:t>
                      </a:r>
                      <a:endParaRPr lang="en-US" sz="2400" b="1" dirty="0">
                        <a:solidFill>
                          <a:srgbClr val="002060"/>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6292443"/>
                  </a:ext>
                </a:extLst>
              </a:tr>
              <a:tr h="1003257">
                <a:tc>
                  <a:txBody>
                    <a:bodyPr/>
                    <a:lstStyle/>
                    <a:p>
                      <a:pPr algn="ctr">
                        <a:lnSpc>
                          <a:spcPct val="100000"/>
                        </a:lnSpc>
                      </a:pPr>
                      <a:r>
                        <a:rPr lang="en-US" sz="2400" b="1" kern="1200" dirty="0" err="1" smtClean="0">
                          <a:solidFill>
                            <a:srgbClr val="F4FBE1"/>
                          </a:solidFill>
                          <a:latin typeface="+mn-lt"/>
                          <a:ea typeface="+mn-ea"/>
                          <a:cs typeface="+mn-cs"/>
                        </a:rPr>
                        <a:t>Resolução</a:t>
                      </a:r>
                      <a:endParaRPr lang="en-US" sz="2400" b="1" kern="1200" dirty="0">
                        <a:solidFill>
                          <a:srgbClr val="F4FBE1"/>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smtClean="0">
                          <a:solidFill>
                            <a:srgbClr val="F4FBE1"/>
                          </a:solidFill>
                          <a:latin typeface="+mn-lt"/>
                          <a:ea typeface="+mn-ea"/>
                          <a:cs typeface="+mn-cs"/>
                        </a:rPr>
                        <a:t>Secretário-Executivo</a:t>
                      </a:r>
                      <a:r>
                        <a:rPr lang="en-US" sz="2400" b="1" kern="1200" dirty="0" smtClean="0">
                          <a:solidFill>
                            <a:srgbClr val="F4FBE1"/>
                          </a:solidFill>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F4FBE1"/>
                          </a:solidFill>
                          <a:latin typeface="+mn-lt"/>
                          <a:ea typeface="+mn-ea"/>
                          <a:cs typeface="+mn-cs"/>
                        </a:rPr>
                        <a:t>do CNPE</a:t>
                      </a:r>
                      <a:endParaRPr lang="en-US" sz="2400" b="1" kern="1200" dirty="0">
                        <a:solidFill>
                          <a:srgbClr val="F4FBE1"/>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1751069"/>
                  </a:ext>
                </a:extLst>
              </a:tr>
              <a:tr h="833609">
                <a:tc>
                  <a:txBody>
                    <a:bodyPr/>
                    <a:lstStyle/>
                    <a:p>
                      <a:pPr algn="ctr">
                        <a:lnSpc>
                          <a:spcPct val="100000"/>
                        </a:lnSpc>
                      </a:pPr>
                      <a:r>
                        <a:rPr lang="en-US" sz="2400" b="1" kern="1200" dirty="0" err="1" smtClean="0">
                          <a:solidFill>
                            <a:srgbClr val="F4FBE1"/>
                          </a:solidFill>
                          <a:latin typeface="+mn-lt"/>
                          <a:ea typeface="+mn-ea"/>
                          <a:cs typeface="+mn-cs"/>
                        </a:rPr>
                        <a:t>Contribuições</a:t>
                      </a:r>
                      <a:r>
                        <a:rPr lang="en-US" sz="2400" b="1" kern="1200" dirty="0" smtClean="0">
                          <a:solidFill>
                            <a:srgbClr val="F4FBE1"/>
                          </a:solidFill>
                          <a:latin typeface="+mn-lt"/>
                          <a:ea typeface="+mn-ea"/>
                          <a:cs typeface="+mn-cs"/>
                        </a:rPr>
                        <a:t> / </a:t>
                      </a:r>
                      <a:r>
                        <a:rPr lang="en-US" sz="2400" b="1" kern="1200" dirty="0" err="1" smtClean="0">
                          <a:solidFill>
                            <a:srgbClr val="F4FBE1"/>
                          </a:solidFill>
                          <a:latin typeface="+mn-lt"/>
                          <a:ea typeface="+mn-ea"/>
                          <a:cs typeface="+mn-cs"/>
                        </a:rPr>
                        <a:t>Aprovação</a:t>
                      </a:r>
                      <a:endParaRPr lang="en-US" sz="2400" b="1" kern="1200" dirty="0">
                        <a:solidFill>
                          <a:srgbClr val="F4FBE1"/>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F4FBE1"/>
                          </a:solidFill>
                          <a:latin typeface="+mn-lt"/>
                          <a:ea typeface="+mn-ea"/>
                          <a:cs typeface="+mn-cs"/>
                        </a:rPr>
                        <a:t>CNPE</a:t>
                      </a:r>
                      <a:endParaRPr lang="en-US" sz="2400" b="1" kern="1200" dirty="0">
                        <a:solidFill>
                          <a:srgbClr val="F4FBE1"/>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3753651"/>
                  </a:ext>
                </a:extLst>
              </a:tr>
            </a:tbl>
          </a:graphicData>
        </a:graphic>
      </p:graphicFrame>
    </p:spTree>
    <p:extLst>
      <p:ext uri="{BB962C8B-B14F-4D97-AF65-F5344CB8AC3E}">
        <p14:creationId xmlns:p14="http://schemas.microsoft.com/office/powerpoint/2010/main" val="26194081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127036"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60040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 name="Retângulo 1"/>
          <p:cNvSpPr/>
          <p:nvPr/>
        </p:nvSpPr>
        <p:spPr>
          <a:xfrm>
            <a:off x="875897" y="1151969"/>
            <a:ext cx="10453037"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srgbClr val="002060"/>
                </a:solidFill>
                <a:effectLst/>
                <a:uLnTx/>
                <a:uFillTx/>
                <a:latin typeface="Calibri" panose="020F0502020204030204"/>
                <a:ea typeface="+mn-ea"/>
                <a:cs typeface="+mn-cs"/>
              </a:rPr>
              <a:t>Alteração do </a:t>
            </a:r>
            <a:r>
              <a:rPr kumimoji="0" lang="pt-BR" sz="2800" b="1" i="0" u="none" strike="noStrike" kern="1200" cap="none" spc="0" normalizeH="0" baseline="0" noProof="0" dirty="0">
                <a:ln>
                  <a:noFill/>
                </a:ln>
                <a:solidFill>
                  <a:srgbClr val="002060"/>
                </a:solidFill>
                <a:effectLst/>
                <a:uLnTx/>
                <a:uFillTx/>
                <a:latin typeface="Calibri" panose="020F0502020204030204"/>
                <a:ea typeface="+mn-ea"/>
                <a:cs typeface="+mn-cs"/>
              </a:rPr>
              <a:t>Anexo da </a:t>
            </a:r>
            <a:r>
              <a:rPr kumimoji="0" lang="pt-BR" sz="2800" b="1" i="0" u="none" strike="noStrike" kern="1200" cap="none" spc="0" normalizeH="0" baseline="0" noProof="0" dirty="0" smtClean="0">
                <a:ln>
                  <a:noFill/>
                </a:ln>
                <a:solidFill>
                  <a:srgbClr val="002060"/>
                </a:solidFill>
                <a:effectLst/>
                <a:uLnTx/>
                <a:uFillTx/>
                <a:latin typeface="Calibri" panose="020F0502020204030204"/>
                <a:ea typeface="+mn-ea"/>
                <a:cs typeface="+mn-cs"/>
              </a:rPr>
              <a:t>Resolução nº </a:t>
            </a:r>
            <a:r>
              <a:rPr kumimoji="0" lang="pt-BR" sz="2800" b="1" i="0" u="none" strike="noStrike" kern="1200" cap="none" spc="0" normalizeH="0" baseline="0" noProof="0" dirty="0">
                <a:ln>
                  <a:noFill/>
                </a:ln>
                <a:solidFill>
                  <a:srgbClr val="002060"/>
                </a:solidFill>
                <a:effectLst/>
                <a:uLnTx/>
                <a:uFillTx/>
                <a:latin typeface="Calibri" panose="020F0502020204030204"/>
                <a:ea typeface="+mn-ea"/>
                <a:cs typeface="+mn-cs"/>
              </a:rPr>
              <a:t>14, de 24 de junho de 2019, que </a:t>
            </a:r>
            <a:r>
              <a:rPr kumimoji="0" lang="pt-BR" sz="2800" b="1" i="0" u="none" strike="noStrike" kern="1200" cap="none" spc="0" normalizeH="0" baseline="0" noProof="0" dirty="0" smtClean="0">
                <a:ln>
                  <a:noFill/>
                </a:ln>
                <a:solidFill>
                  <a:srgbClr val="002060"/>
                </a:solidFill>
                <a:effectLst/>
                <a:uLnTx/>
                <a:uFillTx/>
                <a:latin typeface="Calibri" panose="020F0502020204030204"/>
                <a:ea typeface="+mn-ea"/>
                <a:cs typeface="+mn-cs"/>
              </a:rPr>
              <a:t>aprovou </a:t>
            </a:r>
            <a:r>
              <a:rPr kumimoji="0" lang="pt-BR" sz="2800" b="1" i="0" u="none" strike="noStrike" kern="1200" cap="none" spc="0" normalizeH="0" baseline="0" noProof="0" dirty="0">
                <a:ln>
                  <a:noFill/>
                </a:ln>
                <a:solidFill>
                  <a:srgbClr val="002060"/>
                </a:solidFill>
                <a:effectLst/>
                <a:uLnTx/>
                <a:uFillTx/>
                <a:latin typeface="Calibri" panose="020F0502020204030204"/>
                <a:ea typeface="+mn-ea"/>
                <a:cs typeface="+mn-cs"/>
              </a:rPr>
              <a:t>o Regimento Interno do Conselho Nacional de Política Energética – </a:t>
            </a:r>
            <a:r>
              <a:rPr kumimoji="0" lang="pt-BR" sz="2800" b="1" i="0" u="none" strike="noStrike" kern="1200" cap="none" spc="0" normalizeH="0" baseline="0" noProof="0" dirty="0" smtClean="0">
                <a:ln>
                  <a:noFill/>
                </a:ln>
                <a:solidFill>
                  <a:srgbClr val="002060"/>
                </a:solidFill>
                <a:effectLst/>
                <a:uLnTx/>
                <a:uFillTx/>
                <a:latin typeface="Calibri" panose="020F0502020204030204"/>
                <a:ea typeface="+mn-ea"/>
                <a:cs typeface="+mn-cs"/>
              </a:rPr>
              <a:t>CNPE: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2800" b="1" i="0" u="none" strike="noStrike" kern="1200" cap="none" spc="0" normalizeH="0" baseline="0" noProof="0" dirty="0" smtClean="0">
              <a:ln>
                <a:noFill/>
              </a:ln>
              <a:solidFill>
                <a:srgbClr val="002060"/>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pt-BR" sz="2800" b="1" i="0" u="none" strike="noStrike" kern="1200" cap="none" spc="0" normalizeH="0" baseline="0" noProof="0" dirty="0" smtClean="0">
                <a:ln>
                  <a:noFill/>
                </a:ln>
                <a:solidFill>
                  <a:srgbClr val="002060"/>
                </a:solidFill>
                <a:effectLst/>
                <a:uLnTx/>
                <a:uFillTx/>
                <a:latin typeface="Calibri" panose="020F0502020204030204"/>
                <a:ea typeface="+mn-ea"/>
                <a:cs typeface="+mn-cs"/>
              </a:rPr>
              <a:t>Decreto nº 10.105, de 2019 – inclusão como Membro efetivo do CNPE</a:t>
            </a:r>
            <a:r>
              <a:rPr kumimoji="0" lang="pt-BR" sz="2800" b="1" i="0" u="none" strike="noStrike" kern="1200" cap="none" spc="0" normalizeH="0" noProof="0" dirty="0" smtClean="0">
                <a:ln>
                  <a:noFill/>
                </a:ln>
                <a:solidFill>
                  <a:srgbClr val="002060"/>
                </a:solidFill>
                <a:effectLst/>
                <a:uLnTx/>
                <a:uFillTx/>
                <a:latin typeface="Calibri" panose="020F0502020204030204"/>
                <a:ea typeface="+mn-ea"/>
                <a:cs typeface="+mn-cs"/>
              </a:rPr>
              <a:t> do Ministro de Estado da Infraestrutura.</a:t>
            </a:r>
            <a:endParaRPr kumimoji="0" lang="pt-BR" sz="2800" b="1" i="0" u="none" strike="noStrike" kern="1200" cap="none" spc="0" normalizeH="0" baseline="0" noProof="0" dirty="0" smtClean="0">
              <a:ln>
                <a:noFill/>
              </a:ln>
              <a:solidFill>
                <a:srgbClr val="002060"/>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pt-BR" sz="2800" b="1" i="0" u="none" strike="noStrike" kern="1200" cap="none" spc="0" normalizeH="0" baseline="0" noProof="0" dirty="0" smtClean="0">
              <a:ln>
                <a:noFill/>
              </a:ln>
              <a:solidFill>
                <a:srgbClr val="002060"/>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pt-BR" sz="2800" b="1" i="0" u="none" strike="noStrike" kern="1200" cap="none" spc="0" normalizeH="0" baseline="0" noProof="0" dirty="0" smtClean="0">
                <a:ln>
                  <a:noFill/>
                </a:ln>
                <a:solidFill>
                  <a:srgbClr val="002060"/>
                </a:solidFill>
                <a:effectLst/>
                <a:uLnTx/>
                <a:uFillTx/>
                <a:latin typeface="Calibri" panose="020F0502020204030204"/>
                <a:ea typeface="+mn-ea"/>
                <a:cs typeface="+mn-cs"/>
              </a:rPr>
              <a:t>Inclusão do § 1º-A do art. 2º do Anexo ao Regimento Interno do CNPE, para prever, </a:t>
            </a:r>
            <a:r>
              <a:rPr kumimoji="0" lang="pt-BR" sz="2800" b="1" i="0" u="none" strike="noStrike" kern="1200" cap="none" spc="0" normalizeH="0" baseline="0" noProof="0" dirty="0" err="1" smtClean="0">
                <a:ln>
                  <a:noFill/>
                </a:ln>
                <a:solidFill>
                  <a:srgbClr val="002060"/>
                </a:solidFill>
                <a:effectLst/>
                <a:uLnTx/>
                <a:uFillTx/>
                <a:latin typeface="Calibri" panose="020F0502020204030204"/>
                <a:ea typeface="+mn-ea"/>
                <a:cs typeface="+mn-cs"/>
              </a:rPr>
              <a:t>inequivocadamente</a:t>
            </a:r>
            <a:r>
              <a:rPr kumimoji="0" lang="pt-BR" sz="2800" b="1" i="0" u="none" strike="noStrike" kern="1200" cap="none" spc="0" normalizeH="0" baseline="0" noProof="0" dirty="0" smtClean="0">
                <a:ln>
                  <a:noFill/>
                </a:ln>
                <a:solidFill>
                  <a:srgbClr val="002060"/>
                </a:solidFill>
                <a:effectLst/>
                <a:uLnTx/>
                <a:uFillTx/>
                <a:latin typeface="Calibri" panose="020F0502020204030204"/>
                <a:ea typeface="+mn-ea"/>
                <a:cs typeface="+mn-cs"/>
              </a:rPr>
              <a:t>, a substituição do Presidente do CNPE em seus afastamentos, impedimentos legais ou regulamentares pelo Ministro de Estado de Minas e Energia, </a:t>
            </a:r>
            <a:r>
              <a:rPr kumimoji="0" lang="pt-BR" sz="2800" b="1" i="0" u="none" strike="noStrike" kern="1200" cap="none" spc="0" normalizeH="0" baseline="0" noProof="0" dirty="0" err="1" smtClean="0">
                <a:ln>
                  <a:noFill/>
                </a:ln>
                <a:solidFill>
                  <a:srgbClr val="002060"/>
                </a:solidFill>
                <a:effectLst/>
                <a:uLnTx/>
                <a:uFillTx/>
                <a:latin typeface="Calibri" panose="020F0502020204030204"/>
                <a:ea typeface="+mn-ea"/>
                <a:cs typeface="+mn-cs"/>
              </a:rPr>
              <a:t>Subsituto</a:t>
            </a:r>
            <a:r>
              <a:rPr kumimoji="0" lang="pt-BR" sz="2800" b="1" i="0" u="none" strike="noStrike" kern="1200" cap="none" spc="0" normalizeH="0" baseline="0" noProof="0" dirty="0" smtClean="0">
                <a:ln>
                  <a:noFill/>
                </a:ln>
                <a:solidFill>
                  <a:srgbClr val="002060"/>
                </a:solidFill>
                <a:effectLst/>
                <a:uLnTx/>
                <a:uFillTx/>
                <a:latin typeface="Calibri" panose="020F0502020204030204"/>
                <a:ea typeface="+mn-ea"/>
                <a:cs typeface="+mn-cs"/>
              </a:rPr>
              <a:t>.</a:t>
            </a:r>
            <a:endParaRPr kumimoji="0" lang="pt-BR" sz="2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1920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70766"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60040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9" name="Rectangle 5"/>
          <p:cNvSpPr/>
          <p:nvPr/>
        </p:nvSpPr>
        <p:spPr>
          <a:xfrm>
            <a:off x="4783206" y="929699"/>
            <a:ext cx="2290061"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Pauta</a:t>
            </a:r>
            <a:endPar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graphicFrame>
        <p:nvGraphicFramePr>
          <p:cNvPr id="12" name="Table 12"/>
          <p:cNvGraphicFramePr>
            <a:graphicFrameLocks noGrp="1"/>
          </p:cNvGraphicFramePr>
          <p:nvPr>
            <p:extLst>
              <p:ext uri="{D42A27DB-BD31-4B8C-83A1-F6EECF244321}">
                <p14:modId xmlns:p14="http://schemas.microsoft.com/office/powerpoint/2010/main" val="1606906023"/>
              </p:ext>
            </p:extLst>
          </p:nvPr>
        </p:nvGraphicFramePr>
        <p:xfrm>
          <a:off x="427924" y="1784835"/>
          <a:ext cx="11288986" cy="3391346"/>
        </p:xfrm>
        <a:graphic>
          <a:graphicData uri="http://schemas.openxmlformats.org/drawingml/2006/table">
            <a:tbl>
              <a:tblPr firstRow="1" bandRow="1">
                <a:tableStyleId>{5C22544A-7EE6-4342-B048-85BDC9FD1C3A}</a:tableStyleId>
              </a:tblPr>
              <a:tblGrid>
                <a:gridCol w="7010345">
                  <a:extLst>
                    <a:ext uri="{9D8B030D-6E8A-4147-A177-3AD203B41FA5}">
                      <a16:colId xmlns:a16="http://schemas.microsoft.com/office/drawing/2014/main" val="3710372697"/>
                    </a:ext>
                  </a:extLst>
                </a:gridCol>
                <a:gridCol w="4278641">
                  <a:extLst>
                    <a:ext uri="{9D8B030D-6E8A-4147-A177-3AD203B41FA5}">
                      <a16:colId xmlns:a16="http://schemas.microsoft.com/office/drawing/2014/main" val="2842793189"/>
                    </a:ext>
                  </a:extLst>
                </a:gridCol>
              </a:tblGrid>
              <a:tr h="1500495">
                <a:tc>
                  <a:txBody>
                    <a:bodyPr/>
                    <a:lstStyle/>
                    <a:p>
                      <a:pPr marL="0" indent="0" algn="just">
                        <a:buNone/>
                      </a:pPr>
                      <a:r>
                        <a:rPr lang="pt-BR" sz="2400" b="1" kern="1200" dirty="0" smtClean="0">
                          <a:solidFill>
                            <a:srgbClr val="F4FBE1"/>
                          </a:solidFill>
                          <a:latin typeface="+mn-lt"/>
                          <a:ea typeface="+mn-ea"/>
                          <a:cs typeface="+mn-cs"/>
                        </a:rPr>
                        <a:t>- Resolução CNPE que altera o Anexo da Resolução </a:t>
                      </a:r>
                      <a:br>
                        <a:rPr lang="pt-BR" sz="2400" b="1" kern="1200" dirty="0" smtClean="0">
                          <a:solidFill>
                            <a:srgbClr val="F4FBE1"/>
                          </a:solidFill>
                          <a:latin typeface="+mn-lt"/>
                          <a:ea typeface="+mn-ea"/>
                          <a:cs typeface="+mn-cs"/>
                        </a:rPr>
                      </a:br>
                      <a:r>
                        <a:rPr lang="pt-BR" sz="2400" b="1" kern="1200" dirty="0" smtClean="0">
                          <a:solidFill>
                            <a:srgbClr val="F4FBE1"/>
                          </a:solidFill>
                          <a:latin typeface="+mn-lt"/>
                          <a:ea typeface="+mn-ea"/>
                          <a:cs typeface="+mn-cs"/>
                        </a:rPr>
                        <a:t>nº 14, de 24 de junho de 2019, que aprova o Regimento Interno do Conselho Nacional de Política Energética – CNPE.</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smtClean="0">
                          <a:solidFill>
                            <a:srgbClr val="F4FBE1"/>
                          </a:solidFill>
                          <a:latin typeface="+mn-lt"/>
                          <a:ea typeface="+mn-ea"/>
                          <a:cs typeface="+mn-cs"/>
                        </a:rPr>
                        <a:t>Secretário-Executivo</a:t>
                      </a:r>
                      <a:r>
                        <a:rPr lang="en-US" sz="2400" b="1" kern="1200" dirty="0" smtClean="0">
                          <a:solidFill>
                            <a:srgbClr val="F4FBE1"/>
                          </a:solidFill>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F4FBE1"/>
                          </a:solidFill>
                          <a:latin typeface="+mn-lt"/>
                          <a:ea typeface="+mn-ea"/>
                          <a:cs typeface="+mn-cs"/>
                        </a:rPr>
                        <a:t>do CNPE</a:t>
                      </a:r>
                      <a:endParaRPr lang="en-US" sz="2400" b="1" kern="1200" dirty="0">
                        <a:solidFill>
                          <a:srgbClr val="F4FBE1"/>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6292443"/>
                  </a:ext>
                </a:extLst>
              </a:tr>
              <a:tr h="1003257">
                <a:tc>
                  <a:txBody>
                    <a:bodyPr/>
                    <a:lstStyle/>
                    <a:p>
                      <a:pPr algn="ctr">
                        <a:lnSpc>
                          <a:spcPct val="100000"/>
                        </a:lnSpc>
                      </a:pPr>
                      <a:r>
                        <a:rPr lang="en-US" sz="2400" b="1" kern="1200" dirty="0" err="1" smtClean="0">
                          <a:solidFill>
                            <a:srgbClr val="002060"/>
                          </a:solidFill>
                          <a:latin typeface="+mn-lt"/>
                          <a:ea typeface="+mn-ea"/>
                          <a:cs typeface="+mn-cs"/>
                        </a:rPr>
                        <a:t>Resolução</a:t>
                      </a:r>
                      <a:endParaRPr lang="en-US" sz="2400" b="1" kern="1200" dirty="0">
                        <a:solidFill>
                          <a:srgbClr val="002060"/>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smtClean="0">
                          <a:solidFill>
                            <a:srgbClr val="002060"/>
                          </a:solidFill>
                          <a:latin typeface="+mn-lt"/>
                          <a:ea typeface="+mn-ea"/>
                          <a:cs typeface="+mn-cs"/>
                        </a:rPr>
                        <a:t>Secretário-Executivo</a:t>
                      </a:r>
                      <a:r>
                        <a:rPr lang="en-US" sz="2400" b="1" kern="1200" dirty="0" smtClean="0">
                          <a:solidFill>
                            <a:srgbClr val="002060"/>
                          </a:solidFill>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002060"/>
                          </a:solidFill>
                          <a:latin typeface="+mn-lt"/>
                          <a:ea typeface="+mn-ea"/>
                          <a:cs typeface="+mn-cs"/>
                        </a:rPr>
                        <a:t>do CNPE</a:t>
                      </a:r>
                      <a:endParaRPr lang="en-US" sz="2400" b="1" kern="1200" dirty="0">
                        <a:solidFill>
                          <a:srgbClr val="002060"/>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1751069"/>
                  </a:ext>
                </a:extLst>
              </a:tr>
              <a:tr h="833609">
                <a:tc>
                  <a:txBody>
                    <a:bodyPr/>
                    <a:lstStyle/>
                    <a:p>
                      <a:pPr algn="ctr">
                        <a:lnSpc>
                          <a:spcPct val="100000"/>
                        </a:lnSpc>
                      </a:pPr>
                      <a:r>
                        <a:rPr lang="en-US" sz="2400" b="1" kern="1200" dirty="0" err="1" smtClean="0">
                          <a:solidFill>
                            <a:srgbClr val="F4FBE1"/>
                          </a:solidFill>
                          <a:latin typeface="+mn-lt"/>
                          <a:ea typeface="+mn-ea"/>
                          <a:cs typeface="+mn-cs"/>
                        </a:rPr>
                        <a:t>Contribuições</a:t>
                      </a:r>
                      <a:r>
                        <a:rPr lang="en-US" sz="2400" b="1" kern="1200" dirty="0" smtClean="0">
                          <a:solidFill>
                            <a:srgbClr val="F4FBE1"/>
                          </a:solidFill>
                          <a:latin typeface="+mn-lt"/>
                          <a:ea typeface="+mn-ea"/>
                          <a:cs typeface="+mn-cs"/>
                        </a:rPr>
                        <a:t> / </a:t>
                      </a:r>
                      <a:r>
                        <a:rPr lang="en-US" sz="2400" b="1" kern="1200" dirty="0" err="1" smtClean="0">
                          <a:solidFill>
                            <a:srgbClr val="F4FBE1"/>
                          </a:solidFill>
                          <a:latin typeface="+mn-lt"/>
                          <a:ea typeface="+mn-ea"/>
                          <a:cs typeface="+mn-cs"/>
                        </a:rPr>
                        <a:t>Aprovação</a:t>
                      </a:r>
                      <a:endParaRPr lang="en-US" sz="2400" b="1" kern="1200" dirty="0">
                        <a:solidFill>
                          <a:srgbClr val="F4FBE1"/>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F4FBE1"/>
                          </a:solidFill>
                          <a:latin typeface="+mn-lt"/>
                          <a:ea typeface="+mn-ea"/>
                          <a:cs typeface="+mn-cs"/>
                        </a:rPr>
                        <a:t>CNPE</a:t>
                      </a:r>
                      <a:endParaRPr lang="en-US" sz="2400" b="1" kern="1200" dirty="0">
                        <a:solidFill>
                          <a:srgbClr val="F4FBE1"/>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3753651"/>
                  </a:ext>
                </a:extLst>
              </a:tr>
            </a:tbl>
          </a:graphicData>
        </a:graphic>
      </p:graphicFrame>
    </p:spTree>
    <p:extLst>
      <p:ext uri="{BB962C8B-B14F-4D97-AF65-F5344CB8AC3E}">
        <p14:creationId xmlns:p14="http://schemas.microsoft.com/office/powerpoint/2010/main" val="25960040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71791"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992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3" name="Retângulo 2"/>
          <p:cNvSpPr/>
          <p:nvPr/>
        </p:nvSpPr>
        <p:spPr>
          <a:xfrm>
            <a:off x="327259" y="744668"/>
            <a:ext cx="11623078" cy="6102440"/>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900430" algn="l"/>
              </a:tabLst>
              <a:defRPr/>
            </a:pPr>
            <a:r>
              <a:rPr kumimoji="0" lang="pt-BR" sz="1700" b="1" i="0" u="none" strike="noStrike" kern="120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RESOLUÇÃO Nº        , DE </a:t>
            </a:r>
            <a:r>
              <a:rPr kumimoji="0" lang="pt-BR" sz="1700" b="1" i="0" u="none" strike="noStrike" kern="1200" cap="none" spc="0" normalizeH="0" baseline="0" noProof="0" dirty="0" smtClean="0">
                <a:ln>
                  <a:noFill/>
                </a:ln>
                <a:solidFill>
                  <a:prstClr val="black"/>
                </a:solidFill>
                <a:effectLst/>
                <a:uLnTx/>
                <a:uFillTx/>
                <a:ea typeface="Times New Roman" panose="02020603050405020304" pitchFamily="18" charset="0"/>
                <a:cs typeface="Calibri" panose="020F0502020204030204" pitchFamily="34" charset="0"/>
              </a:rPr>
              <a:t>12 DE DEZEMBRO DE </a:t>
            </a:r>
            <a:r>
              <a:rPr kumimoji="0" lang="pt-BR" sz="1700" b="1" i="0" u="none" strike="noStrike" kern="120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2019</a:t>
            </a:r>
            <a:r>
              <a:rPr kumimoji="0" lang="pt-BR" sz="1700" b="1" i="0" u="none" strike="noStrike" kern="1200" cap="none" spc="0" normalizeH="0" baseline="0" noProof="0" dirty="0" smtClean="0">
                <a:ln>
                  <a:noFill/>
                </a:ln>
                <a:solidFill>
                  <a:prstClr val="black"/>
                </a:solidFill>
                <a:effectLst/>
                <a:uLnTx/>
                <a:uFillTx/>
                <a:ea typeface="Times New Roman" panose="02020603050405020304" pitchFamily="18" charset="0"/>
                <a:cs typeface="Calibri" panose="020F0502020204030204" pitchFamily="34" charset="0"/>
              </a:rPr>
              <a:t>.</a:t>
            </a:r>
            <a:r>
              <a:rPr kumimoji="0" lang="pt-BR" sz="1700" b="0" i="0" u="none" strike="noStrike" kern="120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 </a:t>
            </a:r>
            <a:endParaRPr kumimoji="0" lang="pt-BR" sz="17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endParaRPr>
          </a:p>
          <a:p>
            <a:pPr marL="5118100" marR="0" lvl="0" indent="0" algn="just" defTabSz="914400" rtl="0" eaLnBrk="1" fontAlgn="auto" latinLnBrk="0" hangingPunct="1">
              <a:lnSpc>
                <a:spcPct val="100000"/>
              </a:lnSpc>
              <a:spcBef>
                <a:spcPts val="0"/>
              </a:spcBef>
              <a:spcAft>
                <a:spcPts val="0"/>
              </a:spcAft>
              <a:buClrTx/>
              <a:buSzTx/>
              <a:buFontTx/>
              <a:buNone/>
              <a:tabLst/>
              <a:defRPr/>
            </a:pPr>
            <a:endParaRPr kumimoji="0" lang="pt-BR" sz="1700" b="0" i="0" u="none" strike="noStrike" kern="1200" cap="none" spc="0" normalizeH="0" baseline="0" noProof="0" dirty="0" smtClean="0">
              <a:ln>
                <a:noFill/>
              </a:ln>
              <a:solidFill>
                <a:prstClr val="black"/>
              </a:solidFill>
              <a:effectLst/>
              <a:uLnTx/>
              <a:uFillTx/>
              <a:ea typeface="Times New Roman" panose="02020603050405020304" pitchFamily="18" charset="0"/>
              <a:cs typeface="Calibri" panose="020F0502020204030204" pitchFamily="34" charset="0"/>
            </a:endParaRPr>
          </a:p>
          <a:p>
            <a:pPr marL="5737225" lvl="0" algn="just">
              <a:defRPr/>
            </a:pPr>
            <a:r>
              <a:rPr lang="pt-BR" sz="1700" dirty="0"/>
              <a:t>Altera o Anexo da Resolução nº 14, de 24 de junho de 2019, que aprova o Regimento Interno do Conselho Nacional de Política Energética - CNPE</a:t>
            </a:r>
            <a:r>
              <a:rPr kumimoji="0" lang="pt-BR" sz="1700" b="0" i="0" u="none" strike="noStrike" kern="120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700" b="0" i="0" u="none" strike="noStrike" kern="120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 </a:t>
            </a:r>
          </a:p>
          <a:p>
            <a:pPr algn="just"/>
            <a:r>
              <a:rPr kumimoji="0" lang="pt-BR" sz="1700" b="0" i="0" u="none" strike="noStrike" kern="120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	</a:t>
            </a:r>
            <a:r>
              <a:rPr lang="pt-BR" sz="1700" b="1" dirty="0"/>
              <a:t>O PRESIDENTE DO CONSELHO NACIONAL DE POLÍTICA ENERGÉTICA - CNPE</a:t>
            </a:r>
            <a:r>
              <a:rPr lang="pt-BR" sz="1700" dirty="0"/>
              <a:t>, no uso da atribuição que lhe confere o </a:t>
            </a:r>
            <a:r>
              <a:rPr lang="pt-BR" sz="1700" dirty="0" smtClean="0"/>
              <a:t/>
            </a:r>
            <a:br>
              <a:rPr lang="pt-BR" sz="1700" dirty="0" smtClean="0"/>
            </a:br>
            <a:r>
              <a:rPr lang="pt-BR" sz="1700" dirty="0" smtClean="0"/>
              <a:t>art</a:t>
            </a:r>
            <a:r>
              <a:rPr lang="pt-BR" sz="1700" dirty="0"/>
              <a:t>. 6º, § 1º, do Decreto nº 3.520, de 21 de junho de 2000, </a:t>
            </a:r>
            <a:r>
              <a:rPr lang="pt-BR" sz="1700" dirty="0" smtClean="0"/>
              <a:t>no art</a:t>
            </a:r>
            <a:r>
              <a:rPr lang="pt-BR" sz="1700" dirty="0"/>
              <a:t>. 26 do Regimento Interno do CNPE, aprovado pela Resolução </a:t>
            </a:r>
            <a:r>
              <a:rPr lang="pt-BR" sz="1700" dirty="0" smtClean="0"/>
              <a:t/>
            </a:r>
            <a:br>
              <a:rPr lang="pt-BR" sz="1700" dirty="0" smtClean="0"/>
            </a:br>
            <a:r>
              <a:rPr lang="pt-BR" sz="1700" dirty="0" smtClean="0"/>
              <a:t>nº </a:t>
            </a:r>
            <a:r>
              <a:rPr lang="pt-BR" sz="1700" dirty="0"/>
              <a:t>14, de 24 de junho de 2019, e tendo em vista as deliberações da 38ª Reunião Ordinária do Conselho, realizada em 12 de dezembro de 2019, resolve:</a:t>
            </a:r>
          </a:p>
          <a:p>
            <a:pPr algn="just"/>
            <a:r>
              <a:rPr lang="pt-BR" sz="1700" dirty="0"/>
              <a:t> </a:t>
            </a:r>
          </a:p>
          <a:p>
            <a:pPr algn="just"/>
            <a:r>
              <a:rPr lang="pt-BR" sz="1700" dirty="0" smtClean="0"/>
              <a:t>	Art</a:t>
            </a:r>
            <a:r>
              <a:rPr lang="pt-BR" sz="1700" dirty="0"/>
              <a:t>. 1º O Anexo da Resolução nº 14, de 24 de junho de 2019, passa a vigorar com as seguintes alterações:</a:t>
            </a:r>
          </a:p>
          <a:p>
            <a:pPr algn="just"/>
            <a:r>
              <a:rPr lang="pt-BR" sz="1700" dirty="0"/>
              <a:t> </a:t>
            </a:r>
          </a:p>
          <a:p>
            <a:pPr algn="just"/>
            <a:r>
              <a:rPr lang="pt-BR" sz="1700" dirty="0" smtClean="0"/>
              <a:t>	“</a:t>
            </a:r>
            <a:r>
              <a:rPr lang="pt-BR" sz="1700" dirty="0"/>
              <a:t>Art. 2º .......................................................................................................</a:t>
            </a:r>
          </a:p>
          <a:p>
            <a:pPr algn="just"/>
            <a:r>
              <a:rPr lang="pt-BR" sz="1700" dirty="0" smtClean="0"/>
              <a:t>	....................................................................................................................</a:t>
            </a:r>
            <a:endParaRPr lang="pt-BR" sz="1700" dirty="0"/>
          </a:p>
          <a:p>
            <a:pPr algn="just"/>
            <a:r>
              <a:rPr lang="pt-BR" sz="1700" dirty="0"/>
              <a:t> </a:t>
            </a:r>
          </a:p>
          <a:p>
            <a:pPr algn="just"/>
            <a:r>
              <a:rPr lang="pt-BR" sz="1700" dirty="0" smtClean="0"/>
              <a:t>	V </a:t>
            </a:r>
            <a:r>
              <a:rPr lang="pt-BR" sz="1700" dirty="0"/>
              <a:t>- o Ministro de Estado da Infraestrutura</a:t>
            </a:r>
            <a:r>
              <a:rPr lang="pt-BR" sz="1700" dirty="0" smtClean="0"/>
              <a:t>;</a:t>
            </a:r>
          </a:p>
          <a:p>
            <a:pPr algn="just"/>
            <a:endParaRPr lang="pt-BR" sz="1700" dirty="0" smtClean="0"/>
          </a:p>
          <a:p>
            <a:pPr algn="just"/>
            <a:r>
              <a:rPr lang="pt-BR" sz="1600" dirty="0" smtClean="0"/>
              <a:t>	VI </a:t>
            </a:r>
            <a:r>
              <a:rPr lang="pt-BR" sz="1600" dirty="0"/>
              <a:t>- o Ministro de Estado da Agricultura, Pecuária e Abastecimento;</a:t>
            </a:r>
          </a:p>
          <a:p>
            <a:pPr algn="just"/>
            <a:r>
              <a:rPr lang="pt-BR" sz="1600" dirty="0"/>
              <a:t> </a:t>
            </a:r>
          </a:p>
          <a:p>
            <a:pPr algn="just"/>
            <a:r>
              <a:rPr lang="pt-BR" sz="1600" dirty="0"/>
              <a:t>	VII - o Ministro de Estado da Ciência, Tecnologia, Inovações e Comunicações</a:t>
            </a:r>
            <a:r>
              <a:rPr lang="pt-BR" sz="1600" dirty="0" smtClean="0"/>
              <a:t>;</a:t>
            </a:r>
            <a:endParaRPr lang="pt-BR" sz="1600" dirty="0"/>
          </a:p>
          <a:p>
            <a:pPr algn="just"/>
            <a:endParaRPr lang="pt-BR" sz="1700" dirty="0"/>
          </a:p>
          <a:p>
            <a:pPr algn="just"/>
            <a:r>
              <a:rPr lang="pt-BR" sz="1700" dirty="0"/>
              <a:t> </a:t>
            </a:r>
          </a:p>
        </p:txBody>
      </p:sp>
    </p:spTree>
    <p:extLst>
      <p:ext uri="{BB962C8B-B14F-4D97-AF65-F5344CB8AC3E}">
        <p14:creationId xmlns:p14="http://schemas.microsoft.com/office/powerpoint/2010/main" val="34628415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1" name="Rectangle 5"/>
          <p:cNvSpPr/>
          <p:nvPr/>
        </p:nvSpPr>
        <p:spPr>
          <a:xfrm>
            <a:off x="4783206" y="682754"/>
            <a:ext cx="2290061"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smtClean="0">
                <a:ln w="0"/>
                <a:solidFill>
                  <a:srgbClr val="002060"/>
                </a:solidFill>
                <a:effectLst>
                  <a:outerShdw blurRad="38100" dist="25400" dir="5400000" algn="ctr" rotWithShape="0">
                    <a:srgbClr val="6E747A">
                      <a:alpha val="43000"/>
                    </a:srgbClr>
                  </a:outerShdw>
                </a:effectLst>
                <a:latin typeface="Calibri" panose="020F0502020204030204"/>
              </a:rPr>
              <a:t>Pauta</a:t>
            </a:r>
            <a:endPar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ndParaRPr>
          </a:p>
        </p:txBody>
      </p:sp>
      <p:graphicFrame>
        <p:nvGraphicFramePr>
          <p:cNvPr id="12" name="Table 12"/>
          <p:cNvGraphicFramePr>
            <a:graphicFrameLocks noGrp="1"/>
          </p:cNvGraphicFramePr>
          <p:nvPr>
            <p:extLst>
              <p:ext uri="{D42A27DB-BD31-4B8C-83A1-F6EECF244321}">
                <p14:modId xmlns:p14="http://schemas.microsoft.com/office/powerpoint/2010/main" val="403348610"/>
              </p:ext>
            </p:extLst>
          </p:nvPr>
        </p:nvGraphicFramePr>
        <p:xfrm>
          <a:off x="567890" y="1379298"/>
          <a:ext cx="11087095" cy="4019969"/>
        </p:xfrm>
        <a:graphic>
          <a:graphicData uri="http://schemas.openxmlformats.org/drawingml/2006/table">
            <a:tbl>
              <a:tblPr firstRow="1" bandRow="1">
                <a:tableStyleId>{5C22544A-7EE6-4342-B048-85BDC9FD1C3A}</a:tableStyleId>
              </a:tblPr>
              <a:tblGrid>
                <a:gridCol w="7270465">
                  <a:extLst>
                    <a:ext uri="{9D8B030D-6E8A-4147-A177-3AD203B41FA5}">
                      <a16:colId xmlns:a16="http://schemas.microsoft.com/office/drawing/2014/main" val="3710372697"/>
                    </a:ext>
                  </a:extLst>
                </a:gridCol>
                <a:gridCol w="3816630">
                  <a:extLst>
                    <a:ext uri="{9D8B030D-6E8A-4147-A177-3AD203B41FA5}">
                      <a16:colId xmlns:a16="http://schemas.microsoft.com/office/drawing/2014/main" val="2842793189"/>
                    </a:ext>
                  </a:extLst>
                </a:gridCol>
              </a:tblGrid>
              <a:tr h="4019969">
                <a:tc>
                  <a:txBody>
                    <a:bodyPr/>
                    <a:lstStyle/>
                    <a:p>
                      <a:pPr marL="722313" indent="-722313" algn="just"/>
                      <a:r>
                        <a:rPr lang="pt-BR" sz="2100" b="1" kern="1200" dirty="0" smtClean="0">
                          <a:solidFill>
                            <a:srgbClr val="002060"/>
                          </a:solidFill>
                          <a:latin typeface="+mn-lt"/>
                          <a:ea typeface="+mn-ea"/>
                          <a:cs typeface="+mn-cs"/>
                        </a:rPr>
                        <a:t>     IV - Resolução CNPE que define o critério geral de garantia de suprimento aplicável aos estudos de expansão da oferta e do planejamento da operação do Sistema Elétrico Interligado, bem como ao cálculo das garantias físicas de energia e potência de um empreendimento de geração de energia elétrica.</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2000" b="1" kern="1200" dirty="0" smtClean="0">
                        <a:solidFill>
                          <a:srgbClr val="002060"/>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2000" b="1" kern="1200" dirty="0" smtClean="0">
                        <a:solidFill>
                          <a:srgbClr val="002060"/>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2000" b="1" kern="1200" dirty="0" smtClean="0">
                        <a:solidFill>
                          <a:srgbClr val="002060"/>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2000" b="1" kern="1200" dirty="0" smtClean="0">
                        <a:solidFill>
                          <a:srgbClr val="002060"/>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2000" b="1" kern="1200" dirty="0" smtClean="0">
                        <a:solidFill>
                          <a:srgbClr val="002060"/>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2000" b="1" kern="1200" dirty="0" smtClean="0">
                          <a:solidFill>
                            <a:srgbClr val="002060"/>
                          </a:solidFill>
                          <a:latin typeface="+mn-lt"/>
                          <a:ea typeface="+mn-ea"/>
                          <a:cs typeface="+mn-cs"/>
                        </a:rPr>
                        <a:t>- Empresa de Pesquisa Energética</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100" b="1" kern="1200" dirty="0" smtClean="0">
                        <a:solidFill>
                          <a:srgbClr val="002060"/>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100" b="1" kern="1200" dirty="0" smtClean="0">
                        <a:solidFill>
                          <a:srgbClr val="002060"/>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100" b="1" kern="1200" dirty="0" smtClean="0">
                        <a:solidFill>
                          <a:srgbClr val="002060"/>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100" b="1" kern="1200" dirty="0" smtClean="0">
                        <a:solidFill>
                          <a:srgbClr val="002060"/>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100" b="1" kern="1200" dirty="0" smtClean="0">
                        <a:solidFill>
                          <a:srgbClr val="002060"/>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100" b="1" kern="1200" dirty="0" smtClean="0">
                        <a:solidFill>
                          <a:srgbClr val="002060"/>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6292443"/>
                  </a:ext>
                </a:extLst>
              </a:tr>
            </a:tbl>
          </a:graphicData>
        </a:graphic>
      </p:graphicFrame>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t-BR"/>
          </a:p>
        </p:txBody>
      </p:sp>
      <p:graphicFrame>
        <p:nvGraphicFramePr>
          <p:cNvPr id="14" name="Objeto 13"/>
          <p:cNvGraphicFramePr>
            <a:graphicFrameLocks noChangeAspect="1"/>
          </p:cNvGraphicFramePr>
          <p:nvPr>
            <p:extLst>
              <p:ext uri="{D42A27DB-BD31-4B8C-83A1-F6EECF244321}">
                <p14:modId xmlns:p14="http://schemas.microsoft.com/office/powerpoint/2010/main" val="3075045070"/>
              </p:ext>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63612"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25691"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pt-BR" sz="2000" b="1" dirty="0" smtClean="0">
                <a:ln w="0"/>
                <a:solidFill>
                  <a:srgbClr val="002060"/>
                </a:solidFill>
                <a:effectLst>
                  <a:outerShdw blurRad="38100" dist="25400" dir="5400000" algn="ctr" rotWithShape="0">
                    <a:srgbClr val="6E747A">
                      <a:alpha val="43000"/>
                    </a:srgbClr>
                  </a:outerShdw>
                </a:effectLst>
                <a:latin typeface="Calibri" panose="020F0502020204030204"/>
              </a:rPr>
              <a:t>Conselho Nacional de Política Energética - CNPE</a:t>
            </a:r>
            <a:endParaRPr kumimoji="0" lang="pt-BR" sz="2800" b="1" i="0" u="none" strike="noStrike" kern="1200" cap="none" spc="0" normalizeH="0" baseline="0" dirty="0">
              <a:ln w="0"/>
              <a:solidFill>
                <a:srgbClr val="002060"/>
              </a:solidFill>
              <a:effectLst>
                <a:outerShdw blurRad="38100" dist="25400" dir="5400000" algn="ctr" rotWithShape="0">
                  <a:srgbClr val="6E747A">
                    <a:alpha val="43000"/>
                  </a:srgbClr>
                </a:outerShdw>
              </a:effectLst>
              <a:uLnTx/>
              <a:uFillTx/>
              <a:latin typeface="Calibri" panose="020F0502020204030204"/>
            </a:endParaRPr>
          </a:p>
        </p:txBody>
      </p:sp>
    </p:spTree>
    <p:extLst>
      <p:ext uri="{BB962C8B-B14F-4D97-AF65-F5344CB8AC3E}">
        <p14:creationId xmlns:p14="http://schemas.microsoft.com/office/powerpoint/2010/main" val="38665263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73839"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992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3" name="Retângulo 2"/>
          <p:cNvSpPr/>
          <p:nvPr/>
        </p:nvSpPr>
        <p:spPr>
          <a:xfrm>
            <a:off x="327259" y="850335"/>
            <a:ext cx="11623078" cy="5078313"/>
          </a:xfrm>
          <a:prstGeom prst="rect">
            <a:avLst/>
          </a:prstGeom>
        </p:spPr>
        <p:txBody>
          <a:bodyPr wrap="square">
            <a:spAutoFit/>
          </a:bodyPr>
          <a:lstStyle/>
          <a:p>
            <a:r>
              <a:rPr lang="pt-BR" dirty="0" smtClean="0"/>
              <a:t>	</a:t>
            </a:r>
            <a:r>
              <a:rPr lang="pt-BR" sz="1750" dirty="0" smtClean="0"/>
              <a:t>VIII </a:t>
            </a:r>
            <a:r>
              <a:rPr lang="pt-BR" sz="1750" dirty="0"/>
              <a:t>- o Ministro de Estado do Meio Ambiente;</a:t>
            </a:r>
          </a:p>
          <a:p>
            <a:r>
              <a:rPr lang="pt-BR" sz="1750" dirty="0"/>
              <a:t> </a:t>
            </a:r>
          </a:p>
          <a:p>
            <a:r>
              <a:rPr lang="pt-BR" sz="1750" dirty="0" smtClean="0"/>
              <a:t>	IX </a:t>
            </a:r>
            <a:r>
              <a:rPr lang="pt-BR" sz="1750" dirty="0"/>
              <a:t>- o Ministro de Estado do Desenvolvimento Regional;</a:t>
            </a:r>
          </a:p>
          <a:p>
            <a:r>
              <a:rPr lang="pt-BR" sz="1750" dirty="0"/>
              <a:t> </a:t>
            </a:r>
          </a:p>
          <a:p>
            <a:r>
              <a:rPr lang="pt-BR" sz="1750" dirty="0" smtClean="0"/>
              <a:t>	X </a:t>
            </a:r>
            <a:r>
              <a:rPr lang="pt-BR" sz="1750" dirty="0"/>
              <a:t>- o Ministro de Estado Chefe do Gabinete de Segurança Institucional da Presidência da República; e</a:t>
            </a:r>
          </a:p>
          <a:p>
            <a:r>
              <a:rPr lang="pt-BR" sz="1750" dirty="0"/>
              <a:t> </a:t>
            </a:r>
          </a:p>
          <a:p>
            <a:r>
              <a:rPr lang="pt-BR" sz="1750" dirty="0" smtClean="0"/>
              <a:t>	XI </a:t>
            </a:r>
            <a:r>
              <a:rPr lang="pt-BR" sz="1750" dirty="0"/>
              <a:t>- o Presidente da Empresa de Pesquisa Energética.</a:t>
            </a:r>
          </a:p>
          <a:p>
            <a:r>
              <a:rPr lang="pt-BR" sz="1750" dirty="0" smtClean="0"/>
              <a:t>	..................................................................................................................</a:t>
            </a:r>
            <a:endParaRPr lang="pt-BR" sz="1750" dirty="0"/>
          </a:p>
          <a:p>
            <a:r>
              <a:rPr lang="pt-BR" sz="1750" dirty="0"/>
              <a:t> </a:t>
            </a:r>
          </a:p>
          <a:p>
            <a:pPr algn="just"/>
            <a:r>
              <a:rPr lang="pt-BR" sz="1750" dirty="0" smtClean="0"/>
              <a:t>	§ </a:t>
            </a:r>
            <a:r>
              <a:rPr lang="pt-BR" sz="1750" dirty="0"/>
              <a:t>1º-A. O Ministro de Estado de Minas e Energia, Substituto, assumirá automática e cumulativamente, sem prejuízo do cargo que ocupa, o exercício da função de Presidente do Conselho Nacional de Política Energética, nos afastamentos, impedimentos legais ou regulamentares do titular.</a:t>
            </a:r>
          </a:p>
          <a:p>
            <a:r>
              <a:rPr lang="pt-BR" sz="1750" dirty="0" smtClean="0"/>
              <a:t>	.........................................................................................................” </a:t>
            </a:r>
            <a:r>
              <a:rPr lang="pt-BR" sz="1750" dirty="0"/>
              <a:t>(NR)</a:t>
            </a:r>
          </a:p>
          <a:p>
            <a:r>
              <a:rPr lang="pt-BR" sz="1750" dirty="0"/>
              <a:t> </a:t>
            </a:r>
          </a:p>
          <a:p>
            <a:r>
              <a:rPr lang="pt-BR" sz="1750" dirty="0" smtClean="0"/>
              <a:t>	Art</a:t>
            </a:r>
            <a:r>
              <a:rPr lang="pt-BR" sz="1750" dirty="0"/>
              <a:t>. 2º Esta Resolução entra em vigor na data de sua publicação</a:t>
            </a:r>
            <a:r>
              <a:rPr lang="pt-BR" sz="1750" dirty="0" smtClean="0"/>
              <a:t>.</a:t>
            </a:r>
          </a:p>
          <a:p>
            <a:endParaRPr lang="pt-BR" sz="1750" dirty="0" smtClean="0"/>
          </a:p>
          <a:p>
            <a:endParaRPr lang="pt-BR" sz="1750" dirty="0" smtClean="0"/>
          </a:p>
          <a:p>
            <a:pPr algn="ctr"/>
            <a:r>
              <a:rPr lang="pt-BR" sz="1750" b="1" dirty="0">
                <a:solidFill>
                  <a:prstClr val="black"/>
                </a:solidFill>
                <a:ea typeface="Times New Roman" panose="02020603050405020304" pitchFamily="18" charset="0"/>
                <a:cs typeface="Calibri" panose="020F0502020204030204" pitchFamily="34" charset="0"/>
              </a:rPr>
              <a:t>BENTO </a:t>
            </a:r>
            <a:r>
              <a:rPr lang="pt-BR" sz="1750" b="1" dirty="0" smtClean="0">
                <a:solidFill>
                  <a:prstClr val="black"/>
                </a:solidFill>
                <a:ea typeface="Times New Roman" panose="02020603050405020304" pitchFamily="18" charset="0"/>
                <a:cs typeface="Calibri" panose="020F0502020204030204" pitchFamily="34" charset="0"/>
              </a:rPr>
              <a:t>ALBUQUERQUE</a:t>
            </a:r>
            <a:r>
              <a:rPr kumimoji="0" lang="pt-BR" sz="1750" b="0" i="0" u="none" strike="noStrike" kern="1200" cap="none" spc="0" normalizeH="0" baseline="0" noProof="0" dirty="0">
                <a:ln>
                  <a:noFill/>
                </a:ln>
                <a:solidFill>
                  <a:srgbClr val="002060"/>
                </a:solidFill>
                <a:effectLst/>
                <a:uLnTx/>
                <a:uFillTx/>
                <a:ea typeface="Times New Roman" panose="02020603050405020304" pitchFamily="18" charset="0"/>
                <a:cs typeface="Calibri" panose="020F0502020204030204" pitchFamily="34" charset="0"/>
              </a:rPr>
              <a:t>	</a:t>
            </a:r>
            <a:endParaRPr kumimoji="0" lang="pt-BR" sz="1750" b="0" i="0" u="none" strike="noStrike" kern="1200" cap="none" spc="0" normalizeH="0" baseline="0" noProof="0" dirty="0">
              <a:ln>
                <a:noFill/>
              </a:ln>
              <a:solidFill>
                <a:srgbClr val="002060"/>
              </a:solidFill>
              <a:effectLst/>
              <a:uLnTx/>
              <a:uFillTx/>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79131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74861"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60040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9" name="Rectangle 5"/>
          <p:cNvSpPr/>
          <p:nvPr/>
        </p:nvSpPr>
        <p:spPr>
          <a:xfrm>
            <a:off x="4783206" y="748991"/>
            <a:ext cx="2290061"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Pauta</a:t>
            </a:r>
            <a:endPar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graphicFrame>
        <p:nvGraphicFramePr>
          <p:cNvPr id="12" name="Table 12"/>
          <p:cNvGraphicFramePr>
            <a:graphicFrameLocks noGrp="1"/>
          </p:cNvGraphicFramePr>
          <p:nvPr>
            <p:extLst>
              <p:ext uri="{D42A27DB-BD31-4B8C-83A1-F6EECF244321}">
                <p14:modId xmlns:p14="http://schemas.microsoft.com/office/powerpoint/2010/main" val="3653182609"/>
              </p:ext>
            </p:extLst>
          </p:nvPr>
        </p:nvGraphicFramePr>
        <p:xfrm>
          <a:off x="466425" y="1560782"/>
          <a:ext cx="11288986" cy="4122866"/>
        </p:xfrm>
        <a:graphic>
          <a:graphicData uri="http://schemas.openxmlformats.org/drawingml/2006/table">
            <a:tbl>
              <a:tblPr firstRow="1" bandRow="1">
                <a:tableStyleId>{5C22544A-7EE6-4342-B048-85BDC9FD1C3A}</a:tableStyleId>
              </a:tblPr>
              <a:tblGrid>
                <a:gridCol w="7010345">
                  <a:extLst>
                    <a:ext uri="{9D8B030D-6E8A-4147-A177-3AD203B41FA5}">
                      <a16:colId xmlns:a16="http://schemas.microsoft.com/office/drawing/2014/main" val="3710372697"/>
                    </a:ext>
                  </a:extLst>
                </a:gridCol>
                <a:gridCol w="4278641">
                  <a:extLst>
                    <a:ext uri="{9D8B030D-6E8A-4147-A177-3AD203B41FA5}">
                      <a16:colId xmlns:a16="http://schemas.microsoft.com/office/drawing/2014/main" val="2842793189"/>
                    </a:ext>
                  </a:extLst>
                </a:gridCol>
              </a:tblGrid>
              <a:tr h="1500495">
                <a:tc>
                  <a:txBody>
                    <a:bodyPr/>
                    <a:lstStyle/>
                    <a:p>
                      <a:pPr marL="0" indent="0" algn="just">
                        <a:buNone/>
                      </a:pPr>
                      <a:r>
                        <a:rPr lang="pt-BR" sz="2400" b="1" kern="1200" dirty="0" smtClean="0">
                          <a:solidFill>
                            <a:srgbClr val="002060"/>
                          </a:solidFill>
                          <a:latin typeface="+mn-lt"/>
                          <a:ea typeface="+mn-ea"/>
                          <a:cs typeface="+mn-cs"/>
                        </a:rPr>
                        <a:t>- Resolução CNPE que define o critério geral de garantia de suprimento aplicável aos estudos de expansão da oferta e do planejamento da operação do Sistema Elétrico Interligado, bem como ao cálculo das garantias físicas de energia e potência de um empreendimento de geração de energia elétrica.</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pt-BR" sz="2200" b="1" kern="1200" baseline="0" dirty="0" smtClean="0">
                          <a:solidFill>
                            <a:srgbClr val="002060"/>
                          </a:solidFill>
                          <a:latin typeface="+mn-lt"/>
                          <a:ea typeface="+mn-ea"/>
                          <a:cs typeface="+mn-cs"/>
                        </a:rPr>
                        <a:t>Empresa de Pesquisa Energética</a:t>
                      </a:r>
                      <a:endParaRPr lang="pt-BR" sz="2200" b="1" kern="1200" dirty="0" smtClean="0">
                        <a:solidFill>
                          <a:srgbClr val="002060"/>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2400" b="1" kern="1200" dirty="0" smtClean="0">
                        <a:solidFill>
                          <a:srgbClr val="002060"/>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6292443"/>
                  </a:ext>
                </a:extLst>
              </a:tr>
              <a:tr h="1003257">
                <a:tc>
                  <a:txBody>
                    <a:bodyPr/>
                    <a:lstStyle/>
                    <a:p>
                      <a:pPr algn="ctr">
                        <a:lnSpc>
                          <a:spcPct val="100000"/>
                        </a:lnSpc>
                      </a:pPr>
                      <a:r>
                        <a:rPr lang="en-US" sz="2400" b="1" dirty="0" err="1" smtClean="0">
                          <a:solidFill>
                            <a:srgbClr val="002060"/>
                          </a:solidFill>
                        </a:rPr>
                        <a:t>Resolução</a:t>
                      </a:r>
                      <a:endParaRPr lang="en-US" sz="2400" b="1" dirty="0">
                        <a:solidFill>
                          <a:srgbClr val="002060"/>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smtClean="0">
                          <a:solidFill>
                            <a:srgbClr val="002060"/>
                          </a:solidFill>
                        </a:rPr>
                        <a:t>Secretário-Executivo</a:t>
                      </a:r>
                      <a:endParaRPr lang="en-US" sz="2400" b="1" dirty="0" smtClean="0">
                        <a:solidFill>
                          <a:srgbClr val="00206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2060"/>
                          </a:solidFill>
                        </a:rPr>
                        <a:t> do CNPE</a:t>
                      </a:r>
                      <a:endParaRPr lang="en-US" sz="2400" b="1" dirty="0">
                        <a:solidFill>
                          <a:srgbClr val="002060"/>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1751069"/>
                  </a:ext>
                </a:extLst>
              </a:tr>
              <a:tr h="833609">
                <a:tc>
                  <a:txBody>
                    <a:bodyPr/>
                    <a:lstStyle/>
                    <a:p>
                      <a:pPr algn="ctr">
                        <a:lnSpc>
                          <a:spcPct val="100000"/>
                        </a:lnSpc>
                      </a:pPr>
                      <a:r>
                        <a:rPr lang="en-US" sz="2400" b="1" dirty="0" err="1" smtClean="0">
                          <a:solidFill>
                            <a:srgbClr val="002060"/>
                          </a:solidFill>
                        </a:rPr>
                        <a:t>Contribuições</a:t>
                      </a:r>
                      <a:r>
                        <a:rPr lang="en-US" sz="2400" b="1" dirty="0" smtClean="0">
                          <a:solidFill>
                            <a:srgbClr val="002060"/>
                          </a:solidFill>
                        </a:rPr>
                        <a:t> / </a:t>
                      </a:r>
                      <a:r>
                        <a:rPr lang="en-US" sz="2400" b="1" dirty="0" err="1" smtClean="0">
                          <a:solidFill>
                            <a:srgbClr val="002060"/>
                          </a:solidFill>
                        </a:rPr>
                        <a:t>Aprovação</a:t>
                      </a:r>
                      <a:endParaRPr lang="en-US" sz="2400" b="1" dirty="0">
                        <a:solidFill>
                          <a:srgbClr val="002060"/>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2060"/>
                          </a:solidFill>
                        </a:rPr>
                        <a:t>CNPE</a:t>
                      </a:r>
                      <a:endParaRPr lang="en-US" sz="2400" b="1" dirty="0">
                        <a:solidFill>
                          <a:srgbClr val="002060"/>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3753651"/>
                  </a:ext>
                </a:extLst>
              </a:tr>
            </a:tbl>
          </a:graphicData>
        </a:graphic>
      </p:graphicFrame>
    </p:spTree>
    <p:extLst>
      <p:ext uri="{BB962C8B-B14F-4D97-AF65-F5344CB8AC3E}">
        <p14:creationId xmlns:p14="http://schemas.microsoft.com/office/powerpoint/2010/main" val="32711079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75887"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60040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9" name="Rectangle 5"/>
          <p:cNvSpPr/>
          <p:nvPr/>
        </p:nvSpPr>
        <p:spPr>
          <a:xfrm>
            <a:off x="4783206" y="731048"/>
            <a:ext cx="2290061"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Pauta</a:t>
            </a:r>
            <a:endPar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graphicFrame>
        <p:nvGraphicFramePr>
          <p:cNvPr id="12" name="Table 12"/>
          <p:cNvGraphicFramePr>
            <a:graphicFrameLocks noGrp="1"/>
          </p:cNvGraphicFramePr>
          <p:nvPr>
            <p:extLst>
              <p:ext uri="{D42A27DB-BD31-4B8C-83A1-F6EECF244321}">
                <p14:modId xmlns:p14="http://schemas.microsoft.com/office/powerpoint/2010/main" val="1012185527"/>
              </p:ext>
            </p:extLst>
          </p:nvPr>
        </p:nvGraphicFramePr>
        <p:xfrm>
          <a:off x="485676" y="1629454"/>
          <a:ext cx="11288986" cy="4122866"/>
        </p:xfrm>
        <a:graphic>
          <a:graphicData uri="http://schemas.openxmlformats.org/drawingml/2006/table">
            <a:tbl>
              <a:tblPr firstRow="1" bandRow="1">
                <a:tableStyleId>{5C22544A-7EE6-4342-B048-85BDC9FD1C3A}</a:tableStyleId>
              </a:tblPr>
              <a:tblGrid>
                <a:gridCol w="7010345">
                  <a:extLst>
                    <a:ext uri="{9D8B030D-6E8A-4147-A177-3AD203B41FA5}">
                      <a16:colId xmlns:a16="http://schemas.microsoft.com/office/drawing/2014/main" val="3710372697"/>
                    </a:ext>
                  </a:extLst>
                </a:gridCol>
                <a:gridCol w="4278641">
                  <a:extLst>
                    <a:ext uri="{9D8B030D-6E8A-4147-A177-3AD203B41FA5}">
                      <a16:colId xmlns:a16="http://schemas.microsoft.com/office/drawing/2014/main" val="2842793189"/>
                    </a:ext>
                  </a:extLst>
                </a:gridCol>
              </a:tblGrid>
              <a:tr h="1500495">
                <a:tc>
                  <a:txBody>
                    <a:bodyPr/>
                    <a:lstStyle/>
                    <a:p>
                      <a:pPr marL="0" indent="0" algn="just">
                        <a:buNone/>
                      </a:pPr>
                      <a:r>
                        <a:rPr lang="pt-BR" sz="2400" b="1" kern="1200" dirty="0" smtClean="0">
                          <a:solidFill>
                            <a:srgbClr val="002060"/>
                          </a:solidFill>
                          <a:latin typeface="+mn-lt"/>
                          <a:ea typeface="+mn-ea"/>
                          <a:cs typeface="+mn-cs"/>
                        </a:rPr>
                        <a:t>- Resolução CNPE que define o critério geral de garantia de suprimento aplicável aos estudos de expansão da oferta e do planejamento da operação do Sistema Elétrico Interligado, bem como ao cálculo das garantias físicas de energia e potência de um empreendimento de geração de energia elétrica.</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pt-BR" sz="2200" b="1" kern="1200" baseline="0" dirty="0" smtClean="0">
                          <a:solidFill>
                            <a:srgbClr val="002060"/>
                          </a:solidFill>
                          <a:latin typeface="+mn-lt"/>
                          <a:ea typeface="+mn-ea"/>
                          <a:cs typeface="+mn-cs"/>
                        </a:rPr>
                        <a:t>Empresa de Pesquisa Energética</a:t>
                      </a:r>
                      <a:endParaRPr lang="pt-BR" sz="2200" b="1" kern="1200" dirty="0" smtClean="0">
                        <a:solidFill>
                          <a:srgbClr val="002060"/>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6292443"/>
                  </a:ext>
                </a:extLst>
              </a:tr>
              <a:tr h="1003257">
                <a:tc>
                  <a:txBody>
                    <a:bodyPr/>
                    <a:lstStyle/>
                    <a:p>
                      <a:pPr algn="ctr">
                        <a:lnSpc>
                          <a:spcPct val="100000"/>
                        </a:lnSpc>
                      </a:pPr>
                      <a:r>
                        <a:rPr lang="en-US" sz="2400" b="1" kern="1200" dirty="0" err="1" smtClean="0">
                          <a:solidFill>
                            <a:srgbClr val="F4FBE1"/>
                          </a:solidFill>
                          <a:latin typeface="+mn-lt"/>
                          <a:ea typeface="+mn-ea"/>
                          <a:cs typeface="+mn-cs"/>
                        </a:rPr>
                        <a:t>Resolução</a:t>
                      </a:r>
                      <a:endParaRPr lang="en-US" sz="2400" b="1" kern="1200" dirty="0">
                        <a:solidFill>
                          <a:srgbClr val="F4FBE1"/>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smtClean="0">
                          <a:solidFill>
                            <a:srgbClr val="F4FBE1"/>
                          </a:solidFill>
                          <a:latin typeface="+mn-lt"/>
                          <a:ea typeface="+mn-ea"/>
                          <a:cs typeface="+mn-cs"/>
                        </a:rPr>
                        <a:t>Secretário-Executivo</a:t>
                      </a:r>
                      <a:r>
                        <a:rPr lang="en-US" sz="2400" b="1" kern="1200" dirty="0" smtClean="0">
                          <a:solidFill>
                            <a:srgbClr val="F4FBE1"/>
                          </a:solidFill>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F4FBE1"/>
                          </a:solidFill>
                          <a:latin typeface="+mn-lt"/>
                          <a:ea typeface="+mn-ea"/>
                          <a:cs typeface="+mn-cs"/>
                        </a:rPr>
                        <a:t>do CNPE</a:t>
                      </a:r>
                      <a:endParaRPr lang="en-US" sz="2400" b="1" kern="1200" dirty="0">
                        <a:solidFill>
                          <a:srgbClr val="F4FBE1"/>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1751069"/>
                  </a:ext>
                </a:extLst>
              </a:tr>
              <a:tr h="833609">
                <a:tc>
                  <a:txBody>
                    <a:bodyPr/>
                    <a:lstStyle/>
                    <a:p>
                      <a:pPr algn="ctr">
                        <a:lnSpc>
                          <a:spcPct val="100000"/>
                        </a:lnSpc>
                      </a:pPr>
                      <a:r>
                        <a:rPr lang="en-US" sz="2400" b="1" kern="1200" dirty="0" err="1" smtClean="0">
                          <a:solidFill>
                            <a:srgbClr val="F4FBE1"/>
                          </a:solidFill>
                          <a:latin typeface="+mn-lt"/>
                          <a:ea typeface="+mn-ea"/>
                          <a:cs typeface="+mn-cs"/>
                        </a:rPr>
                        <a:t>Contribuições</a:t>
                      </a:r>
                      <a:r>
                        <a:rPr lang="en-US" sz="2400" b="1" kern="1200" dirty="0" smtClean="0">
                          <a:solidFill>
                            <a:srgbClr val="F4FBE1"/>
                          </a:solidFill>
                          <a:latin typeface="+mn-lt"/>
                          <a:ea typeface="+mn-ea"/>
                          <a:cs typeface="+mn-cs"/>
                        </a:rPr>
                        <a:t> / </a:t>
                      </a:r>
                      <a:r>
                        <a:rPr lang="en-US" sz="2400" b="1" kern="1200" dirty="0" err="1" smtClean="0">
                          <a:solidFill>
                            <a:srgbClr val="F4FBE1"/>
                          </a:solidFill>
                          <a:latin typeface="+mn-lt"/>
                          <a:ea typeface="+mn-ea"/>
                          <a:cs typeface="+mn-cs"/>
                        </a:rPr>
                        <a:t>Aprovação</a:t>
                      </a:r>
                      <a:endParaRPr lang="en-US" sz="2400" b="1" kern="1200" dirty="0">
                        <a:solidFill>
                          <a:srgbClr val="F4FBE1"/>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F4FBE1"/>
                          </a:solidFill>
                          <a:latin typeface="+mn-lt"/>
                          <a:ea typeface="+mn-ea"/>
                          <a:cs typeface="+mn-cs"/>
                        </a:rPr>
                        <a:t>CNPE</a:t>
                      </a:r>
                      <a:endParaRPr lang="en-US" sz="2400" b="1" kern="1200" dirty="0">
                        <a:solidFill>
                          <a:srgbClr val="F4FBE1"/>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3753651"/>
                  </a:ext>
                </a:extLst>
              </a:tr>
            </a:tbl>
          </a:graphicData>
        </a:graphic>
      </p:graphicFrame>
    </p:spTree>
    <p:extLst>
      <p:ext uri="{BB962C8B-B14F-4D97-AF65-F5344CB8AC3E}">
        <p14:creationId xmlns:p14="http://schemas.microsoft.com/office/powerpoint/2010/main" val="22741323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m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32" y="1655629"/>
            <a:ext cx="5202371" cy="5202371"/>
          </a:xfrm>
          <a:prstGeom prst="rect">
            <a:avLst/>
          </a:prstGeom>
          <a:ln>
            <a:noFill/>
          </a:ln>
          <a:effectLst>
            <a:outerShdw blurRad="292100" dist="139700" dir="2700000" algn="tl" rotWithShape="0">
              <a:srgbClr val="333333">
                <a:alpha val="65000"/>
              </a:srgbClr>
            </a:outerShdw>
          </a:effectLst>
        </p:spPr>
      </p:pic>
      <p:grpSp>
        <p:nvGrpSpPr>
          <p:cNvPr id="2" name="Grupo 1"/>
          <p:cNvGrpSpPr/>
          <p:nvPr/>
        </p:nvGrpSpPr>
        <p:grpSpPr>
          <a:xfrm>
            <a:off x="1" y="228256"/>
            <a:ext cx="8049033" cy="1614989"/>
            <a:chOff x="1" y="148046"/>
            <a:chExt cx="8049033" cy="1614989"/>
          </a:xfrm>
          <a:effectLst>
            <a:outerShdw blurRad="88900" dist="50800" dir="6000000" sx="101000" sy="101000" algn="tl" rotWithShape="0">
              <a:prstClr val="black">
                <a:alpha val="31000"/>
              </a:prstClr>
            </a:outerShdw>
          </a:effectLst>
        </p:grpSpPr>
        <p:sp>
          <p:nvSpPr>
            <p:cNvPr id="3" name="Fluxograma: Atraso 2"/>
            <p:cNvSpPr/>
            <p:nvPr/>
          </p:nvSpPr>
          <p:spPr>
            <a:xfrm>
              <a:off x="6716623" y="148046"/>
              <a:ext cx="1332411" cy="1614989"/>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tângulo 3"/>
            <p:cNvSpPr/>
            <p:nvPr/>
          </p:nvSpPr>
          <p:spPr>
            <a:xfrm>
              <a:off x="1" y="148046"/>
              <a:ext cx="6949440" cy="1614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Espaço Reservado para Conteúdo 3"/>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819" t="6706" b="10798"/>
            <a:stretch/>
          </p:blipFill>
          <p:spPr bwMode="auto">
            <a:xfrm>
              <a:off x="351500" y="297969"/>
              <a:ext cx="2318803" cy="1315141"/>
            </a:xfrm>
            <a:prstGeom prst="rect">
              <a:avLst/>
            </a:prstGeom>
            <a:noFill/>
            <a:ln>
              <a:noFill/>
            </a:ln>
          </p:spPr>
        </p:pic>
        <p:pic>
          <p:nvPicPr>
            <p:cNvPr id="6" name="Imagem 5" descr="X:\NCAI\Gerencial\Logos\Diversos\MME.pn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1490" y="367714"/>
              <a:ext cx="2165969" cy="393207"/>
            </a:xfrm>
            <a:prstGeom prst="rect">
              <a:avLst/>
            </a:prstGeom>
            <a:noFill/>
            <a:ln>
              <a:noFill/>
            </a:ln>
          </p:spPr>
        </p:pic>
        <p:pic>
          <p:nvPicPr>
            <p:cNvPr id="7" name="Imagem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9688" y="810338"/>
              <a:ext cx="1410892" cy="761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m 7"/>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69320" y="359292"/>
              <a:ext cx="1072494" cy="511497"/>
            </a:xfrm>
            <a:prstGeom prst="rect">
              <a:avLst/>
            </a:prstGeom>
          </p:spPr>
        </p:pic>
        <p:pic>
          <p:nvPicPr>
            <p:cNvPr id="9" name="Imagem 8"/>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616311" y="577901"/>
              <a:ext cx="815041" cy="618444"/>
            </a:xfrm>
            <a:prstGeom prst="rect">
              <a:avLst/>
            </a:prstGeom>
          </p:spPr>
        </p:pic>
        <p:pic>
          <p:nvPicPr>
            <p:cNvPr id="10" name="Imagem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69008" y="1040894"/>
              <a:ext cx="1273118" cy="336103"/>
            </a:xfrm>
            <a:prstGeom prst="rect">
              <a:avLst/>
            </a:prstGeom>
          </p:spPr>
        </p:pic>
      </p:grpSp>
      <p:sp>
        <p:nvSpPr>
          <p:cNvPr id="11" name="CaixaDeTexto 10"/>
          <p:cNvSpPr txBox="1"/>
          <p:nvPr/>
        </p:nvSpPr>
        <p:spPr>
          <a:xfrm>
            <a:off x="4404359" y="2562085"/>
            <a:ext cx="77876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smtClean="0">
                <a:ln>
                  <a:noFill/>
                </a:ln>
                <a:solidFill>
                  <a:srgbClr val="ED7D31">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Modernização do Setor Elétrico</a:t>
            </a:r>
          </a:p>
        </p:txBody>
      </p:sp>
      <p:sp>
        <p:nvSpPr>
          <p:cNvPr id="12" name="CaixaDeTexto 11"/>
          <p:cNvSpPr txBox="1"/>
          <p:nvPr/>
        </p:nvSpPr>
        <p:spPr>
          <a:xfrm>
            <a:off x="4404361" y="3294658"/>
            <a:ext cx="7787639" cy="2249435"/>
          </a:xfrm>
          <a:prstGeom prst="rect">
            <a:avLst/>
          </a:prstGeom>
          <a:solidFill>
            <a:schemeClr val="accent2">
              <a:lumMod val="75000"/>
            </a:schemeClr>
          </a:solidFill>
        </p:spPr>
        <p:txBody>
          <a:bodyPr wrap="square" tIns="72000" bIns="144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dirty="0" smtClean="0">
                <a:ln>
                  <a:noFill/>
                </a:ln>
                <a:solidFill>
                  <a:srgbClr val="FFE477"/>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Novos Critérios de Segurança de Suprimento de Energia Elétrica</a:t>
            </a:r>
            <a:endParaRPr kumimoji="0" lang="pt-BR" sz="4400" b="1" i="0" u="none" strike="noStrike" kern="1200" cap="none" spc="0" normalizeH="0" baseline="0" noProof="0" dirty="0">
              <a:ln>
                <a:noFill/>
              </a:ln>
              <a:solidFill>
                <a:srgbClr val="FFE477"/>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CaixaDeTexto 14"/>
          <p:cNvSpPr txBox="1"/>
          <p:nvPr/>
        </p:nvSpPr>
        <p:spPr>
          <a:xfrm>
            <a:off x="4423087" y="5644365"/>
            <a:ext cx="322120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smtClean="0">
                <a:ln>
                  <a:noFill/>
                </a:ln>
                <a:solidFill>
                  <a:srgbClr val="ED7D31">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Brasília, 12 Dez 2019</a:t>
            </a:r>
          </a:p>
        </p:txBody>
      </p:sp>
    </p:spTree>
    <p:extLst>
      <p:ext uri="{BB962C8B-B14F-4D97-AF65-F5344CB8AC3E}">
        <p14:creationId xmlns:p14="http://schemas.microsoft.com/office/powerpoint/2010/main" val="213593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tângulo 25"/>
          <p:cNvSpPr/>
          <p:nvPr/>
        </p:nvSpPr>
        <p:spPr>
          <a:xfrm>
            <a:off x="3463648" y="637792"/>
            <a:ext cx="7561265" cy="3733330"/>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1800"/>
              </a:spcAft>
              <a:buClrTx/>
              <a:buSzTx/>
              <a:buFontTx/>
              <a:buNone/>
              <a:tabLst/>
              <a:defRPr/>
            </a:pPr>
            <a:r>
              <a:rPr kumimoji="0" lang="pt-BR" sz="2800" b="1" i="0" u="none" strike="noStrike" kern="1200" cap="none" spc="0" normalizeH="0" baseline="0" noProof="0" dirty="0" smtClean="0">
                <a:ln>
                  <a:noFill/>
                </a:ln>
                <a:solidFill>
                  <a:srgbClr val="ED7D31">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Portaria nº 187, de 4 de abril de 2019</a:t>
            </a:r>
          </a:p>
          <a:p>
            <a:pPr marL="342900" marR="0" lvl="0" indent="-342900" algn="l" defTabSz="914400" rtl="0" eaLnBrk="1" fontAlgn="auto" latinLnBrk="0" hangingPunct="1">
              <a:lnSpc>
                <a:spcPct val="120000"/>
              </a:lnSpc>
              <a:spcBef>
                <a:spcPts val="0"/>
              </a:spcBef>
              <a:spcAft>
                <a:spcPts val="1200"/>
              </a:spcAft>
              <a:buClrTx/>
              <a:buSzTx/>
              <a:buFont typeface="Arial" panose="020B0604020202020204" pitchFamily="34" charset="0"/>
              <a:buChar char="•"/>
              <a:tabLst/>
              <a:defRPr/>
            </a:pPr>
            <a:r>
              <a:rPr kumimoji="0" lang="pt-BR" sz="2800" b="0"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Desenvolvimento de propostas de Modernização do Setor Elétrico</a:t>
            </a:r>
          </a:p>
          <a:p>
            <a:pPr marL="342900" marR="0" lvl="0" indent="-342900" algn="l" defTabSz="914400" rtl="0" eaLnBrk="1" fontAlgn="auto" latinLnBrk="0" hangingPunct="1">
              <a:lnSpc>
                <a:spcPct val="120000"/>
              </a:lnSpc>
              <a:spcBef>
                <a:spcPts val="0"/>
              </a:spcBef>
              <a:spcAft>
                <a:spcPts val="1200"/>
              </a:spcAft>
              <a:buClrTx/>
              <a:buSzTx/>
              <a:buFont typeface="Arial" panose="020B0604020202020204" pitchFamily="34" charset="0"/>
              <a:buChar char="•"/>
              <a:tabLst/>
              <a:defRPr/>
            </a:pPr>
            <a:r>
              <a:rPr kumimoji="0" lang="pt-BR" sz="2800" b="0"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Trabalho integrado entre instituições</a:t>
            </a:r>
          </a:p>
          <a:p>
            <a:pPr marL="342900" marR="0" lvl="0" indent="-342900" algn="l" defTabSz="914400" rtl="0" eaLnBrk="1" fontAlgn="auto" latinLnBrk="0" hangingPunct="1">
              <a:lnSpc>
                <a:spcPct val="120000"/>
              </a:lnSpc>
              <a:spcBef>
                <a:spcPts val="0"/>
              </a:spcBef>
              <a:spcAft>
                <a:spcPts val="1200"/>
              </a:spcAft>
              <a:buClrTx/>
              <a:buSzTx/>
              <a:buFont typeface="Arial" panose="020B0604020202020204" pitchFamily="34" charset="0"/>
              <a:buChar char="•"/>
              <a:tabLst/>
              <a:defRPr/>
            </a:pPr>
            <a:r>
              <a:rPr kumimoji="0" lang="pt-BR" sz="2800" b="0"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180 dias para apresentação de um plano de ação e proposta de atos</a:t>
            </a:r>
            <a:endParaRPr kumimoji="0" lang="pt-BR" sz="2800" b="0" i="0" u="none" strike="noStrike" kern="1200" cap="none" spc="0" normalizeH="0" baseline="0" noProof="0" dirty="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2" name="Imagem 31"/>
          <p:cNvPicPr>
            <a:picLocks noChangeAspect="1"/>
          </p:cNvPicPr>
          <p:nvPr/>
        </p:nvPicPr>
        <p:blipFill>
          <a:blip r:embed="rId2"/>
          <a:stretch>
            <a:fillRect/>
          </a:stretch>
        </p:blipFill>
        <p:spPr>
          <a:xfrm>
            <a:off x="1006408" y="4580939"/>
            <a:ext cx="10197091" cy="1461527"/>
          </a:xfrm>
          <a:prstGeom prst="rect">
            <a:avLst/>
          </a:prstGeom>
          <a:ln>
            <a:noFill/>
          </a:ln>
          <a:effectLst>
            <a:outerShdw blurRad="292100" dist="139700" dir="2700000" algn="tl" rotWithShape="0">
              <a:srgbClr val="333333">
                <a:alpha val="65000"/>
              </a:srgbClr>
            </a:outerShdw>
          </a:effectLst>
        </p:spPr>
      </p:pic>
      <p:grpSp>
        <p:nvGrpSpPr>
          <p:cNvPr id="13" name="Grupo 12"/>
          <p:cNvGrpSpPr/>
          <p:nvPr/>
        </p:nvGrpSpPr>
        <p:grpSpPr>
          <a:xfrm>
            <a:off x="546323" y="2343858"/>
            <a:ext cx="2342150" cy="2224075"/>
            <a:chOff x="721894" y="2434587"/>
            <a:chExt cx="2342150" cy="2224075"/>
          </a:xfrm>
        </p:grpSpPr>
        <p:sp>
          <p:nvSpPr>
            <p:cNvPr id="2" name="Elipse 1"/>
            <p:cNvSpPr/>
            <p:nvPr/>
          </p:nvSpPr>
          <p:spPr>
            <a:xfrm>
              <a:off x="721894" y="2434587"/>
              <a:ext cx="2342150" cy="2224075"/>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Imagem 26"/>
            <p:cNvPicPr>
              <a:picLocks noChangeAspect="1"/>
            </p:cNvPicPr>
            <p:nvPr/>
          </p:nvPicPr>
          <p:blipFill rotWithShape="1">
            <a:blip r:embed="rId3"/>
            <a:srcRect l="2527" t="59200" r="90570" b="34257"/>
            <a:stretch/>
          </p:blipFill>
          <p:spPr>
            <a:xfrm>
              <a:off x="1515239" y="2750138"/>
              <a:ext cx="762833" cy="406702"/>
            </a:xfrm>
            <a:prstGeom prst="rect">
              <a:avLst/>
            </a:prstGeom>
          </p:spPr>
        </p:pic>
        <p:pic>
          <p:nvPicPr>
            <p:cNvPr id="28" name="Imagem 27"/>
            <p:cNvPicPr>
              <a:picLocks noChangeAspect="1"/>
            </p:cNvPicPr>
            <p:nvPr/>
          </p:nvPicPr>
          <p:blipFill rotWithShape="1">
            <a:blip r:embed="rId4"/>
            <a:srcRect l="28590" t="16752" r="64041" b="78291"/>
            <a:stretch/>
          </p:blipFill>
          <p:spPr>
            <a:xfrm>
              <a:off x="855920" y="3275179"/>
              <a:ext cx="940318" cy="355802"/>
            </a:xfrm>
            <a:prstGeom prst="rect">
              <a:avLst/>
            </a:prstGeom>
          </p:spPr>
        </p:pic>
        <p:pic>
          <p:nvPicPr>
            <p:cNvPr id="29" name="Imagem 28"/>
            <p:cNvPicPr>
              <a:picLocks noChangeAspect="1"/>
            </p:cNvPicPr>
            <p:nvPr/>
          </p:nvPicPr>
          <p:blipFill rotWithShape="1">
            <a:blip r:embed="rId5"/>
            <a:srcRect l="64119" t="47094" r="11843" b="35214"/>
            <a:stretch/>
          </p:blipFill>
          <p:spPr>
            <a:xfrm>
              <a:off x="2043562" y="3275179"/>
              <a:ext cx="871395" cy="360758"/>
            </a:xfrm>
            <a:prstGeom prst="rect">
              <a:avLst/>
            </a:prstGeom>
          </p:spPr>
        </p:pic>
        <p:pic>
          <p:nvPicPr>
            <p:cNvPr id="31" name="Imagem 30"/>
            <p:cNvPicPr>
              <a:picLocks noChangeAspect="1"/>
            </p:cNvPicPr>
            <p:nvPr/>
          </p:nvPicPr>
          <p:blipFill rotWithShape="1">
            <a:blip r:embed="rId6"/>
            <a:srcRect l="55561" t="24188" r="23333" b="58290"/>
            <a:stretch/>
          </p:blipFill>
          <p:spPr>
            <a:xfrm>
              <a:off x="1960824" y="3803917"/>
              <a:ext cx="829022" cy="387129"/>
            </a:xfrm>
            <a:prstGeom prst="rect">
              <a:avLst/>
            </a:prstGeom>
          </p:spPr>
        </p:pic>
        <p:pic>
          <p:nvPicPr>
            <p:cNvPr id="10" name="Imagem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6408" y="3717445"/>
              <a:ext cx="869756" cy="510577"/>
            </a:xfrm>
            <a:prstGeom prst="rect">
              <a:avLst/>
            </a:prstGeom>
          </p:spPr>
        </p:pic>
      </p:grpSp>
      <p:sp>
        <p:nvSpPr>
          <p:cNvPr id="33" name="Retângulo de cantos arredondados 32"/>
          <p:cNvSpPr/>
          <p:nvPr/>
        </p:nvSpPr>
        <p:spPr>
          <a:xfrm>
            <a:off x="-650506" y="174589"/>
            <a:ext cx="3538980" cy="166865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pic>
        <p:nvPicPr>
          <p:cNvPr id="34" name="Espaço Reservado para Conteúdo 3"/>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19" t="6706" b="10798"/>
          <a:stretch/>
        </p:blipFill>
        <p:spPr bwMode="auto">
          <a:xfrm>
            <a:off x="351500" y="378179"/>
            <a:ext cx="2318803" cy="1315141"/>
          </a:xfrm>
          <a:prstGeom prst="rect">
            <a:avLst/>
          </a:prstGeom>
          <a:noFill/>
          <a:ln>
            <a:noFill/>
          </a:ln>
        </p:spPr>
      </p:pic>
    </p:spTree>
    <p:extLst>
      <p:ext uri="{BB962C8B-B14F-4D97-AF65-F5344CB8AC3E}">
        <p14:creationId xmlns:p14="http://schemas.microsoft.com/office/powerpoint/2010/main" val="137640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Gráfico 22"/>
          <p:cNvGraphicFramePr>
            <a:graphicFrameLocks/>
          </p:cNvGraphicFramePr>
          <p:nvPr>
            <p:extLst/>
          </p:nvPr>
        </p:nvGraphicFramePr>
        <p:xfrm>
          <a:off x="304450" y="1573759"/>
          <a:ext cx="11583100" cy="4714499"/>
        </p:xfrm>
        <a:graphic>
          <a:graphicData uri="http://schemas.openxmlformats.org/drawingml/2006/chart">
            <c:chart xmlns:c="http://schemas.openxmlformats.org/drawingml/2006/chart" xmlns:r="http://schemas.openxmlformats.org/officeDocument/2006/relationships" r:id="rId2"/>
          </a:graphicData>
        </a:graphic>
      </p:graphicFrame>
      <p:sp>
        <p:nvSpPr>
          <p:cNvPr id="2" name="Retângulo 1"/>
          <p:cNvSpPr/>
          <p:nvPr/>
        </p:nvSpPr>
        <p:spPr>
          <a:xfrm>
            <a:off x="10637425" y="1383143"/>
            <a:ext cx="252000" cy="252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CaixaDeTexto 6"/>
          <p:cNvSpPr txBox="1"/>
          <p:nvPr/>
        </p:nvSpPr>
        <p:spPr>
          <a:xfrm>
            <a:off x="10889425" y="1093644"/>
            <a:ext cx="117277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smtClean="0">
                <a:ln>
                  <a:noFill/>
                </a:ln>
                <a:solidFill>
                  <a:srgbClr val="ED7D31">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Envolve mudanças legais</a:t>
            </a:r>
            <a:endParaRPr kumimoji="0" lang="pt-BR" sz="1600" b="0" i="0" u="none" strike="noStrike" kern="1200" cap="none" spc="0" normalizeH="0" baseline="0" noProof="0" dirty="0">
              <a:ln>
                <a:noFill/>
              </a:ln>
              <a:solidFill>
                <a:srgbClr val="ED7D31">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Retângulo 7"/>
          <p:cNvSpPr/>
          <p:nvPr/>
        </p:nvSpPr>
        <p:spPr>
          <a:xfrm>
            <a:off x="593747" y="336960"/>
            <a:ext cx="3888312" cy="685701"/>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1800"/>
              </a:spcAft>
              <a:buClrTx/>
              <a:buSzTx/>
              <a:buFontTx/>
              <a:buNone/>
              <a:tabLst/>
              <a:defRPr/>
            </a:pPr>
            <a:r>
              <a:rPr kumimoji="0" lang="pt-BR" sz="3600" b="1" i="0" u="none" strike="noStrike" kern="1200" cap="none" spc="0" normalizeH="0" baseline="0" noProof="0" dirty="0">
                <a:ln>
                  <a:noFill/>
                </a:ln>
                <a:solidFill>
                  <a:srgbClr val="ED7D31">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Plano de </a:t>
            </a:r>
            <a:r>
              <a:rPr kumimoji="0" lang="pt-BR" sz="3600" b="1" i="0" u="none" strike="noStrike" kern="1200" cap="none" spc="0" normalizeH="0" baseline="0" noProof="0" dirty="0" smtClean="0">
                <a:ln>
                  <a:noFill/>
                </a:ln>
                <a:solidFill>
                  <a:srgbClr val="ED7D31">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Ação</a:t>
            </a:r>
            <a:endParaRPr kumimoji="0" lang="pt-BR" sz="3600" b="1" i="0" u="none" strike="noStrike" kern="1200" cap="none" spc="0" normalizeH="0" baseline="0" noProof="0" dirty="0">
              <a:ln>
                <a:noFill/>
              </a:ln>
              <a:solidFill>
                <a:srgbClr val="ED7D31">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5531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p:cNvSpPr txBox="1"/>
          <p:nvPr/>
        </p:nvSpPr>
        <p:spPr>
          <a:xfrm>
            <a:off x="1270875" y="338608"/>
            <a:ext cx="9537635" cy="1350498"/>
          </a:xfrm>
          <a:prstGeom prst="rect">
            <a:avLst/>
          </a:prstGeom>
        </p:spPr>
        <p:txBody>
          <a:bodyPr wrap="square">
            <a:spAutoFit/>
          </a:bodyPr>
          <a:lstStyle>
            <a:defPPr>
              <a:defRPr lang="pt-BR"/>
            </a:defPPr>
            <a:lvl1pPr algn="just">
              <a:lnSpc>
                <a:spcPct val="120000"/>
              </a:lnSpc>
              <a:spcAft>
                <a:spcPts val="1800"/>
              </a:spcAft>
              <a:defRPr sz="4000" b="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120000"/>
              </a:lnSpc>
              <a:spcBef>
                <a:spcPts val="0"/>
              </a:spcBef>
              <a:spcAft>
                <a:spcPts val="1800"/>
              </a:spcAft>
              <a:buClrTx/>
              <a:buSzTx/>
              <a:buFontTx/>
              <a:buNone/>
              <a:tabLst/>
              <a:defRPr/>
            </a:pPr>
            <a:r>
              <a:rPr kumimoji="0" lang="pt-BR" sz="3600" b="1" i="0" u="none" strike="noStrike" kern="1200" cap="none" spc="0" normalizeH="0" baseline="0" noProof="0" dirty="0">
                <a:ln>
                  <a:noFill/>
                </a:ln>
                <a:solidFill>
                  <a:srgbClr val="ED7D31">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Ajustar a expansão da geração aos novos requisitos do sistema</a:t>
            </a:r>
          </a:p>
        </p:txBody>
      </p:sp>
      <p:sp>
        <p:nvSpPr>
          <p:cNvPr id="19" name="CaixaDeTexto 18"/>
          <p:cNvSpPr txBox="1"/>
          <p:nvPr/>
        </p:nvSpPr>
        <p:spPr>
          <a:xfrm>
            <a:off x="8999928" y="2909283"/>
            <a:ext cx="2888704"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srgbClr val="ED7D31">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Transparência nos requisitos do sistema e eficiência nos investimentos</a:t>
            </a:r>
          </a:p>
        </p:txBody>
      </p:sp>
      <p:sp>
        <p:nvSpPr>
          <p:cNvPr id="21" name="CaixaDeTexto 20"/>
          <p:cNvSpPr txBox="1"/>
          <p:nvPr/>
        </p:nvSpPr>
        <p:spPr>
          <a:xfrm>
            <a:off x="673340" y="2720388"/>
            <a:ext cx="7074997" cy="156966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BR" sz="3200" b="0"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Novos critérios de garantia de suprimento, em substituição aos vigentes há mais de 10 anos</a:t>
            </a:r>
            <a:endParaRPr kumimoji="0" lang="pt-BR" sz="3200" b="1"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3" name="Picture 4" descr="court document, document, law, legal icon"/>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70875" y="4570021"/>
            <a:ext cx="733382" cy="733382"/>
          </a:xfrm>
          <a:prstGeom prst="rect">
            <a:avLst/>
          </a:prstGeom>
          <a:noFill/>
          <a:extLst>
            <a:ext uri="{909E8E84-426E-40DD-AFC4-6F175D3DCCD1}">
              <a14:hiddenFill xmlns:a14="http://schemas.microsoft.com/office/drawing/2010/main">
                <a:solidFill>
                  <a:srgbClr val="FFFFFF"/>
                </a:solidFill>
              </a14:hiddenFill>
            </a:ext>
          </a:extLst>
        </p:spPr>
      </p:pic>
      <p:sp>
        <p:nvSpPr>
          <p:cNvPr id="24" name="Retângulo 23"/>
          <p:cNvSpPr/>
          <p:nvPr/>
        </p:nvSpPr>
        <p:spPr>
          <a:xfrm>
            <a:off x="2295634" y="4582769"/>
            <a:ext cx="4249549"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Resolução CNPE (Conselho Nacional de Política Energética)</a:t>
            </a:r>
            <a:endParaRPr kumimoji="0" lang="pt-BR" sz="12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16" name="Divisa 15"/>
          <p:cNvSpPr/>
          <p:nvPr/>
        </p:nvSpPr>
        <p:spPr>
          <a:xfrm>
            <a:off x="7842875" y="3336091"/>
            <a:ext cx="636282" cy="1393151"/>
          </a:xfrm>
          <a:prstGeom prst="chevron">
            <a:avLst>
              <a:gd name="adj" fmla="val 61182"/>
            </a:avLst>
          </a:pr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764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5"/>
          <p:cNvSpPr>
            <a:spLocks noChangeArrowheads="1"/>
          </p:cNvSpPr>
          <p:nvPr/>
        </p:nvSpPr>
        <p:spPr bwMode="auto">
          <a:xfrm>
            <a:off x="457867" y="294343"/>
            <a:ext cx="10949648" cy="698076"/>
          </a:xfrm>
          <a:prstGeom prst="rect">
            <a:avLst/>
          </a:prstGeom>
          <a:extLst/>
        </p:spPr>
        <p:txBody>
          <a:bodyPr wrap="square">
            <a:spAutoFit/>
          </a:bodyPr>
          <a:lstStyle/>
          <a:p>
            <a:pPr marL="0" marR="0" lvl="0" indent="0" algn="l" defTabSz="914400" rtl="0" eaLnBrk="1" fontAlgn="auto" latinLnBrk="0" hangingPunct="1">
              <a:lnSpc>
                <a:spcPct val="120000"/>
              </a:lnSpc>
              <a:spcBef>
                <a:spcPts val="0"/>
              </a:spcBef>
              <a:spcAft>
                <a:spcPts val="1800"/>
              </a:spcAft>
              <a:buClrTx/>
              <a:buSzTx/>
              <a:buFontTx/>
              <a:buNone/>
              <a:tabLst/>
              <a:defRPr/>
            </a:pPr>
            <a:r>
              <a:rPr kumimoji="0" lang="pt-BR" altLang="pt-BR" sz="3600" b="1" i="0" u="none" strike="noStrike" kern="1200" cap="none" spc="0" normalizeH="0" baseline="0" noProof="0" dirty="0" smtClean="0">
                <a:ln>
                  <a:noFill/>
                </a:ln>
                <a:solidFill>
                  <a:srgbClr val="CC6600"/>
                </a:solidFill>
                <a:effectLst/>
                <a:uLnTx/>
                <a:uFillTx/>
                <a:latin typeface="Tahoma" panose="020B0604030504040204" pitchFamily="34" charset="0"/>
                <a:ea typeface="Tahoma" panose="020B0604030504040204" pitchFamily="34" charset="0"/>
                <a:cs typeface="Tahoma" panose="020B0604030504040204" pitchFamily="34" charset="0"/>
              </a:rPr>
              <a:t>Da competência do CNPE</a:t>
            </a:r>
            <a:endParaRPr kumimoji="0" lang="pt-BR" altLang="pt-BR" sz="3600" b="1" i="0" u="none" strike="noStrike" kern="1200" cap="none" spc="0" normalizeH="0" baseline="0" noProof="0" dirty="0">
              <a:ln>
                <a:noFill/>
              </a:ln>
              <a:solidFill>
                <a:srgbClr val="ED7D31">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etângulo 6"/>
          <p:cNvSpPr/>
          <p:nvPr/>
        </p:nvSpPr>
        <p:spPr>
          <a:xfrm>
            <a:off x="774365" y="1351444"/>
            <a:ext cx="1094964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Lei nº </a:t>
            </a:r>
            <a:r>
              <a:rPr kumimoji="0" lang="pt-B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10.848, </a:t>
            </a:r>
            <a:r>
              <a:rPr kumimoji="0" lang="pt-BR" sz="20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 15 de março de 2004</a:t>
            </a:r>
            <a:endParaRPr kumimoji="0" lang="pt-B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Retângulo 7"/>
          <p:cNvSpPr/>
          <p:nvPr/>
        </p:nvSpPr>
        <p:spPr>
          <a:xfrm>
            <a:off x="774365" y="1825198"/>
            <a:ext cx="10423024"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pt-BR"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Art. 1º</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pt-BR"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X - critérios gerais de garantia de suprimento de energia elétrica que assegurem o equilíbrio adequado entre confiabilidade de fornecimento e modicidade de tarifas e preços, </a:t>
            </a:r>
            <a:r>
              <a:rPr kumimoji="0" lang="pt-BR" sz="2000" b="1" i="0" u="none" strike="noStrike" kern="1200" cap="none" spc="0" normalizeH="0" baseline="0" noProof="0" dirty="0">
                <a:ln>
                  <a:noFill/>
                </a:ln>
                <a:solidFill>
                  <a:srgbClr val="ED7D31">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a serem propostos pelo Conselho Nacional de Política Energética – CNPE</a:t>
            </a:r>
            <a:r>
              <a:rPr kumimoji="0" lang="pt-BR"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9" name="Retângulo 8"/>
          <p:cNvSpPr/>
          <p:nvPr/>
        </p:nvSpPr>
        <p:spPr>
          <a:xfrm>
            <a:off x="774365" y="4135305"/>
            <a:ext cx="11000540" cy="200054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pt-BR"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Art. </a:t>
            </a:r>
            <a:r>
              <a:rPr kumimoji="0" lang="pt-BR" sz="20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4º 	</a:t>
            </a:r>
            <a:r>
              <a:rPr kumimoji="0" lang="pt-BR" sz="2000" b="1" i="0" u="none" strike="noStrike" kern="1200" cap="none" spc="0" normalizeH="0" baseline="0" noProof="0" dirty="0" smtClean="0">
                <a:ln>
                  <a:noFill/>
                </a:ln>
                <a:solidFill>
                  <a:srgbClr val="ED7D31">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O </a:t>
            </a:r>
            <a:r>
              <a:rPr kumimoji="0" lang="pt-BR" sz="2000" b="1" i="0" u="none" strike="noStrike" kern="1200" cap="none" spc="0" normalizeH="0" baseline="0" noProof="0" dirty="0">
                <a:ln>
                  <a:noFill/>
                </a:ln>
                <a:solidFill>
                  <a:srgbClr val="ED7D31">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Conselho Nacional de Política Energética - CNPE deverá propor critérios gerais de garantia de suprimento</a:t>
            </a:r>
            <a:r>
              <a:rPr kumimoji="0" lang="pt-BR"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com vistas a assegurar o adequado equilíbrio entre confiabilidade de fornecimento e modicidade de tarifas e preços.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pt-BR"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t-BR" sz="18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1º</a:t>
            </a:r>
            <a:r>
              <a:rPr kumimoji="0" lang="pt-BR"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t-BR" sz="18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 </a:t>
            </a:r>
            <a:r>
              <a:rPr kumimoji="0" lang="pt-BR"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Ministério de Minas e Energia, mediante critérios de garantia de suprimento propostos pelo CNPE, disciplinará a forma de cálculo da garantia física dos empreendimentos de geração, a ser efetuado pela Empresa de Pesquisa Energética - EPE, mediante critérios gerais de garantia de suprimento.</a:t>
            </a:r>
          </a:p>
        </p:txBody>
      </p:sp>
      <p:sp>
        <p:nvSpPr>
          <p:cNvPr id="10" name="Retângulo 9"/>
          <p:cNvSpPr/>
          <p:nvPr/>
        </p:nvSpPr>
        <p:spPr>
          <a:xfrm>
            <a:off x="794749" y="3660944"/>
            <a:ext cx="1073952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Decreto nº 5.163, de 30 de julho de 2004</a:t>
            </a:r>
            <a:endParaRPr kumimoji="0" lang="pt-B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Fluxograma: Extrair 10"/>
          <p:cNvSpPr/>
          <p:nvPr/>
        </p:nvSpPr>
        <p:spPr>
          <a:xfrm rot="5400000">
            <a:off x="334203" y="1443499"/>
            <a:ext cx="288000" cy="216000"/>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uxograma: Extrair 11"/>
          <p:cNvSpPr/>
          <p:nvPr/>
        </p:nvSpPr>
        <p:spPr>
          <a:xfrm rot="5400000">
            <a:off x="334203" y="3752999"/>
            <a:ext cx="288000" cy="216000"/>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8757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ágono 12"/>
          <p:cNvSpPr/>
          <p:nvPr/>
        </p:nvSpPr>
        <p:spPr>
          <a:xfrm>
            <a:off x="-375768" y="3803094"/>
            <a:ext cx="2848990" cy="2088000"/>
          </a:xfrm>
          <a:prstGeom prst="homePlate">
            <a:avLst>
              <a:gd name="adj" fmla="val 28519"/>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tângulo 15"/>
          <p:cNvSpPr>
            <a:spLocks noChangeArrowheads="1"/>
          </p:cNvSpPr>
          <p:nvPr/>
        </p:nvSpPr>
        <p:spPr bwMode="auto">
          <a:xfrm>
            <a:off x="457867" y="294343"/>
            <a:ext cx="10949648" cy="685701"/>
          </a:xfrm>
          <a:prstGeom prst="rect">
            <a:avLst/>
          </a:prstGeom>
          <a:extLst/>
        </p:spPr>
        <p:txBody>
          <a:bodyPr wrap="square">
            <a:spAutoFit/>
          </a:bodyPr>
          <a:lstStyle/>
          <a:p>
            <a:pPr marL="0" marR="0" lvl="0" indent="0" algn="l" defTabSz="914400" rtl="0" eaLnBrk="1" fontAlgn="auto" latinLnBrk="0" hangingPunct="1">
              <a:lnSpc>
                <a:spcPct val="120000"/>
              </a:lnSpc>
              <a:spcBef>
                <a:spcPts val="0"/>
              </a:spcBef>
              <a:spcAft>
                <a:spcPts val="1800"/>
              </a:spcAft>
              <a:buClrTx/>
              <a:buSzTx/>
              <a:buFontTx/>
              <a:buNone/>
              <a:tabLst/>
              <a:defRPr/>
            </a:pPr>
            <a:r>
              <a:rPr kumimoji="0" lang="pt-BR" altLang="pt-BR" sz="3600" b="1" i="0" u="none" strike="noStrike" kern="1200" cap="none" spc="0" normalizeH="0" baseline="0" noProof="0" dirty="0">
                <a:ln>
                  <a:noFill/>
                </a:ln>
                <a:solidFill>
                  <a:srgbClr val="ED7D31">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Critérios de Garantia de Suprimento</a:t>
            </a:r>
          </a:p>
        </p:txBody>
      </p:sp>
      <p:sp>
        <p:nvSpPr>
          <p:cNvPr id="3" name="Retângulo 2"/>
          <p:cNvSpPr/>
          <p:nvPr/>
        </p:nvSpPr>
        <p:spPr>
          <a:xfrm>
            <a:off x="659567" y="1220960"/>
            <a:ext cx="11149877" cy="2031325"/>
          </a:xfrm>
          <a:prstGeom prst="rect">
            <a:avLst/>
          </a:prstGeom>
        </p:spPr>
        <p:txBody>
          <a:bodyPr wrap="square">
            <a:spAutoFit/>
          </a:bodyPr>
          <a:lstStyle/>
          <a:p>
            <a:pPr marL="630238"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pt-BR" altLang="pt-BR" sz="2800" b="1"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São </a:t>
            </a:r>
            <a:r>
              <a:rPr kumimoji="0" lang="pt-BR" altLang="pt-BR" sz="2800" b="1" i="0" u="none" strike="noStrike" kern="1200" cap="none" spc="0" normalizeH="0" baseline="0" noProof="0" dirty="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a ponte entre a expansão e a </a:t>
            </a:r>
            <a:r>
              <a:rPr kumimoji="0" lang="pt-BR" altLang="pt-BR" sz="2800" b="1"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operação</a:t>
            </a:r>
          </a:p>
          <a:p>
            <a:pPr marL="630238"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BR" altLang="pt-BR" sz="2800" b="0"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Permitem </a:t>
            </a:r>
            <a:r>
              <a:rPr kumimoji="0" lang="pt-BR" altLang="pt-BR" sz="2800" b="0" i="0" u="none" strike="noStrike" kern="1200" cap="none" spc="0" normalizeH="0" baseline="0" noProof="0" dirty="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que o planejador entregue ao operador um sistema mais seguro, dado determinados níveis de riscos julgados aceitáveis, e ao menor custo</a:t>
            </a:r>
          </a:p>
        </p:txBody>
      </p:sp>
      <p:sp>
        <p:nvSpPr>
          <p:cNvPr id="9" name="Retângulo 8"/>
          <p:cNvSpPr/>
          <p:nvPr/>
        </p:nvSpPr>
        <p:spPr>
          <a:xfrm>
            <a:off x="2623392" y="3803094"/>
            <a:ext cx="4572000" cy="2088000"/>
          </a:xfrm>
          <a:prstGeom prst="rect">
            <a:avLst/>
          </a:prstGeom>
          <a:noFill/>
          <a:ln w="38100">
            <a:solidFill>
              <a:schemeClr val="accent2">
                <a:lumMod val="75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72000" rIns="108000" bIns="7200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pt-BR" altLang="pt-BR" sz="2000" b="1"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Resolução CNPE n° 1 </a:t>
            </a:r>
          </a:p>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pt-BR" altLang="pt-BR" sz="2000" b="1"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de novembro de 2004</a:t>
            </a:r>
          </a:p>
          <a:p>
            <a:pPr marL="0" marR="0" lvl="0" indent="0" algn="ctr" defTabSz="577850" rtl="0" eaLnBrk="1" fontAlgn="auto" latinLnBrk="0" hangingPunct="1">
              <a:lnSpc>
                <a:spcPct val="90000"/>
              </a:lnSpc>
              <a:spcBef>
                <a:spcPts val="1200"/>
              </a:spcBef>
              <a:spcAft>
                <a:spcPts val="1200"/>
              </a:spcAft>
              <a:buClrTx/>
              <a:buSzTx/>
              <a:buFontTx/>
              <a:buNone/>
              <a:tabLst/>
              <a:defRPr/>
            </a:pPr>
            <a:r>
              <a:rPr kumimoji="0" lang="pt-BR" altLang="pt-BR" sz="2000" b="0"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Aplicação: planejamento da operação e expansão (PDE e GF)</a:t>
            </a:r>
          </a:p>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pt-BR" altLang="pt-BR" sz="2000" b="0"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Critério: </a:t>
            </a:r>
            <a:r>
              <a:rPr kumimoji="0" lang="pt-BR" altLang="pt-BR" sz="2000" b="1"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Risco de </a:t>
            </a:r>
            <a:r>
              <a:rPr kumimoji="0" lang="pt-BR" altLang="pt-BR" sz="2000" b="1" i="0" u="none" strike="noStrike" kern="1200" cap="none" spc="0" normalizeH="0" baseline="0" noProof="0" dirty="0" err="1"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Déficit</a:t>
            </a:r>
            <a:r>
              <a:rPr kumimoji="0" lang="pt-BR" altLang="pt-BR" sz="2000" b="1" i="0" u="none" strike="noStrike" kern="1200" cap="none" spc="0" normalizeH="0" baseline="-25000" noProof="0" dirty="0" err="1"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Anual</a:t>
            </a:r>
            <a:r>
              <a:rPr kumimoji="0" lang="pt-BR" altLang="pt-BR" sz="2000" b="1" i="0" u="none" strike="noStrike" kern="1200" cap="none" spc="0" normalizeH="0" baseline="-2500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t-BR" altLang="pt-BR" sz="2000" b="0"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pt-BR" altLang="pt-BR" sz="2000" b="1"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 5%</a:t>
            </a:r>
            <a:endParaRPr kumimoji="0" lang="pt-BR" sz="2000" b="0" i="0" u="none" strike="noStrike" kern="1200" cap="none" spc="0" normalizeH="0" baseline="0" noProof="0" dirty="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etângulo 6"/>
          <p:cNvSpPr/>
          <p:nvPr/>
        </p:nvSpPr>
        <p:spPr>
          <a:xfrm>
            <a:off x="7330302" y="3803093"/>
            <a:ext cx="4572000" cy="2088000"/>
          </a:xfrm>
          <a:prstGeom prst="rect">
            <a:avLst/>
          </a:prstGeom>
          <a:noFill/>
          <a:ln w="38100">
            <a:solidFill>
              <a:schemeClr val="accent2">
                <a:lumMod val="75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72000" rIns="108000" bIns="7200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pt-BR" altLang="pt-BR" sz="2000" b="1"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Resolução CNPE n° 9 </a:t>
            </a:r>
          </a:p>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pt-BR" altLang="pt-BR" sz="2000" b="1"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de julho de 2008</a:t>
            </a:r>
          </a:p>
          <a:p>
            <a:pPr marL="0" marR="0" lvl="0" indent="0" algn="ctr" defTabSz="577850" rtl="0" eaLnBrk="1" fontAlgn="auto" latinLnBrk="0" hangingPunct="1">
              <a:lnSpc>
                <a:spcPct val="90000"/>
              </a:lnSpc>
              <a:spcBef>
                <a:spcPts val="1200"/>
              </a:spcBef>
              <a:spcAft>
                <a:spcPts val="1200"/>
              </a:spcAft>
              <a:buClrTx/>
              <a:buSzTx/>
              <a:buFontTx/>
              <a:buNone/>
              <a:tabLst/>
              <a:defRPr/>
            </a:pPr>
            <a:r>
              <a:rPr kumimoji="0" lang="pt-BR" altLang="pt-BR" sz="2000" b="0"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Aplicação: planejamento da expansão (PDE e GF)</a:t>
            </a:r>
          </a:p>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pt-BR" altLang="pt-BR" sz="2000" b="0"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Critério: </a:t>
            </a:r>
            <a:r>
              <a:rPr kumimoji="0" lang="pt-BR" altLang="pt-BR" sz="2000" b="1"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CMO = CME</a:t>
            </a:r>
            <a:r>
              <a:rPr kumimoji="0" lang="pt-BR" altLang="pt-BR" sz="2000" b="0"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pt-BR" sz="2000" b="0" i="0" u="none" strike="noStrike" kern="1200" cap="none" spc="0" normalizeH="0" baseline="0" noProof="0" dirty="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Retângulo 10"/>
          <p:cNvSpPr/>
          <p:nvPr/>
        </p:nvSpPr>
        <p:spPr>
          <a:xfrm>
            <a:off x="207532" y="4370040"/>
            <a:ext cx="1846980" cy="95410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pt-BR" sz="28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Critérios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pt-BR" sz="28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vigentes</a:t>
            </a:r>
            <a:endParaRPr kumimoji="0" lang="pt-BR"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8213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m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15379" y="1310559"/>
            <a:ext cx="8034623" cy="479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tângulo 15"/>
          <p:cNvSpPr>
            <a:spLocks noChangeArrowheads="1"/>
          </p:cNvSpPr>
          <p:nvPr/>
        </p:nvSpPr>
        <p:spPr bwMode="auto">
          <a:xfrm>
            <a:off x="457867" y="294343"/>
            <a:ext cx="10949648" cy="685701"/>
          </a:xfrm>
          <a:prstGeom prst="rect">
            <a:avLst/>
          </a:prstGeom>
          <a:extLst/>
        </p:spPr>
        <p:txBody>
          <a:bodyPr wrap="square">
            <a:spAutoFit/>
          </a:bodyPr>
          <a:lstStyle/>
          <a:p>
            <a:pPr marL="0" marR="0" lvl="0" indent="0" algn="l" defTabSz="914400" rtl="0" eaLnBrk="1" fontAlgn="auto" latinLnBrk="0" hangingPunct="1">
              <a:lnSpc>
                <a:spcPct val="120000"/>
              </a:lnSpc>
              <a:spcBef>
                <a:spcPts val="0"/>
              </a:spcBef>
              <a:spcAft>
                <a:spcPts val="1800"/>
              </a:spcAft>
              <a:buClrTx/>
              <a:buSzTx/>
              <a:buFontTx/>
              <a:buNone/>
              <a:tabLst/>
              <a:defRPr/>
            </a:pPr>
            <a:r>
              <a:rPr kumimoji="0" lang="pt-BR" altLang="pt-BR" sz="3600" b="1" i="0" u="none" strike="noStrike" kern="1200" cap="none" spc="0" normalizeH="0" baseline="0" noProof="0" dirty="0" smtClean="0">
                <a:ln>
                  <a:noFill/>
                </a:ln>
                <a:solidFill>
                  <a:srgbClr val="ED7D31">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Matriz elétrica em transformação</a:t>
            </a:r>
            <a:endParaRPr kumimoji="0" lang="pt-BR" altLang="pt-BR" sz="3600" b="1" i="0" u="none" strike="noStrike" kern="1200" cap="none" spc="0" normalizeH="0" baseline="0" noProof="0" dirty="0">
              <a:ln>
                <a:noFill/>
              </a:ln>
              <a:solidFill>
                <a:srgbClr val="ED7D31">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524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1" name="Rectangle 5"/>
          <p:cNvSpPr/>
          <p:nvPr/>
        </p:nvSpPr>
        <p:spPr>
          <a:xfrm>
            <a:off x="4777488" y="573746"/>
            <a:ext cx="2290061"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smtClean="0">
                <a:ln w="0"/>
                <a:solidFill>
                  <a:srgbClr val="002060"/>
                </a:solidFill>
                <a:effectLst>
                  <a:outerShdw blurRad="38100" dist="25400" dir="5400000" algn="ctr" rotWithShape="0">
                    <a:srgbClr val="6E747A">
                      <a:alpha val="43000"/>
                    </a:srgbClr>
                  </a:outerShdw>
                </a:effectLst>
                <a:latin typeface="Calibri" panose="020F0502020204030204"/>
              </a:rPr>
              <a:t>Pauta</a:t>
            </a:r>
            <a:endPar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ndParaRPr>
          </a:p>
        </p:txBody>
      </p:sp>
      <p:graphicFrame>
        <p:nvGraphicFramePr>
          <p:cNvPr id="12" name="Table 12"/>
          <p:cNvGraphicFramePr>
            <a:graphicFrameLocks noGrp="1"/>
          </p:cNvGraphicFramePr>
          <p:nvPr>
            <p:extLst>
              <p:ext uri="{D42A27DB-BD31-4B8C-83A1-F6EECF244321}">
                <p14:modId xmlns:p14="http://schemas.microsoft.com/office/powerpoint/2010/main" val="2094750346"/>
              </p:ext>
            </p:extLst>
          </p:nvPr>
        </p:nvGraphicFramePr>
        <p:xfrm>
          <a:off x="567890" y="1194311"/>
          <a:ext cx="11087095" cy="4677099"/>
        </p:xfrm>
        <a:graphic>
          <a:graphicData uri="http://schemas.openxmlformats.org/drawingml/2006/table">
            <a:tbl>
              <a:tblPr firstRow="1" bandRow="1">
                <a:tableStyleId>{5C22544A-7EE6-4342-B048-85BDC9FD1C3A}</a:tableStyleId>
              </a:tblPr>
              <a:tblGrid>
                <a:gridCol w="7270465">
                  <a:extLst>
                    <a:ext uri="{9D8B030D-6E8A-4147-A177-3AD203B41FA5}">
                      <a16:colId xmlns:a16="http://schemas.microsoft.com/office/drawing/2014/main" val="3710372697"/>
                    </a:ext>
                  </a:extLst>
                </a:gridCol>
                <a:gridCol w="3816630">
                  <a:extLst>
                    <a:ext uri="{9D8B030D-6E8A-4147-A177-3AD203B41FA5}">
                      <a16:colId xmlns:a16="http://schemas.microsoft.com/office/drawing/2014/main" val="2842793189"/>
                    </a:ext>
                  </a:extLst>
                </a:gridCol>
              </a:tblGrid>
              <a:tr h="46770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400" b="1" kern="1200" dirty="0" smtClean="0">
                          <a:solidFill>
                            <a:srgbClr val="002060"/>
                          </a:solidFill>
                          <a:latin typeface="+mn-lt"/>
                          <a:ea typeface="+mn-ea"/>
                          <a:cs typeface="+mn-cs"/>
                        </a:rPr>
                        <a:t>3) Assuntos Gerais:</a:t>
                      </a:r>
                      <a:endParaRPr lang="pt-BR" sz="2200" b="1" kern="1200" dirty="0" smtClean="0">
                        <a:solidFill>
                          <a:srgbClr val="002060"/>
                        </a:solidFill>
                        <a:latin typeface="+mn-lt"/>
                        <a:ea typeface="+mn-ea"/>
                        <a:cs typeface="+mn-cs"/>
                      </a:endParaRPr>
                    </a:p>
                    <a:p>
                      <a:pPr marL="722313" marR="0" lvl="0" indent="-722313" algn="just" defTabSz="914400" rtl="0" eaLnBrk="1" fontAlgn="auto" latinLnBrk="0" hangingPunct="1">
                        <a:lnSpc>
                          <a:spcPct val="100000"/>
                        </a:lnSpc>
                        <a:spcBef>
                          <a:spcPts val="0"/>
                        </a:spcBef>
                        <a:spcAft>
                          <a:spcPts val="0"/>
                        </a:spcAft>
                        <a:buClrTx/>
                        <a:buSzTx/>
                        <a:buFontTx/>
                        <a:buNone/>
                        <a:tabLst/>
                        <a:defRPr/>
                      </a:pPr>
                      <a:r>
                        <a:rPr lang="pt-BR" sz="2200" b="1" kern="1200" dirty="0" smtClean="0">
                          <a:solidFill>
                            <a:srgbClr val="002060"/>
                          </a:solidFill>
                          <a:latin typeface="+mn-lt"/>
                          <a:ea typeface="+mn-ea"/>
                          <a:cs typeface="+mn-cs"/>
                        </a:rPr>
                        <a:t>     I – Aprovação da Memória da 8ª Reunião Extraordinária, realizada em 18.10.2019, enviada previamente aos membros do Conselho.</a:t>
                      </a:r>
                    </a:p>
                    <a:p>
                      <a:pPr marL="722313" indent="-722313" algn="just">
                        <a:buNone/>
                      </a:pPr>
                      <a:r>
                        <a:rPr lang="pt-BR" sz="2200" b="1" kern="1200" dirty="0" smtClean="0">
                          <a:solidFill>
                            <a:srgbClr val="002060"/>
                          </a:solidFill>
                          <a:latin typeface="+mn-lt"/>
                          <a:ea typeface="+mn-ea"/>
                          <a:cs typeface="+mn-cs"/>
                        </a:rPr>
                        <a:t>    II - Apresentação da Resolução CNPE nº 26, de 13 de novembro de 2019, que prorroga o prazo para a conclusão das atividades do Comitê instituído pela Resolução nº 18, de 29 de agosto de 2019.</a:t>
                      </a:r>
                    </a:p>
                    <a:p>
                      <a:pPr marL="722313" marR="0" lvl="0" indent="-722313" algn="just" defTabSz="914400" rtl="0" eaLnBrk="1" fontAlgn="auto" latinLnBrk="0" hangingPunct="1">
                        <a:lnSpc>
                          <a:spcPct val="100000"/>
                        </a:lnSpc>
                        <a:spcBef>
                          <a:spcPts val="0"/>
                        </a:spcBef>
                        <a:spcAft>
                          <a:spcPts val="0"/>
                        </a:spcAft>
                        <a:buClrTx/>
                        <a:buSzTx/>
                        <a:buFontTx/>
                        <a:buNone/>
                        <a:tabLst/>
                        <a:defRPr/>
                      </a:pPr>
                      <a:r>
                        <a:rPr lang="pt-BR" sz="2200" b="1" kern="1200" dirty="0" smtClean="0">
                          <a:solidFill>
                            <a:srgbClr val="002060"/>
                          </a:solidFill>
                          <a:latin typeface="+mn-lt"/>
                          <a:ea typeface="+mn-ea"/>
                          <a:cs typeface="+mn-cs"/>
                        </a:rPr>
                        <a:t>   III - Balanço das Resoluções Aprovadas e Publicadas em 2019.</a:t>
                      </a:r>
                    </a:p>
                    <a:p>
                      <a:pPr marL="722313" marR="0" lvl="0" indent="-722313" algn="just" defTabSz="914400" rtl="0" eaLnBrk="1" fontAlgn="auto" latinLnBrk="0" hangingPunct="1">
                        <a:lnSpc>
                          <a:spcPct val="100000"/>
                        </a:lnSpc>
                        <a:spcBef>
                          <a:spcPts val="0"/>
                        </a:spcBef>
                        <a:spcAft>
                          <a:spcPts val="0"/>
                        </a:spcAft>
                        <a:buClrTx/>
                        <a:buSzTx/>
                        <a:buFontTx/>
                        <a:buNone/>
                        <a:tabLst/>
                        <a:defRPr/>
                      </a:pPr>
                      <a:r>
                        <a:rPr lang="pt-BR" sz="2200" b="1" kern="1200" dirty="0" smtClean="0">
                          <a:solidFill>
                            <a:srgbClr val="002060"/>
                          </a:solidFill>
                          <a:latin typeface="+mn-lt"/>
                          <a:ea typeface="+mn-ea"/>
                          <a:cs typeface="+mn-cs"/>
                        </a:rPr>
                        <a:t>  IV - Entrega dos Relatórios Executivos das Atividades Desenvolvidas pelos Comitês Técnicos e Grupos de Trabalhos do CNPE, no ano de 2019.</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pt-BR" sz="2200" b="1" kern="1200" dirty="0" smtClean="0">
                          <a:solidFill>
                            <a:srgbClr val="002060"/>
                          </a:solidFill>
                          <a:latin typeface="+mn-lt"/>
                          <a:ea typeface="+mn-ea"/>
                          <a:cs typeface="+mn-cs"/>
                        </a:rPr>
                        <a:t>Secretário-Executivo do CNPE</a:t>
                      </a:r>
                      <a:endParaRPr lang="en-US" sz="2200" b="1" dirty="0" smtClean="0">
                        <a:solidFill>
                          <a:srgbClr val="002060"/>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8894702"/>
                  </a:ext>
                </a:extLst>
              </a:tr>
            </a:tbl>
          </a:graphicData>
        </a:graphic>
      </p:graphicFrame>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t-BR"/>
          </a:p>
        </p:txBody>
      </p:sp>
      <p:graphicFrame>
        <p:nvGraphicFramePr>
          <p:cNvPr id="14" name="Objeto 13"/>
          <p:cNvGraphicFramePr>
            <a:graphicFrameLocks noChangeAspect="1"/>
          </p:cNvGraphicFramePr>
          <p:nvPr>
            <p:extLst>
              <p:ext uri="{D42A27DB-BD31-4B8C-83A1-F6EECF244321}">
                <p14:modId xmlns:p14="http://schemas.microsoft.com/office/powerpoint/2010/main" val="3075045070"/>
              </p:ext>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32916"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25691"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pt-BR" sz="2000" b="1" dirty="0" smtClean="0">
                <a:ln w="0"/>
                <a:solidFill>
                  <a:srgbClr val="002060"/>
                </a:solidFill>
                <a:effectLst>
                  <a:outerShdw blurRad="38100" dist="25400" dir="5400000" algn="ctr" rotWithShape="0">
                    <a:srgbClr val="6E747A">
                      <a:alpha val="43000"/>
                    </a:srgbClr>
                  </a:outerShdw>
                </a:effectLst>
                <a:latin typeface="Calibri" panose="020F0502020204030204"/>
              </a:rPr>
              <a:t>Conselho Nacional de Política Energética - CNPE</a:t>
            </a:r>
            <a:endParaRPr kumimoji="0" lang="pt-BR" sz="2800" b="1" i="0" u="none" strike="noStrike" kern="1200" cap="none" spc="0" normalizeH="0" baseline="0" dirty="0">
              <a:ln w="0"/>
              <a:solidFill>
                <a:srgbClr val="002060"/>
              </a:solidFill>
              <a:effectLst>
                <a:outerShdw blurRad="38100" dist="25400" dir="5400000" algn="ctr" rotWithShape="0">
                  <a:srgbClr val="6E747A">
                    <a:alpha val="43000"/>
                  </a:srgbClr>
                </a:outerShdw>
              </a:effectLst>
              <a:uLnTx/>
              <a:uFillTx/>
              <a:latin typeface="Calibri" panose="020F0502020204030204"/>
            </a:endParaRPr>
          </a:p>
        </p:txBody>
      </p:sp>
    </p:spTree>
    <p:extLst>
      <p:ext uri="{BB962C8B-B14F-4D97-AF65-F5344CB8AC3E}">
        <p14:creationId xmlns:p14="http://schemas.microsoft.com/office/powerpoint/2010/main" val="37915676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ta para a direita 7"/>
          <p:cNvSpPr/>
          <p:nvPr/>
        </p:nvSpPr>
        <p:spPr>
          <a:xfrm>
            <a:off x="-14990" y="1410298"/>
            <a:ext cx="12070496" cy="3011800"/>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tângulo 15"/>
          <p:cNvSpPr>
            <a:spLocks noChangeArrowheads="1"/>
          </p:cNvSpPr>
          <p:nvPr/>
        </p:nvSpPr>
        <p:spPr bwMode="auto">
          <a:xfrm>
            <a:off x="457867" y="294343"/>
            <a:ext cx="10949648" cy="685701"/>
          </a:xfrm>
          <a:prstGeom prst="rect">
            <a:avLst/>
          </a:prstGeom>
          <a:extLst/>
        </p:spPr>
        <p:txBody>
          <a:bodyPr wrap="square">
            <a:spAutoFit/>
          </a:bodyPr>
          <a:lstStyle/>
          <a:p>
            <a:pPr marL="0" marR="0" lvl="0" indent="0" algn="l" defTabSz="914400" rtl="0" eaLnBrk="1" fontAlgn="auto" latinLnBrk="0" hangingPunct="1">
              <a:lnSpc>
                <a:spcPct val="120000"/>
              </a:lnSpc>
              <a:spcBef>
                <a:spcPts val="0"/>
              </a:spcBef>
              <a:spcAft>
                <a:spcPts val="1800"/>
              </a:spcAft>
              <a:buClrTx/>
              <a:buSzTx/>
              <a:buFontTx/>
              <a:buNone/>
              <a:tabLst/>
              <a:defRPr/>
            </a:pPr>
            <a:r>
              <a:rPr kumimoji="0" lang="pt-BR" altLang="pt-BR" sz="3600" b="1" i="0" u="none" strike="noStrike" kern="1200" cap="none" spc="0" normalizeH="0" baseline="0" noProof="0" dirty="0">
                <a:ln>
                  <a:noFill/>
                </a:ln>
                <a:solidFill>
                  <a:srgbClr val="ED7D31">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Histórico </a:t>
            </a:r>
            <a:r>
              <a:rPr kumimoji="0" lang="pt-BR" altLang="pt-BR" sz="3600" b="1" i="0" u="none" strike="noStrike" kern="1200" cap="none" spc="0" normalizeH="0" baseline="0" noProof="0" dirty="0" smtClean="0">
                <a:ln>
                  <a:noFill/>
                </a:ln>
                <a:solidFill>
                  <a:srgbClr val="ED7D31">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desta </a:t>
            </a:r>
            <a:r>
              <a:rPr kumimoji="0" lang="pt-BR" altLang="pt-BR" sz="3600" b="1" i="0" u="none" strike="noStrike" kern="1200" cap="none" spc="0" normalizeH="0" baseline="0" noProof="0" dirty="0">
                <a:ln>
                  <a:noFill/>
                </a:ln>
                <a:solidFill>
                  <a:srgbClr val="ED7D31">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proposta</a:t>
            </a:r>
          </a:p>
        </p:txBody>
      </p:sp>
      <p:sp>
        <p:nvSpPr>
          <p:cNvPr id="7" name="CaixaDeTexto 6"/>
          <p:cNvSpPr txBox="1"/>
          <p:nvPr/>
        </p:nvSpPr>
        <p:spPr>
          <a:xfrm>
            <a:off x="457867" y="5369331"/>
            <a:ext cx="10107530" cy="1323439"/>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pt-BR" sz="2000" b="1"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1º Relatório: </a:t>
            </a:r>
            <a:r>
              <a:rPr kumimoji="0" lang="pt-BR" sz="2000" b="0"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Motivação, análise conceitual e apresentação de metodologias</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endParaRPr kumimoji="0" lang="pt-BR" sz="2000" b="0" i="0" u="none" strike="noStrike" kern="1200" cap="none" spc="0" normalizeH="0" baseline="0" noProof="0" dirty="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pt-BR" sz="2000" b="1" i="0" u="none" strike="noStrike" kern="1200" cap="none" spc="0" normalizeH="0" baseline="0" noProof="0" dirty="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2º </a:t>
            </a:r>
            <a:r>
              <a:rPr kumimoji="0" lang="pt-BR" sz="2000" b="1"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Relatório: </a:t>
            </a:r>
            <a:r>
              <a:rPr kumimoji="0" lang="pt-BR" sz="2000" b="0"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Métricas + Parâmetros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2000" b="0"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pt-BR" sz="2000" b="0" i="0" u="none" strike="noStrike" kern="1200" cap="none" spc="0" normalizeH="0" baseline="0" noProof="0" dirty="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tângulo de cantos arredondados 2"/>
          <p:cNvSpPr/>
          <p:nvPr/>
        </p:nvSpPr>
        <p:spPr>
          <a:xfrm>
            <a:off x="594917" y="1655538"/>
            <a:ext cx="1998382" cy="1140738"/>
          </a:xfrm>
          <a:prstGeom prst="roundRect">
            <a:avLst/>
          </a:prstGeom>
          <a:solidFill>
            <a:schemeClr val="accent2">
              <a:lumMod val="75000"/>
            </a:schemeClr>
          </a:solid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pt-BR" sz="2000" b="1" i="0" u="none" strike="noStrike" kern="0" cap="none" spc="0" normalizeH="0" baseline="0" noProof="0" dirty="0" smtClean="0">
                <a:ln>
                  <a:noFill/>
                </a:ln>
                <a:solidFill>
                  <a:sysClr val="window" lastClr="FFFFFF"/>
                </a:solidFill>
                <a:effectLst/>
                <a:uLnTx/>
                <a:uFillTx/>
                <a:latin typeface="Tahoma" panose="020B0604030504040204" pitchFamily="34" charset="0"/>
                <a:ea typeface="Tahoma" panose="020B0604030504040204" pitchFamily="34" charset="0"/>
                <a:cs typeface="Tahoma" panose="020B0604030504040204" pitchFamily="34" charset="0"/>
              </a:rPr>
              <a:t>1º Relatório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smtClean="0">
                <a:ln>
                  <a:noFill/>
                </a:ln>
                <a:solidFill>
                  <a:sysClr val="window" lastClr="FFFFFF"/>
                </a:solidFill>
                <a:effectLst/>
                <a:uLnTx/>
                <a:uFillTx/>
                <a:latin typeface="Tahoma" panose="020B0604030504040204" pitchFamily="34" charset="0"/>
                <a:ea typeface="Tahoma" panose="020B0604030504040204" pitchFamily="34" charset="0"/>
                <a:cs typeface="Tahoma" panose="020B0604030504040204" pitchFamily="34" charset="0"/>
              </a:rPr>
              <a:t>Proposta de Métricas</a:t>
            </a:r>
            <a:endParaRPr kumimoji="0" lang="pt-BR" sz="1800" b="0" i="0" u="none" strike="noStrike" kern="0" cap="none" spc="0" normalizeH="0" baseline="0" noProof="0" dirty="0">
              <a:ln>
                <a:noFill/>
              </a:ln>
              <a:solidFill>
                <a:sysClr val="window" lastClr="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Retângulo de cantos arredondados 9"/>
          <p:cNvSpPr/>
          <p:nvPr/>
        </p:nvSpPr>
        <p:spPr>
          <a:xfrm>
            <a:off x="594917" y="3057673"/>
            <a:ext cx="1998382" cy="1140738"/>
          </a:xfrm>
          <a:prstGeom prst="roundRect">
            <a:avLst/>
          </a:prstGeom>
          <a:solidFill>
            <a:schemeClr val="accent2">
              <a:lumMod val="75000"/>
            </a:schemeClr>
          </a:solid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pt-BR" sz="2000" b="1" i="0" u="none" strike="noStrike" kern="0" cap="none" spc="0" normalizeH="0" baseline="0" noProof="0" dirty="0">
                <a:ln>
                  <a:noFill/>
                </a:ln>
                <a:solidFill>
                  <a:sysClr val="window" lastClr="FFFFFF"/>
                </a:solidFill>
                <a:effectLst/>
                <a:uLnTx/>
                <a:uFillTx/>
                <a:latin typeface="Tahoma" panose="020B0604030504040204" pitchFamily="34" charset="0"/>
                <a:ea typeface="Tahoma" panose="020B0604030504040204" pitchFamily="34" charset="0"/>
                <a:cs typeface="Tahoma" panose="020B0604030504040204" pitchFamily="34" charset="0"/>
              </a:rPr>
              <a:t>Workshop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smtClean="0">
                <a:ln>
                  <a:noFill/>
                </a:ln>
                <a:solidFill>
                  <a:sysClr val="window" lastClr="FFFFFF"/>
                </a:solidFill>
                <a:effectLst/>
                <a:uLnTx/>
                <a:uFillTx/>
                <a:latin typeface="Tahoma" panose="020B0604030504040204" pitchFamily="34" charset="0"/>
                <a:ea typeface="Tahoma" panose="020B0604030504040204" pitchFamily="34" charset="0"/>
                <a:cs typeface="Tahoma" panose="020B0604030504040204" pitchFamily="34" charset="0"/>
              </a:rPr>
              <a:t>Apresentação aos agentes</a:t>
            </a:r>
            <a:endParaRPr kumimoji="0" lang="pt-BR" sz="1800" b="0" i="0" u="none" strike="noStrike" kern="0" cap="none" spc="0" normalizeH="0" baseline="0" noProof="0" dirty="0">
              <a:ln>
                <a:noFill/>
              </a:ln>
              <a:solidFill>
                <a:sysClr val="window" lastClr="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Retângulo de cantos arredondados 10"/>
          <p:cNvSpPr/>
          <p:nvPr/>
        </p:nvSpPr>
        <p:spPr>
          <a:xfrm>
            <a:off x="2843868" y="1974448"/>
            <a:ext cx="1998382" cy="1906905"/>
          </a:xfrm>
          <a:prstGeom prst="roundRect">
            <a:avLst/>
          </a:prstGeom>
          <a:solidFill>
            <a:schemeClr val="accent2">
              <a:lumMod val="75000"/>
            </a:schemeClr>
          </a:solid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pt-BR" sz="2000" b="1" i="0" u="none" strike="noStrike" kern="0" cap="none" spc="0" normalizeH="0" baseline="0" noProof="0" dirty="0" smtClean="0">
                <a:ln>
                  <a:noFill/>
                </a:ln>
                <a:solidFill>
                  <a:sysClr val="window" lastClr="FFFFFF"/>
                </a:solidFill>
                <a:effectLst/>
                <a:uLnTx/>
                <a:uFillTx/>
                <a:latin typeface="Tahoma" panose="020B0604030504040204" pitchFamily="34" charset="0"/>
                <a:ea typeface="Tahoma" panose="020B0604030504040204" pitchFamily="34" charset="0"/>
                <a:cs typeface="Tahoma" panose="020B0604030504040204" pitchFamily="34" charset="0"/>
              </a:rPr>
              <a:t>Consulta Pública</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pt-BR" sz="2000" b="1" i="0" u="none" strike="noStrike" kern="0" cap="none" spc="0" normalizeH="0" baseline="0" noProof="0" dirty="0" smtClean="0">
                <a:ln>
                  <a:noFill/>
                </a:ln>
                <a:solidFill>
                  <a:sysClr val="window" lastClr="FFFFFF"/>
                </a:solidFill>
                <a:effectLst/>
                <a:uLnTx/>
                <a:uFillTx/>
                <a:latin typeface="Tahoma" panose="020B0604030504040204" pitchFamily="34" charset="0"/>
                <a:ea typeface="Tahoma" panose="020B0604030504040204" pitchFamily="34" charset="0"/>
                <a:cs typeface="Tahoma" panose="020B0604030504040204" pitchFamily="34" charset="0"/>
              </a:rPr>
              <a:t>(nº 80)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smtClean="0">
                <a:ln>
                  <a:noFill/>
                </a:ln>
                <a:solidFill>
                  <a:sysClr val="window" lastClr="FFFFFF"/>
                </a:solidFill>
                <a:effectLst/>
                <a:uLnTx/>
                <a:uFillTx/>
                <a:latin typeface="Tahoma" panose="020B0604030504040204" pitchFamily="34" charset="0"/>
                <a:ea typeface="Tahoma" panose="020B0604030504040204" pitchFamily="34" charset="0"/>
                <a:cs typeface="Tahoma" panose="020B0604030504040204" pitchFamily="34" charset="0"/>
              </a:rPr>
              <a:t>Proposta de Métricas</a:t>
            </a:r>
            <a:endParaRPr kumimoji="0" lang="pt-BR" sz="1800" b="0" i="0" u="none" strike="noStrike" kern="0" cap="none" spc="0" normalizeH="0" baseline="0" noProof="0" dirty="0">
              <a:ln>
                <a:noFill/>
              </a:ln>
              <a:solidFill>
                <a:sysClr val="window" lastClr="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Retângulo de cantos arredondados 16"/>
          <p:cNvSpPr/>
          <p:nvPr/>
        </p:nvSpPr>
        <p:spPr>
          <a:xfrm>
            <a:off x="5092819" y="2357531"/>
            <a:ext cx="1998382" cy="1140738"/>
          </a:xfrm>
          <a:prstGeom prst="roundRect">
            <a:avLst/>
          </a:prstGeom>
          <a:solidFill>
            <a:schemeClr val="accent2">
              <a:lumMod val="75000"/>
            </a:schemeClr>
          </a:solid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pt-BR" sz="2000" b="1" i="0" u="none" strike="noStrike" kern="0" cap="none" spc="0" normalizeH="0" baseline="0" noProof="0" dirty="0">
                <a:ln>
                  <a:noFill/>
                </a:ln>
                <a:solidFill>
                  <a:sysClr val="window" lastClr="FFFFFF"/>
                </a:solidFill>
                <a:effectLst/>
                <a:uLnTx/>
                <a:uFillTx/>
                <a:latin typeface="Tahoma" panose="020B0604030504040204" pitchFamily="34" charset="0"/>
                <a:ea typeface="Tahoma" panose="020B0604030504040204" pitchFamily="34" charset="0"/>
                <a:cs typeface="Tahoma" panose="020B0604030504040204" pitchFamily="34" charset="0"/>
              </a:rPr>
              <a:t>2</a:t>
            </a:r>
            <a:r>
              <a:rPr kumimoji="0" lang="pt-BR" sz="2000" b="1" i="0" u="none" strike="noStrike" kern="0" cap="none" spc="0" normalizeH="0" baseline="0" noProof="0" dirty="0" smtClean="0">
                <a:ln>
                  <a:noFill/>
                </a:ln>
                <a:solidFill>
                  <a:sysClr val="window" lastClr="FFFFFF"/>
                </a:solidFill>
                <a:effectLst/>
                <a:uLnTx/>
                <a:uFillTx/>
                <a:latin typeface="Tahoma" panose="020B0604030504040204" pitchFamily="34" charset="0"/>
                <a:ea typeface="Tahoma" panose="020B0604030504040204" pitchFamily="34" charset="0"/>
                <a:cs typeface="Tahoma" panose="020B0604030504040204" pitchFamily="34" charset="0"/>
              </a:rPr>
              <a:t>º Relatório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smtClean="0">
                <a:ln>
                  <a:noFill/>
                </a:ln>
                <a:solidFill>
                  <a:sysClr val="window" lastClr="FFFFFF"/>
                </a:solidFill>
                <a:effectLst/>
                <a:uLnTx/>
                <a:uFillTx/>
                <a:latin typeface="Tahoma" panose="020B0604030504040204" pitchFamily="34" charset="0"/>
                <a:ea typeface="Tahoma" panose="020B0604030504040204" pitchFamily="34" charset="0"/>
                <a:cs typeface="Tahoma" panose="020B0604030504040204" pitchFamily="34" charset="0"/>
              </a:rPr>
              <a:t>Proposta de Parâmetros</a:t>
            </a:r>
            <a:endParaRPr kumimoji="0" lang="pt-BR" sz="1800" b="0" i="0" u="none" strike="noStrike" kern="0" cap="none" spc="0" normalizeH="0" baseline="0" noProof="0" dirty="0">
              <a:ln>
                <a:noFill/>
              </a:ln>
              <a:solidFill>
                <a:sysClr val="window" lastClr="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Retângulo de cantos arredondados 17"/>
          <p:cNvSpPr/>
          <p:nvPr/>
        </p:nvSpPr>
        <p:spPr>
          <a:xfrm>
            <a:off x="7341770" y="1974447"/>
            <a:ext cx="1998382" cy="1906905"/>
          </a:xfrm>
          <a:prstGeom prst="roundRect">
            <a:avLst/>
          </a:prstGeom>
          <a:solidFill>
            <a:schemeClr val="accent2">
              <a:lumMod val="75000"/>
            </a:schemeClr>
          </a:solid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pt-BR" sz="2000" b="1" i="0" u="none" strike="noStrike" kern="0" cap="none" spc="0" normalizeH="0" baseline="0" noProof="0" dirty="0" smtClean="0">
                <a:ln>
                  <a:noFill/>
                </a:ln>
                <a:solidFill>
                  <a:sysClr val="window" lastClr="FFFFFF"/>
                </a:solidFill>
                <a:effectLst/>
                <a:uLnTx/>
                <a:uFillTx/>
                <a:latin typeface="Tahoma" panose="020B0604030504040204" pitchFamily="34" charset="0"/>
                <a:ea typeface="Tahoma" panose="020B0604030504040204" pitchFamily="34" charset="0"/>
                <a:cs typeface="Tahoma" panose="020B0604030504040204" pitchFamily="34" charset="0"/>
              </a:rPr>
              <a:t>Consulta Pública</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pt-BR" sz="2000" b="1" i="0" u="none" strike="noStrike" kern="0" cap="none" spc="0" normalizeH="0" baseline="0" noProof="0" dirty="0" smtClean="0">
                <a:ln>
                  <a:noFill/>
                </a:ln>
                <a:solidFill>
                  <a:sysClr val="window" lastClr="FFFFFF"/>
                </a:solidFill>
                <a:effectLst/>
                <a:uLnTx/>
                <a:uFillTx/>
                <a:latin typeface="Tahoma" panose="020B0604030504040204" pitchFamily="34" charset="0"/>
                <a:ea typeface="Tahoma" panose="020B0604030504040204" pitchFamily="34" charset="0"/>
                <a:cs typeface="Tahoma" panose="020B0604030504040204" pitchFamily="34" charset="0"/>
              </a:rPr>
              <a:t>(nº 88)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smtClean="0">
                <a:ln>
                  <a:noFill/>
                </a:ln>
                <a:solidFill>
                  <a:sysClr val="window" lastClr="FFFFFF"/>
                </a:solidFill>
                <a:effectLst/>
                <a:uLnTx/>
                <a:uFillTx/>
                <a:latin typeface="Tahoma" panose="020B0604030504040204" pitchFamily="34" charset="0"/>
                <a:ea typeface="Tahoma" panose="020B0604030504040204" pitchFamily="34" charset="0"/>
                <a:cs typeface="Tahoma" panose="020B0604030504040204" pitchFamily="34" charset="0"/>
              </a:rPr>
              <a:t>Proposta de Parâmetros</a:t>
            </a:r>
            <a:endParaRPr kumimoji="0" lang="pt-BR" sz="1800" b="0" i="0" u="none" strike="noStrike" kern="0" cap="none" spc="0" normalizeH="0" baseline="0" noProof="0" dirty="0">
              <a:ln>
                <a:noFill/>
              </a:ln>
              <a:solidFill>
                <a:sysClr val="window" lastClr="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Retângulo de cantos arredondados 18"/>
          <p:cNvSpPr/>
          <p:nvPr/>
        </p:nvSpPr>
        <p:spPr>
          <a:xfrm>
            <a:off x="9590721" y="2536302"/>
            <a:ext cx="1816794" cy="783193"/>
          </a:xfrm>
          <a:prstGeom prst="roundRect">
            <a:avLst/>
          </a:prstGeom>
          <a:solidFill>
            <a:schemeClr val="accent2">
              <a:lumMod val="75000"/>
            </a:schemeClr>
          </a:solid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pt-BR" sz="2000" b="1" i="0" u="none" strike="noStrike" kern="0" cap="none" spc="0" normalizeH="0" baseline="0" noProof="0" dirty="0" smtClean="0">
                <a:ln>
                  <a:noFill/>
                </a:ln>
                <a:solidFill>
                  <a:sysClr val="window" lastClr="FFFFFF"/>
                </a:solidFill>
                <a:effectLst/>
                <a:uLnTx/>
                <a:uFillTx/>
                <a:latin typeface="Tahoma" panose="020B0604030504040204" pitchFamily="34" charset="0"/>
                <a:ea typeface="Tahoma" panose="020B0604030504040204" pitchFamily="34" charset="0"/>
                <a:cs typeface="Tahoma" panose="020B0604030504040204" pitchFamily="34" charset="0"/>
              </a:rPr>
              <a:t>Relatório Final</a:t>
            </a:r>
          </a:p>
        </p:txBody>
      </p:sp>
      <p:sp>
        <p:nvSpPr>
          <p:cNvPr id="20" name="Retângulo 19"/>
          <p:cNvSpPr/>
          <p:nvPr/>
        </p:nvSpPr>
        <p:spPr>
          <a:xfrm>
            <a:off x="594917" y="4362302"/>
            <a:ext cx="19983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err="1"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Jun</a:t>
            </a:r>
            <a:r>
              <a:rPr kumimoji="0" lang="pt-BR" sz="2000" b="0"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 2019</a:t>
            </a:r>
            <a:endParaRPr kumimoji="0" lang="pt-B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Retângulo 22"/>
          <p:cNvSpPr/>
          <p:nvPr/>
        </p:nvSpPr>
        <p:spPr>
          <a:xfrm>
            <a:off x="2843868" y="4025783"/>
            <a:ext cx="19983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err="1"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Jul</a:t>
            </a:r>
            <a:r>
              <a:rPr kumimoji="0" lang="pt-BR" sz="2000" b="0"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/Set 2019</a:t>
            </a:r>
            <a:endParaRPr kumimoji="0" lang="pt-B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Retângulo 24"/>
          <p:cNvSpPr/>
          <p:nvPr/>
        </p:nvSpPr>
        <p:spPr>
          <a:xfrm>
            <a:off x="7341770" y="4032522"/>
            <a:ext cx="19983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Out 2019</a:t>
            </a:r>
            <a:endParaRPr kumimoji="0" lang="pt-BR"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883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tângulo 15"/>
          <p:cNvSpPr>
            <a:spLocks noChangeArrowheads="1"/>
          </p:cNvSpPr>
          <p:nvPr/>
        </p:nvSpPr>
        <p:spPr bwMode="auto">
          <a:xfrm>
            <a:off x="457867" y="294343"/>
            <a:ext cx="10949648" cy="685701"/>
          </a:xfrm>
          <a:prstGeom prst="rect">
            <a:avLst/>
          </a:prstGeom>
          <a:extLst/>
        </p:spPr>
        <p:txBody>
          <a:bodyPr wrap="square">
            <a:spAutoFit/>
          </a:bodyPr>
          <a:lstStyle/>
          <a:p>
            <a:pPr marL="0" marR="0" lvl="0" indent="0" algn="l" defTabSz="914400" rtl="0" eaLnBrk="1" fontAlgn="auto" latinLnBrk="0" hangingPunct="1">
              <a:lnSpc>
                <a:spcPct val="120000"/>
              </a:lnSpc>
              <a:spcBef>
                <a:spcPts val="0"/>
              </a:spcBef>
              <a:spcAft>
                <a:spcPts val="1800"/>
              </a:spcAft>
              <a:buClrTx/>
              <a:buSzTx/>
              <a:buFontTx/>
              <a:buNone/>
              <a:tabLst/>
              <a:defRPr/>
            </a:pPr>
            <a:r>
              <a:rPr kumimoji="0" lang="pt-BR" altLang="pt-BR" sz="3600" b="1" i="0" u="none" strike="noStrike" kern="1200" cap="none" spc="0" normalizeH="0" baseline="0" noProof="0" dirty="0" smtClean="0">
                <a:ln>
                  <a:noFill/>
                </a:ln>
                <a:solidFill>
                  <a:srgbClr val="ED7D31">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Matriz elétrica em transformação</a:t>
            </a:r>
            <a:endParaRPr kumimoji="0" lang="pt-BR" altLang="pt-BR" sz="3600" b="1" i="0" u="none" strike="noStrike" kern="1200" cap="none" spc="0" normalizeH="0" baseline="0" noProof="0" dirty="0">
              <a:ln>
                <a:noFill/>
              </a:ln>
              <a:solidFill>
                <a:srgbClr val="ED7D31">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tângulo de cantos arredondados 2"/>
          <p:cNvSpPr/>
          <p:nvPr/>
        </p:nvSpPr>
        <p:spPr>
          <a:xfrm>
            <a:off x="7734925" y="1350773"/>
            <a:ext cx="4023455" cy="3683404"/>
          </a:xfrm>
          <a:prstGeom prst="roundRect">
            <a:avLst>
              <a:gd name="adj" fmla="val 6378"/>
            </a:avLst>
          </a:prstGeom>
          <a:solidFill>
            <a:schemeClr val="accent1">
              <a:lumMod val="60000"/>
              <a:lumOff val="40000"/>
            </a:schemeClr>
          </a:solidFill>
          <a:ln>
            <a:noFill/>
          </a:ln>
          <a:scene3d>
            <a:camera prst="orthographicFront"/>
            <a:lightRig rig="threePt" dir="t">
              <a:rot lat="0" lon="0" rev="7500000"/>
            </a:lightRig>
          </a:scene3d>
          <a:sp3d extrusionH="190500" prstMaterial="dkEdge">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pt-BR" sz="2000" b="1" i="0" u="none" strike="noStrike" kern="1200" cap="none" spc="0" normalizeH="0" baseline="0" noProof="0" dirty="0">
                <a:ln>
                  <a:noFill/>
                </a:ln>
                <a:solidFill>
                  <a:prstClr val="black">
                    <a:hueOff val="0"/>
                    <a:satOff val="0"/>
                    <a:lumOff val="0"/>
                    <a:alphaOff val="0"/>
                  </a:prstClr>
                </a:solidFill>
                <a:effectLst/>
                <a:uLnTx/>
                <a:uFillTx/>
                <a:latin typeface="Tahoma" panose="020B0604030504040204" pitchFamily="34" charset="0"/>
                <a:ea typeface="Tahoma" panose="020B0604030504040204" pitchFamily="34" charset="0"/>
                <a:cs typeface="Tahoma" panose="020B0604030504040204" pitchFamily="34" charset="0"/>
              </a:rPr>
              <a:t>Critérios Propostos</a:t>
            </a:r>
          </a:p>
        </p:txBody>
      </p:sp>
      <p:sp>
        <p:nvSpPr>
          <p:cNvPr id="4" name="Retângulo de cantos arredondados 3"/>
          <p:cNvSpPr/>
          <p:nvPr/>
        </p:nvSpPr>
        <p:spPr>
          <a:xfrm>
            <a:off x="1884101" y="1350773"/>
            <a:ext cx="3310892" cy="3683404"/>
          </a:xfrm>
          <a:prstGeom prst="roundRect">
            <a:avLst>
              <a:gd name="adj" fmla="val 6378"/>
            </a:avLst>
          </a:prstGeom>
          <a:solidFill>
            <a:schemeClr val="accent1">
              <a:lumMod val="60000"/>
              <a:lumOff val="40000"/>
            </a:schemeClr>
          </a:solidFill>
          <a:ln>
            <a:noFill/>
          </a:ln>
          <a:scene3d>
            <a:camera prst="orthographicFront"/>
            <a:lightRig rig="threePt" dir="t">
              <a:rot lat="0" lon="0" rev="7500000"/>
            </a:lightRig>
          </a:scene3d>
          <a:sp3d extrusionH="190500" prstMaterial="dkEdge">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pt-BR" sz="2000" b="1" i="0" u="none" strike="noStrike" kern="1200" cap="none" spc="0" normalizeH="0" baseline="0" noProof="0" dirty="0">
                <a:ln>
                  <a:noFill/>
                </a:ln>
                <a:solidFill>
                  <a:prstClr val="black">
                    <a:hueOff val="0"/>
                    <a:satOff val="0"/>
                    <a:lumOff val="0"/>
                    <a:alphaOff val="0"/>
                  </a:prstClr>
                </a:solidFill>
                <a:effectLst/>
                <a:uLnTx/>
                <a:uFillTx/>
                <a:latin typeface="Tahoma" panose="020B0604030504040204" pitchFamily="34" charset="0"/>
                <a:ea typeface="Tahoma" panose="020B0604030504040204" pitchFamily="34" charset="0"/>
                <a:cs typeface="Tahoma" panose="020B0604030504040204" pitchFamily="34" charset="0"/>
              </a:rPr>
              <a:t>Critérios </a:t>
            </a:r>
            <a:r>
              <a:rPr kumimoji="0" lang="pt-BR" sz="2000" b="1" i="0" u="none" strike="noStrike" kern="1200" cap="none" spc="0" normalizeH="0" baseline="0" noProof="0" dirty="0" smtClean="0">
                <a:ln>
                  <a:noFill/>
                </a:ln>
                <a:solidFill>
                  <a:prstClr val="black">
                    <a:hueOff val="0"/>
                    <a:satOff val="0"/>
                    <a:lumOff val="0"/>
                    <a:alphaOff val="0"/>
                  </a:prstClr>
                </a:solidFill>
                <a:effectLst/>
                <a:uLnTx/>
                <a:uFillTx/>
                <a:latin typeface="Tahoma" panose="020B0604030504040204" pitchFamily="34" charset="0"/>
                <a:ea typeface="Tahoma" panose="020B0604030504040204" pitchFamily="34" charset="0"/>
                <a:cs typeface="Tahoma" panose="020B0604030504040204" pitchFamily="34" charset="0"/>
              </a:rPr>
              <a:t>Vigentes</a:t>
            </a:r>
            <a:endParaRPr kumimoji="0" lang="pt-BR" sz="2000" b="1" i="0" u="none" strike="noStrike" kern="1200" cap="none" spc="0" normalizeH="0" baseline="0" noProof="0" dirty="0">
              <a:ln>
                <a:noFill/>
              </a:ln>
              <a:solidFill>
                <a:prstClr val="black">
                  <a:hueOff val="0"/>
                  <a:satOff val="0"/>
                  <a:lumOff val="0"/>
                  <a:alphaOff val="0"/>
                </a:prst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Retângulo de cantos arredondados 5"/>
          <p:cNvSpPr/>
          <p:nvPr/>
        </p:nvSpPr>
        <p:spPr>
          <a:xfrm>
            <a:off x="235515" y="1898672"/>
            <a:ext cx="11755389" cy="1660994"/>
          </a:xfrm>
          <a:prstGeom prst="roundRect">
            <a:avLst>
              <a:gd name="adj" fmla="val 10000"/>
            </a:avLst>
          </a:prstGeom>
          <a:solidFill>
            <a:srgbClr val="BDD7EE">
              <a:alpha val="30196"/>
            </a:srgbClr>
          </a:solidFill>
          <a:ln w="28575">
            <a:solidFill>
              <a:srgbClr val="1D4999"/>
            </a:solidFill>
          </a:ln>
          <a:scene3d>
            <a:camera prst="orthographicFront"/>
            <a:lightRig rig="threePt" dir="t">
              <a:rot lat="0" lon="0" rev="7500000"/>
            </a:lightRig>
          </a:scene3d>
          <a:sp3d extrusionH="190500" prstMaterial="dkEdge">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smtClean="0">
              <a:ln>
                <a:noFill/>
              </a:ln>
              <a:solidFill>
                <a:prstClr val="black">
                  <a:hueOff val="0"/>
                  <a:satOff val="0"/>
                  <a:lumOff val="0"/>
                  <a:alphaOff val="0"/>
                </a:prstClr>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hueOff val="0"/>
                    <a:satOff val="0"/>
                    <a:lumOff val="0"/>
                    <a:alphaOff val="0"/>
                  </a:prst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t-BR" sz="1800" b="0" i="0" u="none" strike="noStrike" kern="1200" cap="none" spc="0" normalizeH="0" baseline="0" noProof="0" dirty="0" smtClean="0">
                <a:ln>
                  <a:noFill/>
                </a:ln>
                <a:solidFill>
                  <a:prstClr val="black">
                    <a:hueOff val="0"/>
                    <a:satOff val="0"/>
                    <a:lumOff val="0"/>
                    <a:alphaOff val="0"/>
                  </a:prstClr>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pt-BR" sz="1800" b="0" i="0" u="none" strike="noStrike" kern="1200" cap="none" spc="0" normalizeH="0" baseline="0" noProof="0" dirty="0">
              <a:ln>
                <a:noFill/>
              </a:ln>
              <a:solidFill>
                <a:prstClr val="black">
                  <a:hueOff val="0"/>
                  <a:satOff val="0"/>
                  <a:lumOff val="0"/>
                  <a:alphaOff val="0"/>
                </a:prst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etângulo de cantos arredondados 8"/>
          <p:cNvSpPr/>
          <p:nvPr/>
        </p:nvSpPr>
        <p:spPr>
          <a:xfrm>
            <a:off x="235513" y="3623040"/>
            <a:ext cx="11755391" cy="1310329"/>
          </a:xfrm>
          <a:prstGeom prst="roundRect">
            <a:avLst>
              <a:gd name="adj" fmla="val 10000"/>
            </a:avLst>
          </a:prstGeom>
          <a:solidFill>
            <a:srgbClr val="BDD7EE">
              <a:alpha val="30196"/>
            </a:srgbClr>
          </a:solidFill>
          <a:ln w="28575">
            <a:solidFill>
              <a:srgbClr val="1D4999"/>
            </a:solidFill>
          </a:ln>
          <a:scene3d>
            <a:camera prst="orthographicFront"/>
            <a:lightRig rig="threePt" dir="t">
              <a:rot lat="0" lon="0" rev="7500000"/>
            </a:lightRig>
          </a:scene3d>
          <a:sp3d extrusionH="190500" prstMaterial="dkEdge">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smtClean="0">
              <a:ln>
                <a:noFill/>
              </a:ln>
              <a:solidFill>
                <a:prstClr val="black">
                  <a:hueOff val="0"/>
                  <a:satOff val="0"/>
                  <a:lumOff val="0"/>
                  <a:alphaOff val="0"/>
                </a:prstClr>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black">
                    <a:hueOff val="0"/>
                    <a:satOff val="0"/>
                    <a:lumOff val="0"/>
                    <a:alphaOff val="0"/>
                  </a:prstClr>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pt-BR" sz="1800" b="0" i="0" u="none" strike="noStrike" kern="1200" cap="none" spc="0" normalizeH="0" baseline="0" noProof="0" dirty="0">
              <a:ln>
                <a:noFill/>
              </a:ln>
              <a:solidFill>
                <a:prstClr val="black">
                  <a:hueOff val="0"/>
                  <a:satOff val="0"/>
                  <a:lumOff val="0"/>
                  <a:alphaOff val="0"/>
                </a:prst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Retângulo de cantos arredondados 10"/>
          <p:cNvSpPr/>
          <p:nvPr/>
        </p:nvSpPr>
        <p:spPr>
          <a:xfrm>
            <a:off x="7912761" y="1930327"/>
            <a:ext cx="3667189" cy="559691"/>
          </a:xfrm>
          <a:prstGeom prst="roundRect">
            <a:avLst/>
          </a:prstGeom>
          <a:solidFill>
            <a:srgbClr val="3449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CVaR </a:t>
            </a:r>
            <a:r>
              <a:rPr kumimoji="0" lang="pt-BR" sz="1800" b="0" i="0" u="none" strike="noStrike" kern="1200" cap="none" spc="0" normalizeH="0" baseline="-2500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r>
              <a:rPr kumimoji="0" lang="pt-BR" sz="18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(ENS) ≤ 5 [%Demanda]</a:t>
            </a:r>
            <a:endParaRPr kumimoji="0" lang="pt-BR"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Retângulo de cantos arredondados 11"/>
          <p:cNvSpPr/>
          <p:nvPr/>
        </p:nvSpPr>
        <p:spPr>
          <a:xfrm>
            <a:off x="7912761" y="2458998"/>
            <a:ext cx="3667189" cy="561711"/>
          </a:xfrm>
          <a:prstGeom prst="roundRect">
            <a:avLst/>
          </a:prstGeom>
          <a:solidFill>
            <a:srgbClr val="3449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LOLP </a:t>
            </a:r>
            <a:r>
              <a:rPr kumimoji="0" lang="pt-BR"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pt-BR" sz="18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5% </a:t>
            </a:r>
            <a:r>
              <a:rPr kumimoji="0" lang="pt-BR" sz="1800" b="0" i="0" u="none" strike="noStrike" kern="1200" cap="none" spc="0" normalizeH="0" baseline="3000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endParaRPr kumimoji="0" lang="pt-BR" sz="1800" b="0" i="0" u="none" strike="noStrike" kern="1200" cap="none" spc="0" normalizeH="0" baseline="3000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Retângulo de cantos arredondados 12"/>
          <p:cNvSpPr/>
          <p:nvPr/>
        </p:nvSpPr>
        <p:spPr>
          <a:xfrm>
            <a:off x="7912761" y="4022502"/>
            <a:ext cx="3693839" cy="559691"/>
          </a:xfrm>
          <a:prstGeom prst="roundRect">
            <a:avLst/>
          </a:prstGeom>
          <a:solidFill>
            <a:srgbClr val="3449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CVaR</a:t>
            </a:r>
            <a:r>
              <a:rPr kumimoji="0" lang="pt-BR" sz="1800" b="0" i="0" u="none" strike="noStrike" kern="1200" cap="none" spc="0" normalizeH="0" baseline="-2500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a:t>
            </a:r>
            <a:r>
              <a:rPr kumimoji="0" lang="pt-BR" sz="18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(CMO) </a:t>
            </a:r>
            <a:r>
              <a:rPr kumimoji="0" lang="pt-BR"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t-BR" sz="18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800 [R$/</a:t>
            </a:r>
            <a:r>
              <a:rPr kumimoji="0" lang="pt-BR" sz="1800" b="0"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MWh</a:t>
            </a:r>
            <a:r>
              <a:rPr kumimoji="0" lang="pt-BR" sz="18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pt-BR"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Retângulo de cantos arredondados 13"/>
          <p:cNvSpPr/>
          <p:nvPr/>
        </p:nvSpPr>
        <p:spPr>
          <a:xfrm>
            <a:off x="7912761" y="2955013"/>
            <a:ext cx="3667189" cy="559691"/>
          </a:xfrm>
          <a:prstGeom prst="roundRect">
            <a:avLst/>
          </a:prstGeom>
          <a:solidFill>
            <a:srgbClr val="3449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CVaR </a:t>
            </a:r>
            <a:r>
              <a:rPr kumimoji="0" lang="pt-BR" sz="1800" b="0" i="0" u="none" strike="noStrike" kern="1200" cap="none" spc="0" normalizeH="0" baseline="-2500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5</a:t>
            </a:r>
            <a:r>
              <a:rPr kumimoji="0" lang="pt-BR" sz="1800" b="0" i="0" u="none" strike="noStrike" kern="1200" cap="none" spc="0" normalizeH="0" baseline="-2500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pt-BR" sz="18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(PNS) </a:t>
            </a:r>
            <a:r>
              <a:rPr kumimoji="0" lang="pt-BR"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t-BR" sz="18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5 [%Demanda]</a:t>
            </a:r>
            <a:endParaRPr kumimoji="0" lang="pt-BR"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Retângulo 14"/>
          <p:cNvSpPr>
            <a:spLocks noChangeArrowheads="1"/>
          </p:cNvSpPr>
          <p:nvPr/>
        </p:nvSpPr>
        <p:spPr bwMode="auto">
          <a:xfrm>
            <a:off x="407521" y="6117697"/>
            <a:ext cx="32880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Clr>
                <a:srgbClr val="002A5E"/>
              </a:buClr>
              <a:buFont typeface="Arial" panose="020B0604020202020204" pitchFamily="34" charset="0"/>
              <a:buChar char="•"/>
              <a:defRPr sz="2400">
                <a:solidFill>
                  <a:schemeClr val="tx1"/>
                </a:solidFill>
                <a:latin typeface="Calibri Light" panose="020F0302020204030204" pitchFamily="34" charset="0"/>
              </a:defRPr>
            </a:lvl1pPr>
            <a:lvl2pPr marL="742950" indent="-285750">
              <a:lnSpc>
                <a:spcPct val="90000"/>
              </a:lnSpc>
              <a:spcBef>
                <a:spcPts val="500"/>
              </a:spcBef>
              <a:buClr>
                <a:srgbClr val="002A5E"/>
              </a:buClr>
              <a:buFont typeface="Arial" panose="020B0604020202020204" pitchFamily="34" charset="0"/>
              <a:buChar char="•"/>
              <a:defRPr sz="2400">
                <a:solidFill>
                  <a:schemeClr val="tx1"/>
                </a:solidFill>
                <a:latin typeface="Calibri Light" panose="020F0302020204030204" pitchFamily="34" charset="0"/>
              </a:defRPr>
            </a:lvl2pPr>
            <a:lvl3pPr marL="1143000" indent="-228600">
              <a:lnSpc>
                <a:spcPct val="90000"/>
              </a:lnSpc>
              <a:spcBef>
                <a:spcPts val="500"/>
              </a:spcBef>
              <a:buClr>
                <a:srgbClr val="002A5E"/>
              </a:buClr>
              <a:buFont typeface="Arial" panose="020B0604020202020204" pitchFamily="34" charset="0"/>
              <a:buChar char="•"/>
              <a:defRPr sz="2400">
                <a:solidFill>
                  <a:schemeClr val="tx1"/>
                </a:solidFill>
                <a:latin typeface="Calibri Light" panose="020F0302020204030204" pitchFamily="34" charset="0"/>
              </a:defRPr>
            </a:lvl3pPr>
            <a:lvl4pPr marL="1600200" indent="-228600">
              <a:lnSpc>
                <a:spcPct val="90000"/>
              </a:lnSpc>
              <a:spcBef>
                <a:spcPts val="500"/>
              </a:spcBef>
              <a:buClr>
                <a:srgbClr val="002A5E"/>
              </a:buClr>
              <a:buFont typeface="Arial" panose="020B0604020202020204" pitchFamily="34" charset="0"/>
              <a:buChar char="•"/>
              <a:defRPr sz="2400">
                <a:solidFill>
                  <a:schemeClr val="tx1"/>
                </a:solidFill>
                <a:latin typeface="Calibri Light" panose="020F0302020204030204" pitchFamily="34" charset="0"/>
              </a:defRPr>
            </a:lvl4pPr>
            <a:lvl5pPr marL="2057400" indent="-228600">
              <a:lnSpc>
                <a:spcPct val="90000"/>
              </a:lnSpc>
              <a:spcBef>
                <a:spcPts val="500"/>
              </a:spcBef>
              <a:buClr>
                <a:srgbClr val="002A5E"/>
              </a:buClr>
              <a:buFont typeface="Arial" panose="020B0604020202020204" pitchFamily="34" charset="0"/>
              <a:buChar char="•"/>
              <a:defRPr sz="2400">
                <a:solidFill>
                  <a:schemeClr val="tx1"/>
                </a:solidFill>
                <a:latin typeface="Calibri Light" panose="020F0302020204030204" pitchFamily="34" charset="0"/>
              </a:defRPr>
            </a:lvl5pPr>
            <a:lvl6pPr marL="25146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Calibri Light" panose="020F0302020204030204" pitchFamily="34" charset="0"/>
              </a:defRPr>
            </a:lvl6pPr>
            <a:lvl7pPr marL="29718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Calibri Light" panose="020F0302020204030204" pitchFamily="34" charset="0"/>
              </a:defRPr>
            </a:lvl7pPr>
            <a:lvl8pPr marL="34290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Calibri Light" panose="020F0302020204030204" pitchFamily="34" charset="0"/>
              </a:defRPr>
            </a:lvl8pPr>
            <a:lvl9pPr marL="38862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Calibri Light" panose="020F03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pt-BR" altLang="pt-BR" sz="1200" b="0"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pt-BR" sz="1200" b="0"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Probabilidade </a:t>
            </a:r>
            <a:r>
              <a:rPr kumimoji="0" lang="pt-BR" sz="1200" b="0" i="0" u="none" strike="noStrike" kern="1200" cap="none" spc="0" normalizeH="0" baseline="0" noProof="0" dirty="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associada a uma duração de 1,5% do mês (demanda de ponta</a:t>
            </a:r>
            <a:r>
              <a:rPr kumimoji="0" lang="pt-BR" sz="1200" b="0"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pt-BR" altLang="pt-BR" sz="1200" b="0" i="0" u="none" strike="noStrike" kern="1200" cap="none" spc="0" normalizeH="0" baseline="0" noProof="0" dirty="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pt-BR" altLang="pt-BR" sz="1200" b="0" i="0" u="none" strike="noStrike" kern="1200" cap="none" spc="0" normalizeH="0" baseline="0" noProof="0" dirty="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Retângulo de cantos arredondados 15"/>
          <p:cNvSpPr/>
          <p:nvPr/>
        </p:nvSpPr>
        <p:spPr>
          <a:xfrm>
            <a:off x="2051547" y="2413423"/>
            <a:ext cx="3004823" cy="559691"/>
          </a:xfrm>
          <a:prstGeom prst="roundRect">
            <a:avLst/>
          </a:prstGeom>
          <a:solidFill>
            <a:srgbClr val="3449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Risco de Déficit </a:t>
            </a:r>
            <a:r>
              <a:rPr kumimoji="0" lang="pt-BR" sz="1800" b="0" i="0" u="none" strike="noStrike" kern="1200" cap="none" spc="0" normalizeH="0" baseline="-2500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Anual</a:t>
            </a:r>
            <a:r>
              <a:rPr kumimoji="0" lang="pt-BR" sz="18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t-BR"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t-BR" sz="18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pt-BR"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Retângulo de cantos arredondados 16"/>
          <p:cNvSpPr/>
          <p:nvPr/>
        </p:nvSpPr>
        <p:spPr>
          <a:xfrm>
            <a:off x="1994046" y="4043895"/>
            <a:ext cx="3062324" cy="561711"/>
          </a:xfrm>
          <a:prstGeom prst="roundRect">
            <a:avLst/>
          </a:prstGeom>
          <a:solidFill>
            <a:srgbClr val="3449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CMO = CME</a:t>
            </a:r>
          </a:p>
        </p:txBody>
      </p:sp>
      <p:sp>
        <p:nvSpPr>
          <p:cNvPr id="18" name="Seta para a direita 17"/>
          <p:cNvSpPr/>
          <p:nvPr/>
        </p:nvSpPr>
        <p:spPr>
          <a:xfrm>
            <a:off x="5906125" y="3075141"/>
            <a:ext cx="1163428" cy="1032424"/>
          </a:xfrm>
          <a:prstGeom prst="rightArrow">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Retângulo 18"/>
          <p:cNvSpPr/>
          <p:nvPr/>
        </p:nvSpPr>
        <p:spPr>
          <a:xfrm>
            <a:off x="389029" y="2508602"/>
            <a:ext cx="140615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Segurança</a:t>
            </a:r>
          </a:p>
        </p:txBody>
      </p:sp>
      <p:sp>
        <p:nvSpPr>
          <p:cNvPr id="20" name="Retângulo 19"/>
          <p:cNvSpPr/>
          <p:nvPr/>
        </p:nvSpPr>
        <p:spPr>
          <a:xfrm>
            <a:off x="394121" y="4093538"/>
            <a:ext cx="14350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Econômico</a:t>
            </a:r>
          </a:p>
        </p:txBody>
      </p:sp>
      <p:sp>
        <p:nvSpPr>
          <p:cNvPr id="21" name="Retângulo de cantos arredondados 20"/>
          <p:cNvSpPr/>
          <p:nvPr/>
        </p:nvSpPr>
        <p:spPr>
          <a:xfrm>
            <a:off x="7734925" y="5147565"/>
            <a:ext cx="4023455" cy="667470"/>
          </a:xfrm>
          <a:prstGeom prst="roundRect">
            <a:avLst/>
          </a:prstGeom>
          <a:solidFill>
            <a:srgbClr val="3449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pt-BR"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t-BR"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CMO = CME </a:t>
            </a:r>
            <a:r>
              <a:rPr kumimoji="0" lang="pt-BR" sz="18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internalizado </a:t>
            </a:r>
            <a:r>
              <a:rPr kumimoji="0" lang="pt-BR"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no PDE</a:t>
            </a:r>
            <a:endParaRPr kumimoji="0" lang="pt-BR" altLang="pt-BR"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2163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tângulo 15"/>
          <p:cNvSpPr>
            <a:spLocks noChangeArrowheads="1"/>
          </p:cNvSpPr>
          <p:nvPr/>
        </p:nvSpPr>
        <p:spPr bwMode="auto">
          <a:xfrm>
            <a:off x="457867" y="294343"/>
            <a:ext cx="10949648" cy="685701"/>
          </a:xfrm>
          <a:prstGeom prst="rect">
            <a:avLst/>
          </a:prstGeom>
          <a:extLst/>
        </p:spPr>
        <p:txBody>
          <a:bodyPr wrap="square">
            <a:spAutoFit/>
          </a:bodyPr>
          <a:lstStyle/>
          <a:p>
            <a:pPr marL="0" marR="0" lvl="0" indent="0" algn="l" defTabSz="914400" rtl="0" eaLnBrk="1" fontAlgn="auto" latinLnBrk="0" hangingPunct="1">
              <a:lnSpc>
                <a:spcPct val="120000"/>
              </a:lnSpc>
              <a:spcBef>
                <a:spcPts val="0"/>
              </a:spcBef>
              <a:spcAft>
                <a:spcPts val="1800"/>
              </a:spcAft>
              <a:buClrTx/>
              <a:buSzTx/>
              <a:buFontTx/>
              <a:buNone/>
              <a:tabLst/>
              <a:defRPr/>
            </a:pPr>
            <a:r>
              <a:rPr kumimoji="0" lang="pt-BR" altLang="pt-BR" sz="3600" b="1" i="0" u="none" strike="noStrike" kern="1200" cap="none" spc="0" normalizeH="0" baseline="0" noProof="0" dirty="0" smtClean="0">
                <a:ln>
                  <a:noFill/>
                </a:ln>
                <a:solidFill>
                  <a:srgbClr val="ED7D31">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Vantagens</a:t>
            </a:r>
            <a:endParaRPr kumimoji="0" lang="pt-BR" altLang="pt-BR" sz="3600" b="1" i="0" u="none" strike="noStrike" kern="1200" cap="none" spc="0" normalizeH="0" baseline="0" noProof="0" dirty="0">
              <a:ln>
                <a:noFill/>
              </a:ln>
              <a:solidFill>
                <a:srgbClr val="ED7D31">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 name="Diagrama 1"/>
          <p:cNvGraphicFramePr/>
          <p:nvPr>
            <p:extLst/>
          </p:nvPr>
        </p:nvGraphicFramePr>
        <p:xfrm>
          <a:off x="854440" y="1289154"/>
          <a:ext cx="10568065" cy="47368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182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tângulo 15"/>
          <p:cNvSpPr>
            <a:spLocks noChangeArrowheads="1"/>
          </p:cNvSpPr>
          <p:nvPr/>
        </p:nvSpPr>
        <p:spPr bwMode="auto">
          <a:xfrm>
            <a:off x="457867" y="294343"/>
            <a:ext cx="10949648" cy="685701"/>
          </a:xfrm>
          <a:prstGeom prst="rect">
            <a:avLst/>
          </a:prstGeom>
          <a:extLst/>
        </p:spPr>
        <p:txBody>
          <a:bodyPr wrap="square">
            <a:spAutoFit/>
          </a:bodyPr>
          <a:lstStyle/>
          <a:p>
            <a:pPr marL="0" marR="0" lvl="0" indent="0" algn="l" defTabSz="914400" rtl="0" eaLnBrk="1" fontAlgn="auto" latinLnBrk="0" hangingPunct="1">
              <a:lnSpc>
                <a:spcPct val="120000"/>
              </a:lnSpc>
              <a:spcBef>
                <a:spcPts val="0"/>
              </a:spcBef>
              <a:spcAft>
                <a:spcPts val="1800"/>
              </a:spcAft>
              <a:buClrTx/>
              <a:buSzTx/>
              <a:buFontTx/>
              <a:buNone/>
              <a:tabLst/>
              <a:defRPr/>
            </a:pPr>
            <a:r>
              <a:rPr kumimoji="0" lang="pt-BR" altLang="pt-BR" sz="3600" b="1" i="0" u="none" strike="noStrike" kern="1200" cap="none" spc="0" normalizeH="0" baseline="0" noProof="0" dirty="0">
                <a:ln>
                  <a:noFill/>
                </a:ln>
                <a:solidFill>
                  <a:srgbClr val="ED7D31">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Impacto no planejamento da expansão</a:t>
            </a:r>
          </a:p>
        </p:txBody>
      </p:sp>
      <p:cxnSp>
        <p:nvCxnSpPr>
          <p:cNvPr id="4" name="Conector de seta reta 3"/>
          <p:cNvCxnSpPr/>
          <p:nvPr/>
        </p:nvCxnSpPr>
        <p:spPr>
          <a:xfrm>
            <a:off x="543482" y="3221444"/>
            <a:ext cx="11428618" cy="0"/>
          </a:xfrm>
          <a:prstGeom prst="straightConnector1">
            <a:avLst/>
          </a:prstGeom>
          <a:ln w="12700">
            <a:headEnd type="none" w="lg" len="lg"/>
            <a:tailEnd type="arrow" w="lg" len="lg"/>
          </a:ln>
        </p:spPr>
        <p:style>
          <a:lnRef idx="1">
            <a:schemeClr val="dk1"/>
          </a:lnRef>
          <a:fillRef idx="0">
            <a:schemeClr val="dk1"/>
          </a:fillRef>
          <a:effectRef idx="0">
            <a:schemeClr val="dk1"/>
          </a:effectRef>
          <a:fontRef idx="minor">
            <a:schemeClr val="tx1"/>
          </a:fontRef>
        </p:style>
      </p:cxnSp>
      <p:sp>
        <p:nvSpPr>
          <p:cNvPr id="5" name="Retângulo de cantos arredondados 4"/>
          <p:cNvSpPr/>
          <p:nvPr/>
        </p:nvSpPr>
        <p:spPr>
          <a:xfrm>
            <a:off x="457867" y="4004853"/>
            <a:ext cx="1978347" cy="1072467"/>
          </a:xfrm>
          <a:prstGeom prst="roundRect">
            <a:avLst/>
          </a:prstGeom>
          <a:solidFill>
            <a:schemeClr val="accent1">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Revisão dos Critérios de Suprimento</a:t>
            </a:r>
            <a:endParaRPr kumimoji="0" lang="pt-BR"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6" name="Conector reto 5"/>
          <p:cNvCxnSpPr/>
          <p:nvPr/>
        </p:nvCxnSpPr>
        <p:spPr>
          <a:xfrm flipV="1">
            <a:off x="4868664" y="2802816"/>
            <a:ext cx="0" cy="837243"/>
          </a:xfrm>
          <a:prstGeom prst="line">
            <a:avLst/>
          </a:prstGeom>
          <a:ln w="12700">
            <a:headEnd type="none" w="lg" len="lg"/>
            <a:tailEnd type="none" w="lg" len="lg"/>
          </a:ln>
        </p:spPr>
        <p:style>
          <a:lnRef idx="1">
            <a:schemeClr val="dk1"/>
          </a:lnRef>
          <a:fillRef idx="0">
            <a:schemeClr val="dk1"/>
          </a:fillRef>
          <a:effectRef idx="0">
            <a:schemeClr val="dk1"/>
          </a:effectRef>
          <a:fontRef idx="minor">
            <a:schemeClr val="tx1"/>
          </a:fontRef>
        </p:style>
      </p:cxnSp>
      <p:cxnSp>
        <p:nvCxnSpPr>
          <p:cNvPr id="7" name="Conector de seta reta 6"/>
          <p:cNvCxnSpPr/>
          <p:nvPr/>
        </p:nvCxnSpPr>
        <p:spPr>
          <a:xfrm>
            <a:off x="5424800" y="2005601"/>
            <a:ext cx="5070223" cy="0"/>
          </a:xfrm>
          <a:prstGeom prst="straightConnector1">
            <a:avLst/>
          </a:prstGeom>
          <a:ln w="19050">
            <a:solidFill>
              <a:srgbClr val="002060"/>
            </a:solidFill>
            <a:prstDash val="sysDot"/>
            <a:headEnd type="none" w="lg" len="lg"/>
            <a:tailEnd type="triangle" w="lg" len="lg"/>
          </a:ln>
        </p:spPr>
        <p:style>
          <a:lnRef idx="1">
            <a:schemeClr val="dk1"/>
          </a:lnRef>
          <a:fillRef idx="0">
            <a:schemeClr val="dk1"/>
          </a:fillRef>
          <a:effectRef idx="0">
            <a:schemeClr val="dk1"/>
          </a:effectRef>
          <a:fontRef idx="minor">
            <a:schemeClr val="tx1"/>
          </a:fontRef>
        </p:style>
      </p:cxnSp>
      <p:sp>
        <p:nvSpPr>
          <p:cNvPr id="8" name="Fluxograma: Terminação 7"/>
          <p:cNvSpPr/>
          <p:nvPr/>
        </p:nvSpPr>
        <p:spPr>
          <a:xfrm>
            <a:off x="4868664" y="2389605"/>
            <a:ext cx="5626359" cy="1632857"/>
          </a:xfrm>
          <a:prstGeom prst="flowChartTerminator">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Planejamento da Expansão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Fluxograma: Terminação 8"/>
          <p:cNvSpPr/>
          <p:nvPr/>
        </p:nvSpPr>
        <p:spPr>
          <a:xfrm>
            <a:off x="1471826" y="3064401"/>
            <a:ext cx="4215930" cy="441870"/>
          </a:xfrm>
          <a:prstGeom prst="flowChartTerminator">
            <a:avLst/>
          </a:prstGeom>
          <a:solidFill>
            <a:srgbClr val="DE8400">
              <a:alpha val="83137"/>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Planejamento da Operação</a:t>
            </a:r>
            <a:endParaRPr kumimoji="0" lang="pt-BR"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Seta dobrada para cima 9"/>
          <p:cNvSpPr/>
          <p:nvPr/>
        </p:nvSpPr>
        <p:spPr>
          <a:xfrm>
            <a:off x="2548182" y="4053270"/>
            <a:ext cx="5262465" cy="566759"/>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CaixaDeTexto 10"/>
          <p:cNvSpPr txBox="1"/>
          <p:nvPr/>
        </p:nvSpPr>
        <p:spPr>
          <a:xfrm>
            <a:off x="4134386" y="4631429"/>
            <a:ext cx="18567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Atuação Direta</a:t>
            </a:r>
            <a:endParaRPr kumimoji="0" lang="pt-BR"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2" name="Conector reto 11"/>
          <p:cNvCxnSpPr/>
          <p:nvPr/>
        </p:nvCxnSpPr>
        <p:spPr>
          <a:xfrm flipV="1">
            <a:off x="1467332" y="2785039"/>
            <a:ext cx="0" cy="837243"/>
          </a:xfrm>
          <a:prstGeom prst="line">
            <a:avLst/>
          </a:prstGeom>
          <a:ln w="12700">
            <a:headEnd type="none" w="lg" len="lg"/>
            <a:tailEnd type="none" w="lg" len="lg"/>
          </a:ln>
        </p:spPr>
        <p:style>
          <a:lnRef idx="1">
            <a:schemeClr val="dk1"/>
          </a:lnRef>
          <a:fillRef idx="0">
            <a:schemeClr val="dk1"/>
          </a:fillRef>
          <a:effectRef idx="0">
            <a:schemeClr val="dk1"/>
          </a:effectRef>
          <a:fontRef idx="minor">
            <a:schemeClr val="tx1"/>
          </a:fontRef>
        </p:style>
      </p:cxnSp>
      <p:sp>
        <p:nvSpPr>
          <p:cNvPr id="13" name="CaixaDeTexto 12"/>
          <p:cNvSpPr txBox="1"/>
          <p:nvPr/>
        </p:nvSpPr>
        <p:spPr>
          <a:xfrm>
            <a:off x="4134385" y="1702878"/>
            <a:ext cx="12904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LEN A-4/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2020</a:t>
            </a:r>
            <a:endParaRPr kumimoji="0" lang="pt-BR" sz="1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CaixaDeTexto 13"/>
          <p:cNvSpPr txBox="1"/>
          <p:nvPr/>
        </p:nvSpPr>
        <p:spPr>
          <a:xfrm>
            <a:off x="937730" y="3589961"/>
            <a:ext cx="9874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2020</a:t>
            </a:r>
            <a:endParaRPr kumimoji="0" lang="pt-BR"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CaixaDeTexto 14"/>
          <p:cNvSpPr txBox="1"/>
          <p:nvPr/>
        </p:nvSpPr>
        <p:spPr>
          <a:xfrm>
            <a:off x="4374949" y="3589961"/>
            <a:ext cx="9874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2024</a:t>
            </a:r>
            <a:endParaRPr kumimoji="0" lang="pt-BR"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CaixaDeTexto 15"/>
          <p:cNvSpPr txBox="1"/>
          <p:nvPr/>
        </p:nvSpPr>
        <p:spPr>
          <a:xfrm>
            <a:off x="6279094" y="3500452"/>
            <a:ext cx="28055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Atuação Indireta</a:t>
            </a:r>
            <a:endParaRPr kumimoji="0" lang="pt-BR"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5696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08333E-7 4.81481E-6 L 0.3487 -0.00209 " pathEditMode="relative" rAng="0" ptsTypes="AA">
                                      <p:cBhvr>
                                        <p:cTn id="18" dur="2000" fill="hold"/>
                                        <p:tgtEl>
                                          <p:spTgt spid="9"/>
                                        </p:tgtEl>
                                        <p:attrNameLst>
                                          <p:attrName>ppt_x</p:attrName>
                                          <p:attrName>ppt_y</p:attrName>
                                        </p:attrNameLst>
                                      </p:cBhvr>
                                      <p:rCtr x="17435" y="-116"/>
                                    </p:animMotion>
                                  </p:childTnLst>
                                </p:cTn>
                              </p:par>
                              <p:par>
                                <p:cTn id="19" presetID="21" presetClass="entr" presetSubtype="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heel(1)">
                                      <p:cBhvr>
                                        <p:cTn id="2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5"/>
          <p:cNvSpPr>
            <a:spLocks noChangeArrowheads="1"/>
          </p:cNvSpPr>
          <p:nvPr/>
        </p:nvSpPr>
        <p:spPr bwMode="auto">
          <a:xfrm>
            <a:off x="457867" y="294343"/>
            <a:ext cx="10949648" cy="698076"/>
          </a:xfrm>
          <a:prstGeom prst="rect">
            <a:avLst/>
          </a:prstGeom>
          <a:extLst/>
        </p:spPr>
        <p:txBody>
          <a:bodyPr wrap="square">
            <a:spAutoFit/>
          </a:bodyPr>
          <a:lstStyle/>
          <a:p>
            <a:pPr marL="0" marR="0" lvl="0" indent="0" algn="l" defTabSz="914400" rtl="0" eaLnBrk="1" fontAlgn="auto" latinLnBrk="0" hangingPunct="1">
              <a:lnSpc>
                <a:spcPct val="120000"/>
              </a:lnSpc>
              <a:spcBef>
                <a:spcPts val="0"/>
              </a:spcBef>
              <a:spcAft>
                <a:spcPts val="1800"/>
              </a:spcAft>
              <a:buClrTx/>
              <a:buSzTx/>
              <a:buFontTx/>
              <a:buNone/>
              <a:tabLst/>
              <a:defRPr/>
            </a:pPr>
            <a:r>
              <a:rPr kumimoji="0" lang="pt-BR" altLang="pt-BR" sz="3600" b="1" i="0" u="none" strike="noStrike" kern="1200" cap="none" spc="0" normalizeH="0" baseline="0" noProof="0" dirty="0">
                <a:ln>
                  <a:noFill/>
                </a:ln>
                <a:solidFill>
                  <a:srgbClr val="CC6600"/>
                </a:solidFill>
                <a:effectLst/>
                <a:uLnTx/>
                <a:uFillTx/>
                <a:latin typeface="Tahoma" panose="020B0604030504040204" pitchFamily="34" charset="0"/>
                <a:ea typeface="Tahoma" panose="020B0604030504040204" pitchFamily="34" charset="0"/>
                <a:cs typeface="Tahoma" panose="020B0604030504040204" pitchFamily="34" charset="0"/>
              </a:rPr>
              <a:t>Definição dos instrumentos</a:t>
            </a:r>
            <a:endParaRPr kumimoji="0" lang="pt-BR" altLang="pt-BR" sz="3600" b="1" i="0" u="none" strike="noStrike" kern="1200" cap="none" spc="0" normalizeH="0" baseline="0" noProof="0" dirty="0">
              <a:ln>
                <a:noFill/>
              </a:ln>
              <a:solidFill>
                <a:srgbClr val="ED7D31">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tângulo de cantos arredondados 2"/>
          <p:cNvSpPr/>
          <p:nvPr/>
        </p:nvSpPr>
        <p:spPr>
          <a:xfrm>
            <a:off x="1166249" y="1464638"/>
            <a:ext cx="3165908" cy="1140738"/>
          </a:xfrm>
          <a:prstGeom prst="roundRect">
            <a:avLst/>
          </a:prstGeom>
          <a:solidFill>
            <a:schemeClr val="accent2">
              <a:lumMod val="75000"/>
            </a:schemeClr>
          </a:solid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pt-BR" sz="2800" b="1" i="0" u="none" strike="noStrike" kern="0" cap="none" spc="0" normalizeH="0" baseline="0" noProof="0" dirty="0" smtClean="0">
                <a:ln>
                  <a:noFill/>
                </a:ln>
                <a:solidFill>
                  <a:sysClr val="window" lastClr="FFFFFF"/>
                </a:solidFill>
                <a:effectLst/>
                <a:uLnTx/>
                <a:uFillTx/>
                <a:latin typeface="Tahoma" panose="020B0604030504040204" pitchFamily="34" charset="0"/>
                <a:ea typeface="Tahoma" panose="020B0604030504040204" pitchFamily="34" charset="0"/>
                <a:cs typeface="Tahoma" panose="020B0604030504040204" pitchFamily="34" charset="0"/>
              </a:rPr>
              <a:t>Resolução</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pt-BR" sz="2800" b="1" i="0" u="none" strike="noStrike" kern="0" cap="none" spc="0" normalizeH="0" baseline="0" noProof="0" dirty="0" smtClean="0">
                <a:ln>
                  <a:noFill/>
                </a:ln>
                <a:solidFill>
                  <a:sysClr val="window" lastClr="FFFFFF"/>
                </a:solidFill>
                <a:effectLst/>
                <a:uLnTx/>
                <a:uFillTx/>
                <a:latin typeface="Tahoma" panose="020B0604030504040204" pitchFamily="34" charset="0"/>
                <a:ea typeface="Tahoma" panose="020B0604030504040204" pitchFamily="34" charset="0"/>
                <a:cs typeface="Tahoma" panose="020B0604030504040204" pitchFamily="34" charset="0"/>
              </a:rPr>
              <a:t>CNPE</a:t>
            </a:r>
          </a:p>
        </p:txBody>
      </p:sp>
      <p:sp>
        <p:nvSpPr>
          <p:cNvPr id="4" name="Retângulo de cantos arredondados 3"/>
          <p:cNvSpPr/>
          <p:nvPr/>
        </p:nvSpPr>
        <p:spPr>
          <a:xfrm>
            <a:off x="7465449" y="1464638"/>
            <a:ext cx="3165908" cy="1140738"/>
          </a:xfrm>
          <a:prstGeom prst="roundRect">
            <a:avLst/>
          </a:prstGeom>
          <a:solidFill>
            <a:schemeClr val="accent2">
              <a:lumMod val="75000"/>
            </a:schemeClr>
          </a:solid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pt-BR" sz="2800" b="1" i="0" u="none" strike="noStrike" kern="0" cap="none" spc="0" normalizeH="0" baseline="0" noProof="0" dirty="0" smtClean="0">
                <a:ln>
                  <a:noFill/>
                </a:ln>
                <a:solidFill>
                  <a:sysClr val="window" lastClr="FFFFFF"/>
                </a:solidFill>
                <a:effectLst/>
                <a:uLnTx/>
                <a:uFillTx/>
                <a:latin typeface="Tahoma" panose="020B0604030504040204" pitchFamily="34" charset="0"/>
                <a:ea typeface="Tahoma" panose="020B0604030504040204" pitchFamily="34" charset="0"/>
                <a:cs typeface="Tahoma" panose="020B0604030504040204" pitchFamily="34" charset="0"/>
              </a:rPr>
              <a:t>Portaria</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pt-BR" sz="2800" b="1" i="0" u="none" strike="noStrike" kern="0" cap="none" spc="0" normalizeH="0" baseline="0" noProof="0" dirty="0" smtClean="0">
                <a:ln>
                  <a:noFill/>
                </a:ln>
                <a:solidFill>
                  <a:sysClr val="window" lastClr="FFFFFF"/>
                </a:solidFill>
                <a:effectLst/>
                <a:uLnTx/>
                <a:uFillTx/>
                <a:latin typeface="Tahoma" panose="020B0604030504040204" pitchFamily="34" charset="0"/>
                <a:ea typeface="Tahoma" panose="020B0604030504040204" pitchFamily="34" charset="0"/>
                <a:cs typeface="Tahoma" panose="020B0604030504040204" pitchFamily="34" charset="0"/>
              </a:rPr>
              <a:t>MME</a:t>
            </a:r>
          </a:p>
        </p:txBody>
      </p:sp>
      <p:sp>
        <p:nvSpPr>
          <p:cNvPr id="7" name="Retângulo 6"/>
          <p:cNvSpPr/>
          <p:nvPr/>
        </p:nvSpPr>
        <p:spPr>
          <a:xfrm>
            <a:off x="812058" y="2836964"/>
            <a:ext cx="3874290" cy="83099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4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rPr>
              <a:t>Definição das métricas que compõe o critério</a:t>
            </a:r>
          </a:p>
        </p:txBody>
      </p:sp>
      <p:sp>
        <p:nvSpPr>
          <p:cNvPr id="8" name="Retângulo 7"/>
          <p:cNvSpPr/>
          <p:nvPr/>
        </p:nvSpPr>
        <p:spPr>
          <a:xfrm>
            <a:off x="6995669" y="2836963"/>
            <a:ext cx="4105468" cy="83099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4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rPr>
              <a:t>Definição dos parâmetros associados às métricas</a:t>
            </a:r>
          </a:p>
        </p:txBody>
      </p:sp>
      <p:sp>
        <p:nvSpPr>
          <p:cNvPr id="9" name="Retângulo 8"/>
          <p:cNvSpPr/>
          <p:nvPr/>
        </p:nvSpPr>
        <p:spPr>
          <a:xfrm>
            <a:off x="1666052" y="4048295"/>
            <a:ext cx="2166298"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Métricas robustas</a:t>
            </a:r>
          </a:p>
        </p:txBody>
      </p:sp>
      <p:sp>
        <p:nvSpPr>
          <p:cNvPr id="10" name="Retângulo 9"/>
          <p:cNvSpPr/>
          <p:nvPr/>
        </p:nvSpPr>
        <p:spPr>
          <a:xfrm>
            <a:off x="812055" y="4638269"/>
            <a:ext cx="3874294"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Diante a identificação de escassez de outros atributos no sistema estes poderão ser incorporados aos critérios</a:t>
            </a:r>
          </a:p>
        </p:txBody>
      </p:sp>
      <p:cxnSp>
        <p:nvCxnSpPr>
          <p:cNvPr id="12" name="Conector reto 11"/>
          <p:cNvCxnSpPr/>
          <p:nvPr/>
        </p:nvCxnSpPr>
        <p:spPr>
          <a:xfrm flipV="1">
            <a:off x="812055" y="3818022"/>
            <a:ext cx="387429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Conector reto 12"/>
          <p:cNvCxnSpPr/>
          <p:nvPr/>
        </p:nvCxnSpPr>
        <p:spPr>
          <a:xfrm flipV="1">
            <a:off x="7120065" y="3858127"/>
            <a:ext cx="387429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Retângulo 13"/>
          <p:cNvSpPr/>
          <p:nvPr/>
        </p:nvSpPr>
        <p:spPr>
          <a:xfrm>
            <a:off x="7111256" y="4048295"/>
            <a:ext cx="387429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Os parâmetros devem ser revistos periodicamente</a:t>
            </a:r>
          </a:p>
        </p:txBody>
      </p:sp>
      <p:sp>
        <p:nvSpPr>
          <p:cNvPr id="15" name="Retângulo 14"/>
          <p:cNvSpPr/>
          <p:nvPr/>
        </p:nvSpPr>
        <p:spPr>
          <a:xfrm>
            <a:off x="6288505" y="4882180"/>
            <a:ext cx="5537412"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Fatos relevantes para revisão: aprimoramentos dos modelos computacionais, alteração de parâmetros exógenos, da configuração do sistema, </a:t>
            </a:r>
            <a:r>
              <a:rPr kumimoji="0" lang="pt-BR" sz="20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etc.</a:t>
            </a:r>
            <a:endParaRPr kumimoji="0" lang="pt-B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74290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77934"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60040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9" name="Rectangle 5"/>
          <p:cNvSpPr/>
          <p:nvPr/>
        </p:nvSpPr>
        <p:spPr>
          <a:xfrm>
            <a:off x="4783206" y="929699"/>
            <a:ext cx="2290061"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Pauta</a:t>
            </a:r>
            <a:endPar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graphicFrame>
        <p:nvGraphicFramePr>
          <p:cNvPr id="12" name="Table 12"/>
          <p:cNvGraphicFramePr>
            <a:graphicFrameLocks noGrp="1"/>
          </p:cNvGraphicFramePr>
          <p:nvPr>
            <p:extLst>
              <p:ext uri="{D42A27DB-BD31-4B8C-83A1-F6EECF244321}">
                <p14:modId xmlns:p14="http://schemas.microsoft.com/office/powerpoint/2010/main" val="2816628642"/>
              </p:ext>
            </p:extLst>
          </p:nvPr>
        </p:nvGraphicFramePr>
        <p:xfrm>
          <a:off x="427924" y="1784835"/>
          <a:ext cx="11288986" cy="4122866"/>
        </p:xfrm>
        <a:graphic>
          <a:graphicData uri="http://schemas.openxmlformats.org/drawingml/2006/table">
            <a:tbl>
              <a:tblPr firstRow="1" bandRow="1">
                <a:tableStyleId>{5C22544A-7EE6-4342-B048-85BDC9FD1C3A}</a:tableStyleId>
              </a:tblPr>
              <a:tblGrid>
                <a:gridCol w="7010345">
                  <a:extLst>
                    <a:ext uri="{9D8B030D-6E8A-4147-A177-3AD203B41FA5}">
                      <a16:colId xmlns:a16="http://schemas.microsoft.com/office/drawing/2014/main" val="3710372697"/>
                    </a:ext>
                  </a:extLst>
                </a:gridCol>
                <a:gridCol w="4278641">
                  <a:extLst>
                    <a:ext uri="{9D8B030D-6E8A-4147-A177-3AD203B41FA5}">
                      <a16:colId xmlns:a16="http://schemas.microsoft.com/office/drawing/2014/main" val="2842793189"/>
                    </a:ext>
                  </a:extLst>
                </a:gridCol>
              </a:tblGrid>
              <a:tr h="1500495">
                <a:tc>
                  <a:txBody>
                    <a:bodyPr/>
                    <a:lstStyle/>
                    <a:p>
                      <a:pPr marL="0" indent="0" algn="just">
                        <a:buNone/>
                      </a:pPr>
                      <a:r>
                        <a:rPr lang="pt-BR" sz="2400" b="1" kern="1200" dirty="0" smtClean="0">
                          <a:solidFill>
                            <a:srgbClr val="F4FBE1"/>
                          </a:solidFill>
                          <a:latin typeface="+mn-lt"/>
                          <a:ea typeface="+mn-ea"/>
                          <a:cs typeface="+mn-cs"/>
                        </a:rPr>
                        <a:t>- Resolução CNPE que define o critério geral de garantia de suprimento aplicável aos estudos de expansão da oferta e do planejamento da operação do Sistema Elétrico Interligado, bem como ao cálculo das garantias físicas de energia e potência de um empreendimento de geração de energia elétrica.</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pt-BR" sz="2200" b="1" kern="1200" dirty="0" smtClean="0">
                          <a:solidFill>
                            <a:srgbClr val="F4FBE1"/>
                          </a:solidFill>
                          <a:latin typeface="+mn-lt"/>
                          <a:ea typeface="+mn-ea"/>
                          <a:cs typeface="+mn-cs"/>
                        </a:rPr>
                        <a:t>Empresa de Pesquisa Energética </a:t>
                      </a:r>
                      <a:br>
                        <a:rPr lang="pt-BR" sz="2200" b="1" kern="1200" dirty="0" smtClean="0">
                          <a:solidFill>
                            <a:srgbClr val="F4FBE1"/>
                          </a:solidFill>
                          <a:latin typeface="+mn-lt"/>
                          <a:ea typeface="+mn-ea"/>
                          <a:cs typeface="+mn-cs"/>
                        </a:rPr>
                      </a:br>
                      <a:endParaRPr lang="pt-BR" sz="2200" b="1" kern="1200" dirty="0" smtClean="0">
                        <a:solidFill>
                          <a:srgbClr val="F4FBE1"/>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6292443"/>
                  </a:ext>
                </a:extLst>
              </a:tr>
              <a:tr h="1003257">
                <a:tc>
                  <a:txBody>
                    <a:bodyPr/>
                    <a:lstStyle/>
                    <a:p>
                      <a:pPr algn="ctr">
                        <a:lnSpc>
                          <a:spcPct val="100000"/>
                        </a:lnSpc>
                      </a:pPr>
                      <a:r>
                        <a:rPr lang="en-US" sz="2400" b="1" kern="1200" dirty="0" err="1" smtClean="0">
                          <a:solidFill>
                            <a:srgbClr val="002060"/>
                          </a:solidFill>
                          <a:latin typeface="+mn-lt"/>
                          <a:ea typeface="+mn-ea"/>
                          <a:cs typeface="+mn-cs"/>
                        </a:rPr>
                        <a:t>Resolução</a:t>
                      </a:r>
                      <a:endParaRPr lang="en-US" sz="2400" b="1" kern="1200" dirty="0">
                        <a:solidFill>
                          <a:srgbClr val="002060"/>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smtClean="0">
                          <a:solidFill>
                            <a:srgbClr val="002060"/>
                          </a:solidFill>
                          <a:latin typeface="+mn-lt"/>
                          <a:ea typeface="+mn-ea"/>
                          <a:cs typeface="+mn-cs"/>
                        </a:rPr>
                        <a:t>Secretário-Executivo</a:t>
                      </a:r>
                      <a:r>
                        <a:rPr lang="en-US" sz="2400" b="1" kern="1200" dirty="0" smtClean="0">
                          <a:solidFill>
                            <a:srgbClr val="002060"/>
                          </a:solidFill>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002060"/>
                          </a:solidFill>
                          <a:latin typeface="+mn-lt"/>
                          <a:ea typeface="+mn-ea"/>
                          <a:cs typeface="+mn-cs"/>
                        </a:rPr>
                        <a:t>do CNPE</a:t>
                      </a:r>
                      <a:endParaRPr lang="en-US" sz="2400" b="1" kern="1200" dirty="0">
                        <a:solidFill>
                          <a:srgbClr val="002060"/>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1751069"/>
                  </a:ext>
                </a:extLst>
              </a:tr>
              <a:tr h="833609">
                <a:tc>
                  <a:txBody>
                    <a:bodyPr/>
                    <a:lstStyle/>
                    <a:p>
                      <a:pPr algn="ctr">
                        <a:lnSpc>
                          <a:spcPct val="100000"/>
                        </a:lnSpc>
                      </a:pPr>
                      <a:r>
                        <a:rPr lang="en-US" sz="2400" b="1" kern="1200" dirty="0" err="1" smtClean="0">
                          <a:solidFill>
                            <a:srgbClr val="F4FBE1"/>
                          </a:solidFill>
                          <a:latin typeface="+mn-lt"/>
                          <a:ea typeface="+mn-ea"/>
                          <a:cs typeface="+mn-cs"/>
                        </a:rPr>
                        <a:t>Contribuições</a:t>
                      </a:r>
                      <a:r>
                        <a:rPr lang="en-US" sz="2400" b="1" kern="1200" dirty="0" smtClean="0">
                          <a:solidFill>
                            <a:srgbClr val="F4FBE1"/>
                          </a:solidFill>
                          <a:latin typeface="+mn-lt"/>
                          <a:ea typeface="+mn-ea"/>
                          <a:cs typeface="+mn-cs"/>
                        </a:rPr>
                        <a:t> / </a:t>
                      </a:r>
                      <a:r>
                        <a:rPr lang="en-US" sz="2400" b="1" kern="1200" dirty="0" err="1" smtClean="0">
                          <a:solidFill>
                            <a:srgbClr val="F4FBE1"/>
                          </a:solidFill>
                          <a:latin typeface="+mn-lt"/>
                          <a:ea typeface="+mn-ea"/>
                          <a:cs typeface="+mn-cs"/>
                        </a:rPr>
                        <a:t>Aprovação</a:t>
                      </a:r>
                      <a:endParaRPr lang="en-US" sz="2400" b="1" kern="1200" dirty="0">
                        <a:solidFill>
                          <a:srgbClr val="F4FBE1"/>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F4FBE1"/>
                          </a:solidFill>
                          <a:latin typeface="+mn-lt"/>
                          <a:ea typeface="+mn-ea"/>
                          <a:cs typeface="+mn-cs"/>
                        </a:rPr>
                        <a:t>CNPE</a:t>
                      </a:r>
                      <a:endParaRPr lang="en-US" sz="2400" b="1" kern="1200" dirty="0">
                        <a:solidFill>
                          <a:srgbClr val="F4FBE1"/>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3753651"/>
                  </a:ext>
                </a:extLst>
              </a:tr>
            </a:tbl>
          </a:graphicData>
        </a:graphic>
      </p:graphicFrame>
    </p:spTree>
    <p:extLst>
      <p:ext uri="{BB962C8B-B14F-4D97-AF65-F5344CB8AC3E}">
        <p14:creationId xmlns:p14="http://schemas.microsoft.com/office/powerpoint/2010/main" val="14001410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78959"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992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3" name="Retângulo 2"/>
          <p:cNvSpPr/>
          <p:nvPr/>
        </p:nvSpPr>
        <p:spPr>
          <a:xfrm>
            <a:off x="192505" y="546071"/>
            <a:ext cx="11623078" cy="6172844"/>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900430" algn="l"/>
              </a:tabLst>
              <a:defRPr/>
            </a:pPr>
            <a:r>
              <a:rPr kumimoji="0" lang="pt-BR" sz="1750" b="1" i="0" u="none" strike="noStrike" kern="120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RESOLUÇÃO Nº        , DE </a:t>
            </a:r>
            <a:r>
              <a:rPr kumimoji="0" lang="pt-BR" sz="1750" b="1" i="0" u="none" strike="noStrike" kern="1200" cap="none" spc="0" normalizeH="0" baseline="0" noProof="0" dirty="0" smtClean="0">
                <a:ln>
                  <a:noFill/>
                </a:ln>
                <a:solidFill>
                  <a:prstClr val="black"/>
                </a:solidFill>
                <a:effectLst/>
                <a:uLnTx/>
                <a:uFillTx/>
                <a:ea typeface="Times New Roman" panose="02020603050405020304" pitchFamily="18" charset="0"/>
                <a:cs typeface="Calibri" panose="020F0502020204030204" pitchFamily="34" charset="0"/>
              </a:rPr>
              <a:t>12 DE DEZEMBRO DE </a:t>
            </a:r>
            <a:r>
              <a:rPr kumimoji="0" lang="pt-BR" sz="1750" b="1" i="0" u="none" strike="noStrike" kern="120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2019</a:t>
            </a:r>
            <a:r>
              <a:rPr kumimoji="0" lang="pt-BR" sz="1750" b="1" i="0" u="none" strike="noStrike" kern="1200" cap="none" spc="0" normalizeH="0" baseline="0" noProof="0" dirty="0" smtClean="0">
                <a:ln>
                  <a:noFill/>
                </a:ln>
                <a:solidFill>
                  <a:prstClr val="black"/>
                </a:solidFill>
                <a:effectLst/>
                <a:uLnTx/>
                <a:uFillTx/>
                <a:ea typeface="Times New Roman" panose="02020603050405020304" pitchFamily="18" charset="0"/>
                <a:cs typeface="Calibri" panose="020F0502020204030204" pitchFamily="34" charset="0"/>
              </a:rPr>
              <a:t>.</a:t>
            </a:r>
            <a:r>
              <a:rPr kumimoji="0" lang="pt-BR" sz="1750" b="0" i="0" u="none" strike="noStrike" kern="120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 </a:t>
            </a:r>
            <a:endParaRPr kumimoji="0" lang="pt-BR" sz="175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endParaRPr>
          </a:p>
          <a:p>
            <a:pPr marL="5118100" marR="0" lvl="0" indent="0" algn="l" defTabSz="914400" rtl="0" eaLnBrk="1" fontAlgn="auto" latinLnBrk="0" hangingPunct="1">
              <a:lnSpc>
                <a:spcPct val="100000"/>
              </a:lnSpc>
              <a:spcBef>
                <a:spcPts val="0"/>
              </a:spcBef>
              <a:spcAft>
                <a:spcPts val="0"/>
              </a:spcAft>
              <a:buClrTx/>
              <a:buSzTx/>
              <a:buFontTx/>
              <a:buNone/>
              <a:tabLst/>
              <a:defRPr/>
            </a:pPr>
            <a:endParaRPr kumimoji="0" lang="pt-BR" sz="900" b="0" i="0" u="none" strike="noStrike" kern="1200" cap="none" spc="0" normalizeH="0" baseline="0" noProof="0" dirty="0" smtClean="0">
              <a:ln>
                <a:noFill/>
              </a:ln>
              <a:solidFill>
                <a:prstClr val="black"/>
              </a:solidFill>
              <a:effectLst/>
              <a:uLnTx/>
              <a:uFillTx/>
              <a:ea typeface="Times New Roman" panose="02020603050405020304" pitchFamily="18" charset="0"/>
              <a:cs typeface="Calibri" panose="020F0502020204030204" pitchFamily="34" charset="0"/>
            </a:endParaRPr>
          </a:p>
          <a:p>
            <a:pPr marL="5118100" marR="0" lvl="0" indent="0" algn="l" defTabSz="914400" rtl="0" eaLnBrk="1" fontAlgn="auto" latinLnBrk="0" hangingPunct="1">
              <a:lnSpc>
                <a:spcPct val="100000"/>
              </a:lnSpc>
              <a:spcBef>
                <a:spcPts val="0"/>
              </a:spcBef>
              <a:spcAft>
                <a:spcPts val="0"/>
              </a:spcAft>
              <a:buClrTx/>
              <a:buSzTx/>
              <a:buFontTx/>
              <a:buNone/>
              <a:tabLst/>
              <a:defRPr/>
            </a:pPr>
            <a:endParaRPr kumimoji="0" lang="pt-BR" sz="900" b="0" i="0" u="none" strike="noStrike" kern="1200" cap="none" spc="0" normalizeH="0" baseline="0" noProof="0" dirty="0" smtClean="0">
              <a:ln>
                <a:noFill/>
              </a:ln>
              <a:solidFill>
                <a:prstClr val="black"/>
              </a:solidFill>
              <a:effectLst/>
              <a:uLnTx/>
              <a:uFillTx/>
              <a:ea typeface="Times New Roman" panose="02020603050405020304" pitchFamily="18" charset="0"/>
              <a:cs typeface="Calibri" panose="020F0502020204030204" pitchFamily="34" charset="0"/>
            </a:endParaRPr>
          </a:p>
          <a:p>
            <a:pPr marL="5118100" algn="just">
              <a:defRPr/>
            </a:pPr>
            <a:r>
              <a:rPr lang="pt-BR" sz="1750" dirty="0" smtClean="0"/>
              <a:t>Define </a:t>
            </a:r>
            <a:r>
              <a:rPr lang="pt-BR" sz="1750" dirty="0"/>
              <a:t>o critério geral de garantia de suprimento aplicável aos estudos de expansão da oferta e do planejamento da operação do Sistema Elétrico Interligado, bem como ao cálculo das garantias físicas de energia e potência de um empreendimento de geração de energia </a:t>
            </a:r>
            <a:r>
              <a:rPr lang="pt-BR" sz="1750" dirty="0" smtClean="0"/>
              <a:t>elétrica, e dá outras providências.</a:t>
            </a:r>
            <a:r>
              <a:rPr kumimoji="0" lang="pt-BR" sz="1750" b="0" i="0" u="none" strike="noStrike" kern="120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750" b="0" i="0" u="none" strike="noStrike" kern="120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 </a:t>
            </a:r>
            <a:endParaRPr kumimoji="0" lang="pt-BR" sz="900" b="0" i="0" u="none" strike="noStrike" kern="120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endParaRPr>
          </a:p>
          <a:p>
            <a:pPr algn="just"/>
            <a:r>
              <a:rPr kumimoji="0" lang="pt-BR" sz="1750" b="0" i="0" u="none" strike="noStrike" kern="120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	</a:t>
            </a:r>
            <a:r>
              <a:rPr lang="pt-BR" b="1" dirty="0" smtClean="0"/>
              <a:t>O </a:t>
            </a:r>
            <a:r>
              <a:rPr lang="pt-BR" b="1" dirty="0"/>
              <a:t>PRESIDENTE DO CONSELHO NACIONAL DE POLÍTICA ENERGÉTICA – CNPE</a:t>
            </a:r>
            <a:r>
              <a:rPr lang="pt-BR" dirty="0"/>
              <a:t>, no uso de suas atribuições, tendo em vista o disposto no art. 2º, inciso I, da Lei nº 9.478, de 6 de agosto de 1997, no art. 1º, inciso X, da Lei nº 10.848, de 15 de março de 2004, no art. 1º, inciso I, alíneas “b” e “c”, do Decreto nº 3.520, de 21 de junho de 2000, no art. 4º, § 1º do Decreto nº 5.163, de 30 de julho de 2004, no art. 5º, inciso III, do Regimento Interno do CNPE, aprovado pela Resolução CNPE nº 14, de 24 de junho de 2019</a:t>
            </a:r>
            <a:r>
              <a:rPr lang="pt-BR" dirty="0" smtClean="0"/>
              <a:t>,</a:t>
            </a:r>
            <a:r>
              <a:rPr lang="pt-BR" dirty="0"/>
              <a:t> </a:t>
            </a:r>
            <a:r>
              <a:rPr lang="pt-BR" dirty="0" smtClean="0"/>
              <a:t>nas </a:t>
            </a:r>
            <a:r>
              <a:rPr lang="pt-BR" dirty="0"/>
              <a:t>deliberações da 38ª Reunião Ordinária do Conselho, realizada em 12 de dezembro de </a:t>
            </a:r>
            <a:r>
              <a:rPr lang="pt-BR" dirty="0" smtClean="0"/>
              <a:t>2019, e </a:t>
            </a:r>
            <a:r>
              <a:rPr lang="pt-BR" dirty="0"/>
              <a:t>o que consta do Processo nº 48360.000235/2019-57, resolve:</a:t>
            </a:r>
          </a:p>
          <a:p>
            <a:pPr algn="just"/>
            <a:r>
              <a:rPr lang="pt-BR" dirty="0"/>
              <a:t> </a:t>
            </a:r>
          </a:p>
          <a:p>
            <a:pPr algn="just"/>
            <a:r>
              <a:rPr lang="pt-BR" dirty="0"/>
              <a:t>	Art. 1º Estabelecer que o critério geral de garantia de suprimento para aferição da adequabilidade do atendimento à energia no sistema seja baseado nas seguintes métricas:</a:t>
            </a:r>
          </a:p>
          <a:p>
            <a:pPr algn="just"/>
            <a:r>
              <a:rPr lang="pt-BR" dirty="0"/>
              <a:t> </a:t>
            </a:r>
          </a:p>
          <a:p>
            <a:pPr algn="just"/>
            <a:r>
              <a:rPr lang="pt-BR" dirty="0"/>
              <a:t>	I - valor esperado condicionado a determinado nível de confiança </a:t>
            </a:r>
            <a:r>
              <a:rPr lang="pt-BR" dirty="0" smtClean="0"/>
              <a:t>(</a:t>
            </a:r>
            <a:r>
              <a:rPr lang="pt-BR" dirty="0" err="1" smtClean="0"/>
              <a:t>CVaR</a:t>
            </a:r>
            <a:r>
              <a:rPr lang="pt-BR" dirty="0" smtClean="0"/>
              <a:t>) </a:t>
            </a:r>
            <a:r>
              <a:rPr lang="pt-BR" dirty="0"/>
              <a:t>– de insuficiência da oferta de energia </a:t>
            </a:r>
            <a:r>
              <a:rPr lang="pt-BR" dirty="0" smtClean="0"/>
              <a:t> (Energia </a:t>
            </a:r>
            <a:r>
              <a:rPr lang="pt-BR" dirty="0"/>
              <a:t>Não </a:t>
            </a:r>
            <a:r>
              <a:rPr lang="pt-BR" dirty="0" smtClean="0"/>
              <a:t>Suprida);</a:t>
            </a:r>
            <a:r>
              <a:rPr lang="pt-BR" dirty="0"/>
              <a:t> e</a:t>
            </a:r>
          </a:p>
          <a:p>
            <a:pPr algn="just"/>
            <a:r>
              <a:rPr lang="pt-BR" dirty="0"/>
              <a:t> </a:t>
            </a:r>
            <a:endParaRPr lang="pt-BR" sz="1750" dirty="0"/>
          </a:p>
          <a:p>
            <a:r>
              <a:rPr lang="pt-BR" dirty="0"/>
              <a:t>	</a:t>
            </a:r>
            <a:endParaRPr kumimoji="0" lang="pt-BR" sz="18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59577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100457"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992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 name="Retângulo 1"/>
          <p:cNvSpPr/>
          <p:nvPr/>
        </p:nvSpPr>
        <p:spPr>
          <a:xfrm>
            <a:off x="567890" y="969484"/>
            <a:ext cx="11251932" cy="4233467"/>
          </a:xfrm>
          <a:prstGeom prst="rect">
            <a:avLst/>
          </a:prstGeom>
        </p:spPr>
        <p:txBody>
          <a:bodyPr wrap="square">
            <a:spAutoFit/>
          </a:bodyPr>
          <a:lstStyle/>
          <a:p>
            <a:pPr algn="just">
              <a:lnSpc>
                <a:spcPct val="115000"/>
              </a:lnSpc>
              <a:spcAft>
                <a:spcPts val="0"/>
              </a:spcAft>
            </a:pP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	II - valor esperado condicionado à determinado nível de confiança </a:t>
            </a:r>
            <a:r>
              <a:rPr lang="pt-BR"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pt-BR" dirty="0" err="1"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CVaR</a:t>
            </a:r>
            <a:r>
              <a:rPr lang="pt-BR"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 do custo marginal de operação </a:t>
            </a:r>
            <a:r>
              <a:rPr lang="pt-BR"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(CMO).</a:t>
            </a:r>
            <a:endParaRPr lang="pt-BR"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pt-BR"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	Art. 2º Estabelecer que o critério geral de garantia de suprimento para aferição da adequabilidade do atendimento à potência no sistema seja baseado nas seguintes métricas:</a:t>
            </a:r>
            <a:endParaRPr lang="pt-BR"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pt-BR"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	I - risco explícito de insuficiência de oferta de potência </a:t>
            </a:r>
            <a:r>
              <a:rPr lang="pt-BR"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(LOLP); </a:t>
            </a: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e</a:t>
            </a:r>
            <a:endParaRPr lang="pt-BR"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pt-BR"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	II - valor esperado condicionado a determinado nível de confiança </a:t>
            </a:r>
            <a:r>
              <a:rPr lang="pt-BR"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pt-BR" dirty="0" err="1"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CVaR</a:t>
            </a:r>
            <a:r>
              <a:rPr lang="pt-BR"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 de insuficiência da oferta de potência </a:t>
            </a:r>
            <a:r>
              <a:rPr lang="pt-BR"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(Potência </a:t>
            </a: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Não </a:t>
            </a:r>
            <a:r>
              <a:rPr lang="pt-BR"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Suprida).</a:t>
            </a:r>
            <a:endParaRPr lang="pt-BR"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pt-BR"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	Art. 3º Caberá ao Ministério de Minas e Energia determinar, por meio de Portaria, os limites máximos e níveis de confiança para cada uma das métricas de risco definidas nos </a:t>
            </a:r>
            <a:r>
              <a:rPr lang="pt-BR"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arts</a:t>
            </a: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 1º e 2º.</a:t>
            </a:r>
            <a:endParaRPr lang="pt-BR"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25834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101481"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992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 name="Retângulo 1"/>
          <p:cNvSpPr/>
          <p:nvPr/>
        </p:nvSpPr>
        <p:spPr>
          <a:xfrm>
            <a:off x="413886" y="831514"/>
            <a:ext cx="11440198" cy="4870564"/>
          </a:xfrm>
          <a:prstGeom prst="rect">
            <a:avLst/>
          </a:prstGeom>
        </p:spPr>
        <p:txBody>
          <a:bodyPr wrap="square">
            <a:spAutoFit/>
          </a:bodyPr>
          <a:lstStyle/>
          <a:p>
            <a:pPr algn="just">
              <a:lnSpc>
                <a:spcPct val="115000"/>
              </a:lnSpc>
              <a:spcAft>
                <a:spcPts val="0"/>
              </a:spcAft>
            </a:pP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	Parágrafo único. O Ministério de Minas e Energia deverá avaliar periodicamente, ou na ocorrência de fatos relevantes, a necessidade de revisão dos parâmetros associados às métricas de risco estabelecidas nos </a:t>
            </a:r>
            <a:r>
              <a:rPr lang="pt-BR"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arts</a:t>
            </a: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 1º e 2º, sejam eles os níveis de confiança ou os limites máximos.</a:t>
            </a:r>
            <a:endParaRPr lang="pt-BR" sz="16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pt-BR" sz="16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	Art. 4º A indicação de decisão de investimento para os estudos de planejamento da expansão da oferta de energia elétrica deverá ser obtida pela minimização dos custos totais de investimento e operação, respeitando os critérios definidos nos </a:t>
            </a:r>
            <a:r>
              <a:rPr lang="pt-BR"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arts</a:t>
            </a: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 1º, 2º e 3º.</a:t>
            </a:r>
            <a:endParaRPr lang="pt-BR" sz="16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pt-BR" sz="16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	Art. 5º Os estudos de planejamento da operação do Sistema Elétrico Interligado Nacional deverão considerar os critérios definidos nos </a:t>
            </a:r>
            <a:r>
              <a:rPr lang="pt-BR"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arts</a:t>
            </a: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 1º, 2º e 3º.</a:t>
            </a:r>
            <a:endParaRPr lang="pt-BR" sz="16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pt-BR" sz="16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	Art. 6º O critério de cálculo das garantias físicas de energia de empreendimentos de geração de energia elétrica deverá considerar, além das métricas definidas no art. 1º e seus respectivos limites a serem estabelecidos conforme o art. 3º, a igualdade entre o Custo Marginal de Operação </a:t>
            </a:r>
            <a:r>
              <a:rPr lang="pt-BR"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(CMO) </a:t>
            </a: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e o Custo Marginal de Expansão </a:t>
            </a:r>
            <a:r>
              <a:rPr lang="pt-BR"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(CME), </a:t>
            </a: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assegurando o acoplamento entre o cálculo de garantia física e os estudos de planejamento da expansão do sistema elétrico.</a:t>
            </a:r>
            <a:endParaRPr lang="pt-BR"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70664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140325"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992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3" name="Retângulo 2"/>
          <p:cNvSpPr/>
          <p:nvPr/>
        </p:nvSpPr>
        <p:spPr>
          <a:xfrm>
            <a:off x="567890" y="950129"/>
            <a:ext cx="11069053" cy="4233467"/>
          </a:xfrm>
          <a:prstGeom prst="rect">
            <a:avLst/>
          </a:prstGeom>
        </p:spPr>
        <p:txBody>
          <a:bodyPr wrap="square">
            <a:spAutoFit/>
          </a:bodyPr>
          <a:lstStyle/>
          <a:p>
            <a:pPr algn="just">
              <a:lnSpc>
                <a:spcPct val="115000"/>
              </a:lnSpc>
              <a:spcAft>
                <a:spcPts val="0"/>
              </a:spcAft>
            </a:pP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	Parágrafo único. A igualdade a que se refere o </a:t>
            </a:r>
            <a:r>
              <a:rPr lang="pt-BR"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caput </a:t>
            </a: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poderá não ser atendida para que os valores resultantes da aplicação das métricas definidas no art. 1º estejam dentro dos seus respectivos limites.</a:t>
            </a:r>
            <a:endParaRPr lang="pt-BR" sz="16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pt-BR" sz="16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	Art. 7º Ficam revogadas:</a:t>
            </a:r>
            <a:endParaRPr lang="pt-BR" sz="16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pt-BR" sz="16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	I - a Resolução CNPE nº 1, de 17 de novembro de 2004; e</a:t>
            </a:r>
            <a:endParaRPr lang="pt-BR" sz="16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pt-BR" sz="16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	II - a Resolução CNPE nº 9, de 28 de julho de 2008.</a:t>
            </a:r>
            <a:endParaRPr lang="pt-BR" sz="16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pt-BR" sz="16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	Art. 8º Esta Resolução entra em vigor na data de sua publicação.</a:t>
            </a:r>
            <a:endParaRPr lang="pt-BR" sz="1600" dirty="0">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pt-BR"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pt-BR" sz="1600" dirty="0">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pt-BR"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pt-BR"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pt-BR" sz="1600" dirty="0">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pt-BR"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BENTO ALBUQUERQUE</a:t>
            </a:r>
            <a:endParaRPr lang="pt-BR"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48995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1" name="Rectangle 5"/>
          <p:cNvSpPr/>
          <p:nvPr/>
        </p:nvSpPr>
        <p:spPr>
          <a:xfrm>
            <a:off x="4777488" y="573746"/>
            <a:ext cx="2290061"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smtClean="0">
                <a:ln w="0"/>
                <a:solidFill>
                  <a:srgbClr val="002060"/>
                </a:solidFill>
                <a:effectLst>
                  <a:outerShdw blurRad="38100" dist="25400" dir="5400000" algn="ctr" rotWithShape="0">
                    <a:srgbClr val="6E747A">
                      <a:alpha val="43000"/>
                    </a:srgbClr>
                  </a:outerShdw>
                </a:effectLst>
                <a:latin typeface="Calibri" panose="020F0502020204030204"/>
              </a:rPr>
              <a:t>Pauta</a:t>
            </a:r>
            <a:endPar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ndParaRPr>
          </a:p>
        </p:txBody>
      </p:sp>
      <p:graphicFrame>
        <p:nvGraphicFramePr>
          <p:cNvPr id="12" name="Table 12"/>
          <p:cNvGraphicFramePr>
            <a:graphicFrameLocks noGrp="1"/>
          </p:cNvGraphicFramePr>
          <p:nvPr>
            <p:extLst>
              <p:ext uri="{D42A27DB-BD31-4B8C-83A1-F6EECF244321}">
                <p14:modId xmlns:p14="http://schemas.microsoft.com/office/powerpoint/2010/main" val="1826956283"/>
              </p:ext>
            </p:extLst>
          </p:nvPr>
        </p:nvGraphicFramePr>
        <p:xfrm>
          <a:off x="567890" y="1194311"/>
          <a:ext cx="11087095" cy="4677099"/>
        </p:xfrm>
        <a:graphic>
          <a:graphicData uri="http://schemas.openxmlformats.org/drawingml/2006/table">
            <a:tbl>
              <a:tblPr firstRow="1" bandRow="1">
                <a:tableStyleId>{5C22544A-7EE6-4342-B048-85BDC9FD1C3A}</a:tableStyleId>
              </a:tblPr>
              <a:tblGrid>
                <a:gridCol w="7270465">
                  <a:extLst>
                    <a:ext uri="{9D8B030D-6E8A-4147-A177-3AD203B41FA5}">
                      <a16:colId xmlns:a16="http://schemas.microsoft.com/office/drawing/2014/main" val="3710372697"/>
                    </a:ext>
                  </a:extLst>
                </a:gridCol>
                <a:gridCol w="3816630">
                  <a:extLst>
                    <a:ext uri="{9D8B030D-6E8A-4147-A177-3AD203B41FA5}">
                      <a16:colId xmlns:a16="http://schemas.microsoft.com/office/drawing/2014/main" val="2842793189"/>
                    </a:ext>
                  </a:extLst>
                </a:gridCol>
              </a:tblGrid>
              <a:tr h="4677099">
                <a:tc>
                  <a:txBody>
                    <a:bodyPr/>
                    <a:lstStyle/>
                    <a:p>
                      <a:pPr marL="355600" marR="0" lvl="0" indent="-355600" algn="just" defTabSz="914400" rtl="0" eaLnBrk="1" fontAlgn="auto" latinLnBrk="0" hangingPunct="1">
                        <a:lnSpc>
                          <a:spcPct val="100000"/>
                        </a:lnSpc>
                        <a:spcBef>
                          <a:spcPts val="0"/>
                        </a:spcBef>
                        <a:spcAft>
                          <a:spcPts val="0"/>
                        </a:spcAft>
                        <a:buClrTx/>
                        <a:buSzTx/>
                        <a:buFontTx/>
                        <a:buNone/>
                        <a:tabLst/>
                        <a:defRPr/>
                      </a:pPr>
                      <a:r>
                        <a:rPr lang="pt-BR" sz="2400" b="1" kern="1200" dirty="0" smtClean="0">
                          <a:solidFill>
                            <a:srgbClr val="002060"/>
                          </a:solidFill>
                          <a:latin typeface="+mn-lt"/>
                          <a:ea typeface="+mn-ea"/>
                          <a:cs typeface="+mn-cs"/>
                        </a:rPr>
                        <a:t>4)	</a:t>
                      </a:r>
                      <a:r>
                        <a:rPr lang="pt-BR" sz="2200" b="1" kern="1200" dirty="0" smtClean="0">
                          <a:solidFill>
                            <a:srgbClr val="002060"/>
                          </a:solidFill>
                          <a:latin typeface="+mn-lt"/>
                          <a:ea typeface="+mn-ea"/>
                          <a:cs typeface="+mn-cs"/>
                        </a:rPr>
                        <a:t>APRESENTAÇÃO SOBRE O SISTEMA NACIONAL DE ESTOQUES DE COMBUSTÍVEIS E O PLANO ANUAL DE ESTOQUES ESTRATÉGICOS DE COMBUSTÍVEIS:</a:t>
                      </a:r>
                    </a:p>
                    <a:p>
                      <a:pPr marL="722313" marR="0" lvl="0" indent="-366713" algn="just" defTabSz="914400" rtl="0" eaLnBrk="1" fontAlgn="auto" latinLnBrk="0" hangingPunct="1">
                        <a:lnSpc>
                          <a:spcPct val="100000"/>
                        </a:lnSpc>
                        <a:spcBef>
                          <a:spcPts val="0"/>
                        </a:spcBef>
                        <a:spcAft>
                          <a:spcPts val="0"/>
                        </a:spcAft>
                        <a:buClrTx/>
                        <a:buSzTx/>
                        <a:buFontTx/>
                        <a:buNone/>
                        <a:tabLst/>
                        <a:defRPr/>
                      </a:pPr>
                      <a:r>
                        <a:rPr lang="pt-BR" sz="2200" b="1" kern="1200" dirty="0" smtClean="0">
                          <a:solidFill>
                            <a:srgbClr val="002060"/>
                          </a:solidFill>
                          <a:latin typeface="+mn-lt"/>
                          <a:ea typeface="+mn-ea"/>
                          <a:cs typeface="+mn-cs"/>
                        </a:rPr>
                        <a:t>– Entrega dos Estudos do Sistema Nacional de Estoques de Combustíveis e Plano Anual de Estoques Estratégicos de Combustíveis.</a:t>
                      </a:r>
                    </a:p>
                    <a:p>
                      <a:pPr marL="722313" marR="0" lvl="0" indent="-366713" algn="just" defTabSz="914400" rtl="0" eaLnBrk="1" fontAlgn="auto" latinLnBrk="0" hangingPunct="1">
                        <a:lnSpc>
                          <a:spcPct val="100000"/>
                        </a:lnSpc>
                        <a:spcBef>
                          <a:spcPts val="0"/>
                        </a:spcBef>
                        <a:spcAft>
                          <a:spcPts val="0"/>
                        </a:spcAft>
                        <a:buClrTx/>
                        <a:buSzTx/>
                        <a:buFontTx/>
                        <a:buNone/>
                        <a:tabLst/>
                        <a:defRPr/>
                      </a:pPr>
                      <a:endParaRPr lang="pt-BR" sz="2200" b="1" kern="1200" dirty="0" smtClean="0">
                        <a:solidFill>
                          <a:srgbClr val="002060"/>
                        </a:solidFill>
                        <a:latin typeface="+mn-lt"/>
                        <a:ea typeface="+mn-ea"/>
                        <a:cs typeface="+mn-cs"/>
                      </a:endParaRPr>
                    </a:p>
                    <a:p>
                      <a:pPr marL="355600" indent="-355600" algn="just"/>
                      <a:r>
                        <a:rPr lang="pt-BR" sz="2200" b="1" kern="1200" dirty="0" smtClean="0">
                          <a:solidFill>
                            <a:srgbClr val="002060"/>
                          </a:solidFill>
                          <a:latin typeface="+mn-lt"/>
                          <a:ea typeface="+mn-ea"/>
                          <a:cs typeface="+mn-cs"/>
                        </a:rPr>
                        <a:t>5) ATIVIDADES DESENVOLVIDAS EM 2019 E PERSPECTIVAS</a:t>
                      </a:r>
                      <a:endParaRPr lang="pt-BR" sz="1800" b="1" kern="1200" dirty="0" smtClean="0">
                        <a:solidFill>
                          <a:schemeClr val="lt1"/>
                        </a:solidFill>
                        <a:effectLst/>
                        <a:latin typeface="+mn-lt"/>
                        <a:ea typeface="+mn-ea"/>
                        <a:cs typeface="+mn-cs"/>
                      </a:endParaRPr>
                    </a:p>
                    <a:p>
                      <a:pPr marL="722313" indent="-366713" algn="just"/>
                      <a:r>
                        <a:rPr lang="pt-BR" sz="2200" b="1" kern="1200" dirty="0" smtClean="0">
                          <a:solidFill>
                            <a:srgbClr val="002060"/>
                          </a:solidFill>
                          <a:latin typeface="+mn-lt"/>
                          <a:ea typeface="+mn-ea"/>
                          <a:cs typeface="+mn-cs"/>
                        </a:rPr>
                        <a:t>– Avaliação das Atividades desenvolvidas pelo setor energético do País durante o ano de 2019 e suas perspectivas para o ano seguinte.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182563" marR="0" lvl="0" indent="-182563" algn="just" defTabSz="914400" rtl="0" eaLnBrk="1" fontAlgn="auto" latinLnBrk="0" hangingPunct="1">
                        <a:lnSpc>
                          <a:spcPct val="100000"/>
                        </a:lnSpc>
                        <a:spcBef>
                          <a:spcPts val="0"/>
                        </a:spcBef>
                        <a:spcAft>
                          <a:spcPts val="0"/>
                        </a:spcAft>
                        <a:buClrTx/>
                        <a:buSzTx/>
                        <a:buFontTx/>
                        <a:buNone/>
                        <a:tabLst/>
                        <a:defRPr/>
                      </a:pPr>
                      <a:r>
                        <a:rPr lang="pt-BR" sz="2200" b="1" kern="1200" dirty="0" smtClean="0">
                          <a:solidFill>
                            <a:srgbClr val="002060"/>
                          </a:solidFill>
                          <a:latin typeface="+mn-lt"/>
                          <a:ea typeface="+mn-ea"/>
                          <a:cs typeface="+mn-cs"/>
                        </a:rPr>
                        <a:t>- Secretaria de Petróleo, Gás Natural e Biocombustíveis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2200" b="1" kern="1200" dirty="0" smtClean="0">
                        <a:solidFill>
                          <a:srgbClr val="002060"/>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2200" b="1" kern="1200" dirty="0" smtClean="0">
                        <a:solidFill>
                          <a:srgbClr val="002060"/>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2200" b="1" kern="1200" dirty="0" smtClean="0">
                        <a:solidFill>
                          <a:srgbClr val="002060"/>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2200" b="1" kern="1200" dirty="0" smtClean="0">
                        <a:solidFill>
                          <a:srgbClr val="002060"/>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2200" b="1" kern="1200" dirty="0" smtClean="0">
                        <a:solidFill>
                          <a:srgbClr val="002060"/>
                        </a:solidFill>
                        <a:latin typeface="+mn-lt"/>
                        <a:ea typeface="+mn-ea"/>
                        <a:cs typeface="+mn-cs"/>
                      </a:endParaRPr>
                    </a:p>
                    <a:p>
                      <a:r>
                        <a:rPr lang="pt-BR" sz="2200" b="1" kern="1200" dirty="0" smtClean="0">
                          <a:solidFill>
                            <a:srgbClr val="002060"/>
                          </a:solidFill>
                          <a:latin typeface="+mn-lt"/>
                          <a:ea typeface="+mn-ea"/>
                          <a:cs typeface="+mn-cs"/>
                        </a:rPr>
                        <a:t>- Secretaria-Executiva;</a:t>
                      </a:r>
                    </a:p>
                    <a:p>
                      <a:pPr marL="182563" indent="-182563"/>
                      <a:r>
                        <a:rPr lang="pt-BR" sz="2200" b="1" kern="1200" dirty="0" smtClean="0">
                          <a:solidFill>
                            <a:srgbClr val="002060"/>
                          </a:solidFill>
                          <a:latin typeface="+mn-lt"/>
                          <a:ea typeface="+mn-ea"/>
                          <a:cs typeface="+mn-cs"/>
                        </a:rPr>
                        <a:t>- Secretaria de Planejamento e Desenvolvimento Energético;</a:t>
                      </a:r>
                    </a:p>
                    <a:p>
                      <a:r>
                        <a:rPr lang="pt-BR" sz="2200" b="1" kern="1200" dirty="0" smtClean="0">
                          <a:solidFill>
                            <a:srgbClr val="002060"/>
                          </a:solidFill>
                          <a:latin typeface="+mn-lt"/>
                          <a:ea typeface="+mn-ea"/>
                          <a:cs typeface="+mn-cs"/>
                        </a:rPr>
                        <a:t>- Secretaria de Energia Elétrica; </a:t>
                      </a:r>
                    </a:p>
                    <a:p>
                      <a:pPr marL="182563" indent="-182563"/>
                      <a:r>
                        <a:rPr lang="pt-BR" sz="2200" b="1" kern="1200" dirty="0" smtClean="0">
                          <a:solidFill>
                            <a:srgbClr val="002060"/>
                          </a:solidFill>
                          <a:latin typeface="+mn-lt"/>
                          <a:ea typeface="+mn-ea"/>
                          <a:cs typeface="+mn-cs"/>
                        </a:rPr>
                        <a:t>- Secretaria de Petróleo, Gás Natural e Biocombustíveis.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8894702"/>
                  </a:ext>
                </a:extLst>
              </a:tr>
            </a:tbl>
          </a:graphicData>
        </a:graphic>
      </p:graphicFrame>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t-BR"/>
          </a:p>
        </p:txBody>
      </p:sp>
      <p:graphicFrame>
        <p:nvGraphicFramePr>
          <p:cNvPr id="14" name="Objeto 13"/>
          <p:cNvGraphicFramePr>
            <a:graphicFrameLocks noChangeAspect="1"/>
          </p:cNvGraphicFramePr>
          <p:nvPr>
            <p:extLst>
              <p:ext uri="{D42A27DB-BD31-4B8C-83A1-F6EECF244321}">
                <p14:modId xmlns:p14="http://schemas.microsoft.com/office/powerpoint/2010/main" val="3075045070"/>
              </p:ext>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64628"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25691"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pt-BR" sz="2000" b="1" dirty="0" smtClean="0">
                <a:ln w="0"/>
                <a:solidFill>
                  <a:srgbClr val="002060"/>
                </a:solidFill>
                <a:effectLst>
                  <a:outerShdw blurRad="38100" dist="25400" dir="5400000" algn="ctr" rotWithShape="0">
                    <a:srgbClr val="6E747A">
                      <a:alpha val="43000"/>
                    </a:srgbClr>
                  </a:outerShdw>
                </a:effectLst>
                <a:latin typeface="Calibri" panose="020F0502020204030204"/>
              </a:rPr>
              <a:t>Conselho Nacional de Política Energética - CNPE</a:t>
            </a:r>
            <a:endParaRPr kumimoji="0" lang="pt-BR" sz="2800" b="1" i="0" u="none" strike="noStrike" kern="1200" cap="none" spc="0" normalizeH="0" baseline="0" dirty="0">
              <a:ln w="0"/>
              <a:solidFill>
                <a:srgbClr val="002060"/>
              </a:solidFill>
              <a:effectLst>
                <a:outerShdw blurRad="38100" dist="25400" dir="5400000" algn="ctr" rotWithShape="0">
                  <a:srgbClr val="6E747A">
                    <a:alpha val="43000"/>
                  </a:srgbClr>
                </a:outerShdw>
              </a:effectLst>
              <a:uLnTx/>
              <a:uFillTx/>
              <a:latin typeface="Calibri" panose="020F0502020204030204"/>
            </a:endParaRPr>
          </a:p>
        </p:txBody>
      </p:sp>
    </p:spTree>
    <p:extLst>
      <p:ext uri="{BB962C8B-B14F-4D97-AF65-F5344CB8AC3E}">
        <p14:creationId xmlns:p14="http://schemas.microsoft.com/office/powerpoint/2010/main" val="6641723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81006"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60040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9" name="Rectangle 5"/>
          <p:cNvSpPr/>
          <p:nvPr/>
        </p:nvSpPr>
        <p:spPr>
          <a:xfrm>
            <a:off x="4799344" y="629777"/>
            <a:ext cx="2290061"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Pauta</a:t>
            </a:r>
            <a:endPar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graphicFrame>
        <p:nvGraphicFramePr>
          <p:cNvPr id="12" name="Table 12"/>
          <p:cNvGraphicFramePr>
            <a:graphicFrameLocks noGrp="1"/>
          </p:cNvGraphicFramePr>
          <p:nvPr>
            <p:extLst>
              <p:ext uri="{D42A27DB-BD31-4B8C-83A1-F6EECF244321}">
                <p14:modId xmlns:p14="http://schemas.microsoft.com/office/powerpoint/2010/main" val="2692159951"/>
              </p:ext>
            </p:extLst>
          </p:nvPr>
        </p:nvGraphicFramePr>
        <p:xfrm>
          <a:off x="495301" y="1255966"/>
          <a:ext cx="11288986" cy="4122866"/>
        </p:xfrm>
        <a:graphic>
          <a:graphicData uri="http://schemas.openxmlformats.org/drawingml/2006/table">
            <a:tbl>
              <a:tblPr firstRow="1" bandRow="1">
                <a:tableStyleId>{5C22544A-7EE6-4342-B048-85BDC9FD1C3A}</a:tableStyleId>
              </a:tblPr>
              <a:tblGrid>
                <a:gridCol w="7010345">
                  <a:extLst>
                    <a:ext uri="{9D8B030D-6E8A-4147-A177-3AD203B41FA5}">
                      <a16:colId xmlns:a16="http://schemas.microsoft.com/office/drawing/2014/main" val="3710372697"/>
                    </a:ext>
                  </a:extLst>
                </a:gridCol>
                <a:gridCol w="4278641">
                  <a:extLst>
                    <a:ext uri="{9D8B030D-6E8A-4147-A177-3AD203B41FA5}">
                      <a16:colId xmlns:a16="http://schemas.microsoft.com/office/drawing/2014/main" val="2842793189"/>
                    </a:ext>
                  </a:extLst>
                </a:gridCol>
              </a:tblGrid>
              <a:tr h="1500495">
                <a:tc>
                  <a:txBody>
                    <a:bodyPr/>
                    <a:lstStyle/>
                    <a:p>
                      <a:pPr marL="0" indent="0" algn="just">
                        <a:buNone/>
                      </a:pPr>
                      <a:r>
                        <a:rPr lang="pt-BR" sz="2400" b="1" kern="1200" dirty="0" smtClean="0">
                          <a:solidFill>
                            <a:srgbClr val="F4FBE1"/>
                          </a:solidFill>
                          <a:latin typeface="+mn-lt"/>
                          <a:ea typeface="+mn-ea"/>
                          <a:cs typeface="+mn-cs"/>
                        </a:rPr>
                        <a:t>- Resolução CNPE que define o critério geral de garantia de suprimento aplicável aos estudos de expansão da oferta e do planejamento da operação do Sistema Elétrico Interligado, bem como ao cálculo das garantias físicas de energia e potência de um empreendimento de geração de energia elétrica.</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pt-BR" sz="2200" b="1" kern="1200" dirty="0" smtClean="0">
                          <a:solidFill>
                            <a:srgbClr val="F4FBE1"/>
                          </a:solidFill>
                          <a:latin typeface="+mn-lt"/>
                          <a:ea typeface="+mn-ea"/>
                          <a:cs typeface="+mn-cs"/>
                        </a:rPr>
                        <a:t>Empresa de Pesquisa Energética</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6292443"/>
                  </a:ext>
                </a:extLst>
              </a:tr>
              <a:tr h="1003257">
                <a:tc>
                  <a:txBody>
                    <a:bodyPr/>
                    <a:lstStyle/>
                    <a:p>
                      <a:pPr algn="ctr">
                        <a:lnSpc>
                          <a:spcPct val="100000"/>
                        </a:lnSpc>
                      </a:pPr>
                      <a:r>
                        <a:rPr lang="en-US" sz="2400" b="1" kern="1200" dirty="0" err="1" smtClean="0">
                          <a:solidFill>
                            <a:srgbClr val="F4FBE1"/>
                          </a:solidFill>
                          <a:latin typeface="+mn-lt"/>
                          <a:ea typeface="+mn-ea"/>
                          <a:cs typeface="+mn-cs"/>
                        </a:rPr>
                        <a:t>Resolução</a:t>
                      </a:r>
                      <a:endParaRPr lang="en-US" sz="2400" b="1" kern="1200" dirty="0">
                        <a:solidFill>
                          <a:srgbClr val="F4FBE1"/>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smtClean="0">
                          <a:solidFill>
                            <a:srgbClr val="F4FBE1"/>
                          </a:solidFill>
                          <a:latin typeface="+mn-lt"/>
                          <a:ea typeface="+mn-ea"/>
                          <a:cs typeface="+mn-cs"/>
                        </a:rPr>
                        <a:t>Secretário-Executivo</a:t>
                      </a:r>
                      <a:r>
                        <a:rPr lang="en-US" sz="2400" b="1" kern="1200" dirty="0" smtClean="0">
                          <a:solidFill>
                            <a:srgbClr val="F4FBE1"/>
                          </a:solidFill>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F4FBE1"/>
                          </a:solidFill>
                          <a:latin typeface="+mn-lt"/>
                          <a:ea typeface="+mn-ea"/>
                          <a:cs typeface="+mn-cs"/>
                        </a:rPr>
                        <a:t>do CNPE</a:t>
                      </a:r>
                      <a:endParaRPr lang="en-US" sz="2400" b="1" kern="1200" dirty="0">
                        <a:solidFill>
                          <a:srgbClr val="F4FBE1"/>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1751069"/>
                  </a:ext>
                </a:extLst>
              </a:tr>
              <a:tr h="833609">
                <a:tc>
                  <a:txBody>
                    <a:bodyPr/>
                    <a:lstStyle/>
                    <a:p>
                      <a:pPr algn="ctr">
                        <a:lnSpc>
                          <a:spcPct val="100000"/>
                        </a:lnSpc>
                      </a:pPr>
                      <a:r>
                        <a:rPr lang="en-US" sz="2400" b="1" kern="1200" dirty="0" err="1" smtClean="0">
                          <a:solidFill>
                            <a:srgbClr val="002060"/>
                          </a:solidFill>
                          <a:latin typeface="+mn-lt"/>
                          <a:ea typeface="+mn-ea"/>
                          <a:cs typeface="+mn-cs"/>
                        </a:rPr>
                        <a:t>Contribuições</a:t>
                      </a:r>
                      <a:r>
                        <a:rPr lang="en-US" sz="2400" b="1" kern="1200" dirty="0" smtClean="0">
                          <a:solidFill>
                            <a:srgbClr val="002060"/>
                          </a:solidFill>
                          <a:latin typeface="+mn-lt"/>
                          <a:ea typeface="+mn-ea"/>
                          <a:cs typeface="+mn-cs"/>
                        </a:rPr>
                        <a:t> / </a:t>
                      </a:r>
                      <a:r>
                        <a:rPr lang="en-US" sz="2400" b="1" kern="1200" dirty="0" err="1" smtClean="0">
                          <a:solidFill>
                            <a:srgbClr val="002060"/>
                          </a:solidFill>
                          <a:latin typeface="+mn-lt"/>
                          <a:ea typeface="+mn-ea"/>
                          <a:cs typeface="+mn-cs"/>
                        </a:rPr>
                        <a:t>Aprovação</a:t>
                      </a:r>
                      <a:endParaRPr lang="en-US" sz="2400" b="1" kern="1200" dirty="0">
                        <a:solidFill>
                          <a:srgbClr val="002060"/>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002060"/>
                          </a:solidFill>
                          <a:latin typeface="+mn-lt"/>
                          <a:ea typeface="+mn-ea"/>
                          <a:cs typeface="+mn-cs"/>
                        </a:rPr>
                        <a:t>CNPE</a:t>
                      </a:r>
                      <a:endParaRPr lang="en-US" sz="2400" b="1" kern="1200" dirty="0">
                        <a:solidFill>
                          <a:srgbClr val="002060"/>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3753651"/>
                  </a:ext>
                </a:extLst>
              </a:tr>
            </a:tbl>
          </a:graphicData>
        </a:graphic>
      </p:graphicFrame>
    </p:spTree>
    <p:extLst>
      <p:ext uri="{BB962C8B-B14F-4D97-AF65-F5344CB8AC3E}">
        <p14:creationId xmlns:p14="http://schemas.microsoft.com/office/powerpoint/2010/main" val="5266168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83055"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992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9" name="Retângulo 8"/>
          <p:cNvSpPr/>
          <p:nvPr/>
        </p:nvSpPr>
        <p:spPr>
          <a:xfrm>
            <a:off x="9143428" y="120158"/>
            <a:ext cx="2884379"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smtClean="0">
                <a:ln>
                  <a:noFill/>
                </a:ln>
                <a:solidFill>
                  <a:srgbClr val="002060"/>
                </a:solidFill>
                <a:effectLst/>
                <a:uLnTx/>
                <a:uFillTx/>
                <a:latin typeface="Calibri" panose="020F0502020204030204"/>
                <a:ea typeface="+mn-ea"/>
                <a:cs typeface="+mn-cs"/>
              </a:rPr>
              <a:t>Cont. da Resolução nº       /2019</a:t>
            </a:r>
            <a:endParaRPr kumimoji="0" lang="pt-BR" sz="1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aphicFrame>
        <p:nvGraphicFramePr>
          <p:cNvPr id="2" name="Tabela 1"/>
          <p:cNvGraphicFramePr>
            <a:graphicFrameLocks noGrp="1"/>
          </p:cNvGraphicFramePr>
          <p:nvPr>
            <p:extLst>
              <p:ext uri="{D42A27DB-BD31-4B8C-83A1-F6EECF244321}">
                <p14:modId xmlns:p14="http://schemas.microsoft.com/office/powerpoint/2010/main" val="3194261835"/>
              </p:ext>
            </p:extLst>
          </p:nvPr>
        </p:nvGraphicFramePr>
        <p:xfrm>
          <a:off x="567890" y="1379298"/>
          <a:ext cx="11087095" cy="4677099"/>
        </p:xfrm>
        <a:graphic>
          <a:graphicData uri="http://schemas.openxmlformats.org/drawingml/2006/table">
            <a:tbl>
              <a:tblPr firstRow="1" bandRow="1">
                <a:tableStyleId>{5C22544A-7EE6-4342-B048-85BDC9FD1C3A}</a:tableStyleId>
              </a:tblPr>
              <a:tblGrid>
                <a:gridCol w="7270465">
                  <a:extLst>
                    <a:ext uri="{9D8B030D-6E8A-4147-A177-3AD203B41FA5}">
                      <a16:colId xmlns:a16="http://schemas.microsoft.com/office/drawing/2014/main" val="1657248498"/>
                    </a:ext>
                  </a:extLst>
                </a:gridCol>
                <a:gridCol w="3816630">
                  <a:extLst>
                    <a:ext uri="{9D8B030D-6E8A-4147-A177-3AD203B41FA5}">
                      <a16:colId xmlns:a16="http://schemas.microsoft.com/office/drawing/2014/main" val="2312620937"/>
                    </a:ext>
                  </a:extLst>
                </a:gridCol>
              </a:tblGrid>
              <a:tr h="46770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400" b="1" kern="1200" dirty="0" smtClean="0">
                          <a:solidFill>
                            <a:srgbClr val="002060"/>
                          </a:solidFill>
                          <a:latin typeface="+mn-lt"/>
                          <a:ea typeface="+mn-ea"/>
                          <a:cs typeface="+mn-cs"/>
                        </a:rPr>
                        <a:t>3) Assuntos Gerais:</a:t>
                      </a:r>
                      <a:endParaRPr lang="pt-BR" sz="2200" b="1" kern="1200" dirty="0" smtClean="0">
                        <a:solidFill>
                          <a:srgbClr val="002060"/>
                        </a:solidFill>
                        <a:latin typeface="+mn-lt"/>
                        <a:ea typeface="+mn-ea"/>
                        <a:cs typeface="+mn-cs"/>
                      </a:endParaRPr>
                    </a:p>
                    <a:p>
                      <a:pPr marL="722313" marR="0" lvl="0" indent="-722313" algn="just" defTabSz="914400" rtl="0" eaLnBrk="1" fontAlgn="auto" latinLnBrk="0" hangingPunct="1">
                        <a:lnSpc>
                          <a:spcPct val="100000"/>
                        </a:lnSpc>
                        <a:spcBef>
                          <a:spcPts val="0"/>
                        </a:spcBef>
                        <a:spcAft>
                          <a:spcPts val="0"/>
                        </a:spcAft>
                        <a:buClrTx/>
                        <a:buSzTx/>
                        <a:buFontTx/>
                        <a:buNone/>
                        <a:tabLst/>
                        <a:defRPr/>
                      </a:pPr>
                      <a:r>
                        <a:rPr lang="pt-BR" sz="2200" b="1" kern="1200" dirty="0" smtClean="0">
                          <a:solidFill>
                            <a:srgbClr val="002060"/>
                          </a:solidFill>
                          <a:latin typeface="+mn-lt"/>
                          <a:ea typeface="+mn-ea"/>
                          <a:cs typeface="+mn-cs"/>
                        </a:rPr>
                        <a:t>     I – Aprovação da Memória da 8ª Reunião Extraordinária, realizada em 18.10.2019, enviada previamente aos membros do Conselho.</a:t>
                      </a:r>
                    </a:p>
                    <a:p>
                      <a:pPr marL="722313" indent="-722313" algn="just">
                        <a:buNone/>
                      </a:pPr>
                      <a:r>
                        <a:rPr lang="pt-BR" sz="2200" b="1" kern="1200" dirty="0" smtClean="0">
                          <a:solidFill>
                            <a:srgbClr val="002060"/>
                          </a:solidFill>
                          <a:latin typeface="+mn-lt"/>
                          <a:ea typeface="+mn-ea"/>
                          <a:cs typeface="+mn-cs"/>
                        </a:rPr>
                        <a:t>    II - Apresentação da Resolução CNPE nº 26, de 13 de novembro de 2019, que prorroga o prazo para a conclusão das atividades do Comitê instituído pela Resolução nº 18, de 29 de agosto de 2019.</a:t>
                      </a:r>
                    </a:p>
                    <a:p>
                      <a:pPr marL="722313" marR="0" lvl="0" indent="-722313" algn="just" defTabSz="914400" rtl="0" eaLnBrk="1" fontAlgn="auto" latinLnBrk="0" hangingPunct="1">
                        <a:lnSpc>
                          <a:spcPct val="100000"/>
                        </a:lnSpc>
                        <a:spcBef>
                          <a:spcPts val="0"/>
                        </a:spcBef>
                        <a:spcAft>
                          <a:spcPts val="0"/>
                        </a:spcAft>
                        <a:buClrTx/>
                        <a:buSzTx/>
                        <a:buFontTx/>
                        <a:buNone/>
                        <a:tabLst/>
                        <a:defRPr/>
                      </a:pPr>
                      <a:r>
                        <a:rPr lang="pt-BR" sz="2200" b="1" kern="1200" dirty="0" smtClean="0">
                          <a:solidFill>
                            <a:srgbClr val="002060"/>
                          </a:solidFill>
                          <a:latin typeface="+mn-lt"/>
                          <a:ea typeface="+mn-ea"/>
                          <a:cs typeface="+mn-cs"/>
                        </a:rPr>
                        <a:t>   III - Balanço das Resoluções Aprovadas e Publicadas em 2019.</a:t>
                      </a:r>
                    </a:p>
                    <a:p>
                      <a:pPr marL="722313" marR="0" lvl="0" indent="-722313" algn="just" defTabSz="914400" rtl="0" eaLnBrk="1" fontAlgn="auto" latinLnBrk="0" hangingPunct="1">
                        <a:lnSpc>
                          <a:spcPct val="100000"/>
                        </a:lnSpc>
                        <a:spcBef>
                          <a:spcPts val="0"/>
                        </a:spcBef>
                        <a:spcAft>
                          <a:spcPts val="0"/>
                        </a:spcAft>
                        <a:buClrTx/>
                        <a:buSzTx/>
                        <a:buFontTx/>
                        <a:buNone/>
                        <a:tabLst/>
                        <a:defRPr/>
                      </a:pPr>
                      <a:r>
                        <a:rPr lang="pt-BR" sz="2200" b="1" kern="1200" dirty="0" smtClean="0">
                          <a:solidFill>
                            <a:srgbClr val="002060"/>
                          </a:solidFill>
                          <a:latin typeface="+mn-lt"/>
                          <a:ea typeface="+mn-ea"/>
                          <a:cs typeface="+mn-cs"/>
                        </a:rPr>
                        <a:t>  IV - Entrega dos Relatórios Executivos das Atividades Desenvolvidas pelos Comitês Técnicos e Grupos de Trabalhos do CNPE, no ano de 2019.</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pt-BR" sz="2200" b="1" kern="1200" dirty="0" smtClean="0">
                          <a:solidFill>
                            <a:srgbClr val="002060"/>
                          </a:solidFill>
                          <a:latin typeface="+mn-lt"/>
                          <a:ea typeface="+mn-ea"/>
                          <a:cs typeface="+mn-cs"/>
                        </a:rPr>
                        <a:t>Secretário-Executivo do CNPE</a:t>
                      </a:r>
                      <a:endParaRPr lang="en-US" sz="2200" b="1" dirty="0" smtClean="0">
                        <a:solidFill>
                          <a:srgbClr val="002060"/>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3724704"/>
                  </a:ext>
                </a:extLst>
              </a:tr>
            </a:tbl>
          </a:graphicData>
        </a:graphic>
      </p:graphicFrame>
      <p:sp>
        <p:nvSpPr>
          <p:cNvPr id="10" name="Rectangle 5"/>
          <p:cNvSpPr/>
          <p:nvPr/>
        </p:nvSpPr>
        <p:spPr>
          <a:xfrm>
            <a:off x="4799344" y="629777"/>
            <a:ext cx="2290061"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Pauta</a:t>
            </a:r>
            <a:endPar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9417625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96363"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992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9" name="Retângulo 8"/>
          <p:cNvSpPr/>
          <p:nvPr/>
        </p:nvSpPr>
        <p:spPr>
          <a:xfrm>
            <a:off x="9143428" y="120158"/>
            <a:ext cx="2884379"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smtClean="0">
                <a:ln>
                  <a:noFill/>
                </a:ln>
                <a:solidFill>
                  <a:srgbClr val="002060"/>
                </a:solidFill>
                <a:effectLst/>
                <a:uLnTx/>
                <a:uFillTx/>
                <a:latin typeface="Calibri" panose="020F0502020204030204"/>
                <a:ea typeface="+mn-ea"/>
                <a:cs typeface="+mn-cs"/>
              </a:rPr>
              <a:t>Cont. da Resolução nº       /2019</a:t>
            </a:r>
            <a:endParaRPr kumimoji="0" lang="pt-BR" sz="1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 name="Retângulo 1"/>
          <p:cNvSpPr/>
          <p:nvPr/>
        </p:nvSpPr>
        <p:spPr>
          <a:xfrm>
            <a:off x="1020278" y="1783454"/>
            <a:ext cx="9808143" cy="1754326"/>
          </a:xfrm>
          <a:prstGeom prst="rect">
            <a:avLst/>
          </a:prstGeom>
        </p:spPr>
        <p:txBody>
          <a:bodyPr wrap="square">
            <a:spAutoFit/>
          </a:bodyPr>
          <a:lstStyle/>
          <a:p>
            <a:pPr lvl="0" algn="just">
              <a:defRPr/>
            </a:pPr>
            <a:r>
              <a:rPr lang="pt-BR" sz="3600" b="1" dirty="0" smtClean="0">
                <a:solidFill>
                  <a:srgbClr val="002060"/>
                </a:solidFill>
              </a:rPr>
              <a:t>I - Aprovação </a:t>
            </a:r>
            <a:r>
              <a:rPr lang="pt-BR" sz="3600" b="1" dirty="0">
                <a:solidFill>
                  <a:srgbClr val="002060"/>
                </a:solidFill>
              </a:rPr>
              <a:t>da Memória da </a:t>
            </a:r>
            <a:r>
              <a:rPr lang="pt-BR" sz="3600" b="1" dirty="0" smtClean="0">
                <a:solidFill>
                  <a:srgbClr val="002060"/>
                </a:solidFill>
              </a:rPr>
              <a:t>8ª </a:t>
            </a:r>
            <a:r>
              <a:rPr lang="pt-BR" sz="3600" b="1" dirty="0">
                <a:solidFill>
                  <a:srgbClr val="002060"/>
                </a:solidFill>
              </a:rPr>
              <a:t>Reunião Extraordinária, </a:t>
            </a:r>
            <a:r>
              <a:rPr lang="pt-BR" sz="3600" b="1" dirty="0" smtClean="0">
                <a:solidFill>
                  <a:srgbClr val="002060"/>
                </a:solidFill>
              </a:rPr>
              <a:t>realizada </a:t>
            </a:r>
            <a:r>
              <a:rPr lang="pt-BR" sz="3600" b="1" dirty="0">
                <a:solidFill>
                  <a:srgbClr val="002060"/>
                </a:solidFill>
              </a:rPr>
              <a:t>em 18.10.2019, enviada previamente aos membros do Conselho.</a:t>
            </a:r>
          </a:p>
        </p:txBody>
      </p:sp>
    </p:spTree>
    <p:extLst>
      <p:ext uri="{BB962C8B-B14F-4D97-AF65-F5344CB8AC3E}">
        <p14:creationId xmlns:p14="http://schemas.microsoft.com/office/powerpoint/2010/main" val="30436108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104551"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992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9" name="Retângulo 8"/>
          <p:cNvSpPr/>
          <p:nvPr/>
        </p:nvSpPr>
        <p:spPr>
          <a:xfrm>
            <a:off x="9143428" y="120158"/>
            <a:ext cx="2884379"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smtClean="0">
                <a:ln>
                  <a:noFill/>
                </a:ln>
                <a:solidFill>
                  <a:srgbClr val="002060"/>
                </a:solidFill>
                <a:effectLst/>
                <a:uLnTx/>
                <a:uFillTx/>
                <a:latin typeface="Calibri" panose="020F0502020204030204"/>
                <a:ea typeface="+mn-ea"/>
                <a:cs typeface="+mn-cs"/>
              </a:rPr>
              <a:t>Cont. da Resolução nº       /2019</a:t>
            </a:r>
            <a:endParaRPr kumimoji="0" lang="pt-BR" sz="1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 name="Retângulo 1"/>
          <p:cNvSpPr/>
          <p:nvPr/>
        </p:nvSpPr>
        <p:spPr>
          <a:xfrm>
            <a:off x="943275" y="1783454"/>
            <a:ext cx="9827394" cy="2308324"/>
          </a:xfrm>
          <a:prstGeom prst="rect">
            <a:avLst/>
          </a:prstGeom>
        </p:spPr>
        <p:txBody>
          <a:bodyPr wrap="square">
            <a:spAutoFit/>
          </a:bodyPr>
          <a:lstStyle/>
          <a:p>
            <a:pPr algn="just"/>
            <a:r>
              <a:rPr lang="pt-BR" sz="3600" b="1" dirty="0" smtClean="0">
                <a:solidFill>
                  <a:srgbClr val="002060"/>
                </a:solidFill>
              </a:rPr>
              <a:t>II - Apresentação </a:t>
            </a:r>
            <a:r>
              <a:rPr lang="pt-BR" sz="3600" b="1" dirty="0">
                <a:solidFill>
                  <a:srgbClr val="002060"/>
                </a:solidFill>
              </a:rPr>
              <a:t>da Resolução CNPE nº 26, de 13 de novembro de 2019, que prorroga o prazo para a conclusão das atividades do Comitê instituído pela Resolução nº 18, de 29 de agosto de 2019.</a:t>
            </a:r>
          </a:p>
        </p:txBody>
      </p:sp>
    </p:spTree>
    <p:extLst>
      <p:ext uri="{BB962C8B-B14F-4D97-AF65-F5344CB8AC3E}">
        <p14:creationId xmlns:p14="http://schemas.microsoft.com/office/powerpoint/2010/main" val="13558831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102505"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992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tângulo 9"/>
          <p:cNvSpPr/>
          <p:nvPr/>
        </p:nvSpPr>
        <p:spPr>
          <a:xfrm>
            <a:off x="519764" y="613447"/>
            <a:ext cx="11030552" cy="5886996"/>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900430" algn="l"/>
              </a:tabLst>
              <a:defRPr/>
            </a:pPr>
            <a:r>
              <a:rPr kumimoji="0" lang="pt-BR" sz="1700" b="1" i="0" u="none" strike="noStrike" kern="120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RESOLUÇÃO Nº </a:t>
            </a:r>
            <a:r>
              <a:rPr kumimoji="0" lang="pt-BR" sz="1700" b="1" i="0" u="none" strike="noStrike" kern="1200" cap="none" spc="0" normalizeH="0" baseline="0" noProof="0" dirty="0" smtClean="0">
                <a:ln>
                  <a:noFill/>
                </a:ln>
                <a:solidFill>
                  <a:prstClr val="black"/>
                </a:solidFill>
                <a:effectLst/>
                <a:uLnTx/>
                <a:uFillTx/>
                <a:ea typeface="Times New Roman" panose="02020603050405020304" pitchFamily="18" charset="0"/>
                <a:cs typeface="Calibri" panose="020F0502020204030204" pitchFamily="34" charset="0"/>
              </a:rPr>
              <a:t>26, </a:t>
            </a:r>
            <a:r>
              <a:rPr kumimoji="0" lang="pt-BR" sz="1700" b="1" i="0" u="none" strike="noStrike" kern="120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DE </a:t>
            </a:r>
            <a:r>
              <a:rPr kumimoji="0" lang="pt-BR" sz="1700" b="1" i="0" u="none" strike="noStrike" kern="1200" cap="none" spc="0" normalizeH="0" baseline="0" noProof="0" dirty="0" smtClean="0">
                <a:ln>
                  <a:noFill/>
                </a:ln>
                <a:solidFill>
                  <a:prstClr val="black"/>
                </a:solidFill>
                <a:effectLst/>
                <a:uLnTx/>
                <a:uFillTx/>
                <a:ea typeface="Times New Roman" panose="02020603050405020304" pitchFamily="18" charset="0"/>
                <a:cs typeface="Calibri" panose="020F0502020204030204" pitchFamily="34" charset="0"/>
              </a:rPr>
              <a:t>13 DE NOVEMBRO DE </a:t>
            </a:r>
            <a:r>
              <a:rPr kumimoji="0" lang="pt-BR" sz="1700" b="1" i="0" u="none" strike="noStrike" kern="120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2019</a:t>
            </a:r>
            <a:r>
              <a:rPr kumimoji="0" lang="pt-BR" sz="1700" b="1" i="0" u="none" strike="noStrike" kern="1200" cap="none" spc="0" normalizeH="0" baseline="0" noProof="0" dirty="0" smtClean="0">
                <a:ln>
                  <a:noFill/>
                </a:ln>
                <a:solidFill>
                  <a:prstClr val="black"/>
                </a:solidFill>
                <a:effectLst/>
                <a:uLnTx/>
                <a:uFillTx/>
                <a:ea typeface="Times New Roman" panose="02020603050405020304" pitchFamily="18" charset="0"/>
                <a:cs typeface="Calibri" panose="020F0502020204030204" pitchFamily="34" charset="0"/>
              </a:rPr>
              <a:t>.</a:t>
            </a:r>
            <a:r>
              <a:rPr kumimoji="0" lang="pt-BR" sz="1700" b="0" i="0" u="none" strike="noStrike" kern="120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 </a:t>
            </a:r>
            <a:endParaRPr kumimoji="0" lang="pt-BR" sz="1700" b="0" i="0" u="none" strike="noStrike" kern="1200" cap="none" spc="0" normalizeH="0" baseline="0" noProof="0" dirty="0" smtClean="0">
              <a:ln>
                <a:noFill/>
              </a:ln>
              <a:solidFill>
                <a:prstClr val="black"/>
              </a:solidFill>
              <a:effectLst/>
              <a:uLnTx/>
              <a:uFillTx/>
              <a:ea typeface="Times New Roman" panose="02020603050405020304" pitchFamily="18" charset="0"/>
              <a:cs typeface="Calibri" panose="020F0502020204030204" pitchFamily="34" charset="0"/>
            </a:endParaRPr>
          </a:p>
          <a:p>
            <a:pPr marL="5118100" marR="0" lvl="0" indent="0" algn="l" defTabSz="914400" rtl="0" eaLnBrk="1" fontAlgn="auto" latinLnBrk="0" hangingPunct="1">
              <a:lnSpc>
                <a:spcPct val="100000"/>
              </a:lnSpc>
              <a:spcBef>
                <a:spcPts val="0"/>
              </a:spcBef>
              <a:spcAft>
                <a:spcPts val="0"/>
              </a:spcAft>
              <a:buClrTx/>
              <a:buSzTx/>
              <a:buFontTx/>
              <a:buNone/>
              <a:tabLst/>
              <a:defRPr/>
            </a:pPr>
            <a:endParaRPr kumimoji="0" lang="pt-BR" sz="1700" b="0" i="0" u="none" strike="noStrike" kern="1200" cap="none" spc="0" normalizeH="0" baseline="0" noProof="0" dirty="0" smtClean="0">
              <a:ln>
                <a:noFill/>
              </a:ln>
              <a:solidFill>
                <a:prstClr val="black"/>
              </a:solidFill>
              <a:effectLst/>
              <a:uLnTx/>
              <a:uFillTx/>
              <a:ea typeface="Times New Roman" panose="02020603050405020304" pitchFamily="18" charset="0"/>
              <a:cs typeface="Calibri" panose="020F0502020204030204" pitchFamily="34" charset="0"/>
            </a:endParaRPr>
          </a:p>
          <a:p>
            <a:pPr marL="5467350" algn="just"/>
            <a:r>
              <a:rPr lang="pt-BR" sz="1700" dirty="0"/>
              <a:t>Prorroga o prazo para conclusão das atividades do Comitê de Avaliação do Abastecimento de Combustíveis </a:t>
            </a:r>
            <a:r>
              <a:rPr lang="pt-BR" sz="1700" dirty="0" err="1"/>
              <a:t>Aquaviários</a:t>
            </a:r>
            <a:r>
              <a:rPr lang="pt-BR" sz="1700" dirty="0"/>
              <a:t>, instituído pela Resolução CNPE nº 18, de 29 de agosto de 2019.</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700" b="0" i="0" u="none" strike="noStrike" kern="120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 </a:t>
            </a:r>
          </a:p>
          <a:p>
            <a:pPr algn="just"/>
            <a:r>
              <a:rPr kumimoji="0" lang="pt-BR" sz="1700" b="0" i="0" u="none" strike="noStrike" kern="120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	</a:t>
            </a:r>
            <a:r>
              <a:rPr lang="pt-BR" sz="1700" b="1" dirty="0" smtClean="0"/>
              <a:t>O </a:t>
            </a:r>
            <a:r>
              <a:rPr lang="pt-BR" sz="1700" b="1" dirty="0"/>
              <a:t>PRESIDENTE DO CONSELHO NACIONAL DE POLÍTICA ENERGÉTICA </a:t>
            </a:r>
            <a:r>
              <a:rPr lang="pt-BR" sz="1700" dirty="0"/>
              <a:t>-</a:t>
            </a:r>
            <a:r>
              <a:rPr lang="pt-BR" sz="1700" b="1" dirty="0"/>
              <a:t> CNPE</a:t>
            </a:r>
            <a:r>
              <a:rPr lang="pt-BR" sz="1700" dirty="0"/>
              <a:t>, no uso de suas atribuições, tendo em vista o disposto no art. 1º, inciso III, no art. 2º, </a:t>
            </a:r>
            <a:r>
              <a:rPr lang="pt-BR" sz="1700" b="1" dirty="0"/>
              <a:t>caput</a:t>
            </a:r>
            <a:r>
              <a:rPr lang="pt-BR" sz="1700" dirty="0"/>
              <a:t>, inciso IX, da Lei nº 9.478, de 6 de agosto de 1997, no art. 2º, § 3º, inciso III, do Decreto nº 3.520, de 21 de junho de 2000, no art. 18, </a:t>
            </a:r>
            <a:r>
              <a:rPr lang="pt-BR" sz="1700" b="1" dirty="0"/>
              <a:t>caput</a:t>
            </a:r>
            <a:r>
              <a:rPr lang="pt-BR" sz="1700" dirty="0"/>
              <a:t> e § 1º, do Regimento Interno do CNPE, aprovado pela Resolução CNPE nº 14, de 24 de junho de 2019, e o que consta do Processo nº 48380.000157/2019-52, resolve:</a:t>
            </a:r>
          </a:p>
          <a:p>
            <a:pPr algn="just"/>
            <a:r>
              <a:rPr lang="pt-BR" sz="1700" dirty="0"/>
              <a:t> </a:t>
            </a:r>
          </a:p>
          <a:p>
            <a:pPr algn="just"/>
            <a:r>
              <a:rPr lang="pt-BR" sz="1700" dirty="0"/>
              <a:t>	Art. 1º Fica prorrogado por sessenta dias o prazo para conclusão das atividades do Comitê de Avaliação do Abastecimento de Combustíveis </a:t>
            </a:r>
            <a:r>
              <a:rPr lang="pt-BR" sz="1700" dirty="0" err="1"/>
              <a:t>Aquaviários</a:t>
            </a:r>
            <a:r>
              <a:rPr lang="pt-BR" sz="1700" dirty="0"/>
              <a:t>, de que trata o art. 2º, parágrafo único, da Resolução CNPE nº 18, de 29 de agosto de 2019.</a:t>
            </a:r>
          </a:p>
          <a:p>
            <a:pPr algn="just"/>
            <a:r>
              <a:rPr lang="pt-BR" sz="1700" dirty="0"/>
              <a:t> </a:t>
            </a:r>
          </a:p>
          <a:p>
            <a:pPr algn="just"/>
            <a:r>
              <a:rPr lang="pt-BR" sz="1700" dirty="0"/>
              <a:t>	Art. 2º Esta Resolução entra em vigor na data de sua publicação.</a:t>
            </a:r>
          </a:p>
          <a:p>
            <a:r>
              <a:rPr lang="pt-BR" sz="1700" dirty="0"/>
              <a:t> </a:t>
            </a:r>
          </a:p>
          <a:p>
            <a:r>
              <a:rPr lang="pt-BR" sz="1700" dirty="0"/>
              <a:t>  </a:t>
            </a:r>
          </a:p>
          <a:p>
            <a:pPr algn="ctr"/>
            <a:r>
              <a:rPr lang="pt-BR" sz="1700" b="1" dirty="0"/>
              <a:t>BENTO ALBUQUERQUE</a:t>
            </a:r>
            <a:endParaRPr lang="pt-BR" sz="1700" dirty="0"/>
          </a:p>
          <a:p>
            <a:pPr algn="just"/>
            <a:endParaRPr lang="pt-BR" sz="1700" dirty="0"/>
          </a:p>
          <a:p>
            <a:r>
              <a:rPr lang="pt-BR" sz="1700" dirty="0"/>
              <a:t>	</a:t>
            </a:r>
            <a:endParaRPr kumimoji="0" lang="pt-BR" sz="17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87450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105577"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992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tângulo 2"/>
          <p:cNvSpPr/>
          <p:nvPr/>
        </p:nvSpPr>
        <p:spPr>
          <a:xfrm>
            <a:off x="925130" y="2141735"/>
            <a:ext cx="10201673" cy="1200329"/>
          </a:xfrm>
          <a:prstGeom prst="rect">
            <a:avLst/>
          </a:prstGeom>
        </p:spPr>
        <p:txBody>
          <a:bodyPr wrap="square">
            <a:spAutoFit/>
          </a:bodyPr>
          <a:lstStyle/>
          <a:p>
            <a:pPr algn="just"/>
            <a:r>
              <a:rPr lang="pt-BR" sz="3600" b="1" dirty="0" smtClean="0">
                <a:solidFill>
                  <a:srgbClr val="002060"/>
                </a:solidFill>
              </a:rPr>
              <a:t>III - Balanço </a:t>
            </a:r>
            <a:r>
              <a:rPr lang="pt-BR" sz="3600" b="1" dirty="0">
                <a:solidFill>
                  <a:srgbClr val="002060"/>
                </a:solidFill>
              </a:rPr>
              <a:t>das Resoluções Aprovadas e Publicadas em 2019.</a:t>
            </a:r>
          </a:p>
        </p:txBody>
      </p:sp>
    </p:spTree>
    <p:extLst>
      <p:ext uri="{BB962C8B-B14F-4D97-AF65-F5344CB8AC3E}">
        <p14:creationId xmlns:p14="http://schemas.microsoft.com/office/powerpoint/2010/main" val="34085508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106600"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992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1" name="Gráfico 10"/>
          <p:cNvGraphicFramePr/>
          <p:nvPr>
            <p:extLst>
              <p:ext uri="{D42A27DB-BD31-4B8C-83A1-F6EECF244321}">
                <p14:modId xmlns:p14="http://schemas.microsoft.com/office/powerpoint/2010/main" val="2234206073"/>
              </p:ext>
            </p:extLst>
          </p:nvPr>
        </p:nvGraphicFramePr>
        <p:xfrm>
          <a:off x="730767" y="929699"/>
          <a:ext cx="10954302" cy="490321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0674379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107624"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992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tângulo 2"/>
          <p:cNvSpPr/>
          <p:nvPr/>
        </p:nvSpPr>
        <p:spPr>
          <a:xfrm>
            <a:off x="1029903" y="1915557"/>
            <a:ext cx="10135401" cy="1754326"/>
          </a:xfrm>
          <a:prstGeom prst="rect">
            <a:avLst/>
          </a:prstGeom>
        </p:spPr>
        <p:txBody>
          <a:bodyPr wrap="square">
            <a:spAutoFit/>
          </a:bodyPr>
          <a:lstStyle/>
          <a:p>
            <a:pPr algn="just"/>
            <a:r>
              <a:rPr lang="pt-BR" sz="3600" b="1" dirty="0" smtClean="0">
                <a:solidFill>
                  <a:srgbClr val="002060"/>
                </a:solidFill>
              </a:rPr>
              <a:t>IV - Entrega </a:t>
            </a:r>
            <a:r>
              <a:rPr lang="pt-BR" sz="3600" b="1" dirty="0">
                <a:solidFill>
                  <a:srgbClr val="002060"/>
                </a:solidFill>
              </a:rPr>
              <a:t>dos Relatórios Executivos das Atividades Desenvolvidas pelos Comitês Técnicos e Grupos de Trabalhos do CNPE, no ano de 2019.</a:t>
            </a:r>
          </a:p>
        </p:txBody>
      </p:sp>
    </p:spTree>
    <p:extLst>
      <p:ext uri="{BB962C8B-B14F-4D97-AF65-F5344CB8AC3E}">
        <p14:creationId xmlns:p14="http://schemas.microsoft.com/office/powerpoint/2010/main" val="13296185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125005"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992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tângulo 6"/>
          <p:cNvSpPr/>
          <p:nvPr/>
        </p:nvSpPr>
        <p:spPr>
          <a:xfrm>
            <a:off x="192505" y="820414"/>
            <a:ext cx="11517200" cy="5755422"/>
          </a:xfrm>
          <a:prstGeom prst="rect">
            <a:avLst/>
          </a:prstGeom>
        </p:spPr>
        <p:txBody>
          <a:bodyPr wrap="square">
            <a:spAutoFit/>
          </a:bodyPr>
          <a:lstStyle/>
          <a:p>
            <a:pPr marL="457200" indent="-179705" algn="just">
              <a:lnSpc>
                <a:spcPct val="115000"/>
              </a:lnSpc>
              <a:spcAft>
                <a:spcPts val="0"/>
              </a:spcAft>
            </a:pPr>
            <a:r>
              <a:rPr lang="pt-BR" sz="2000" dirty="0">
                <a:latin typeface="Calibri" panose="020F0502020204030204" pitchFamily="34" charset="0"/>
                <a:ea typeface="Calibri" panose="020F0502020204030204" pitchFamily="34" charset="0"/>
                <a:cs typeface="Calibri" panose="020F0502020204030204" pitchFamily="34" charset="0"/>
              </a:rPr>
              <a:t> </a:t>
            </a:r>
            <a:r>
              <a:rPr lang="pt-BR" sz="2000" dirty="0" smtClean="0">
                <a:latin typeface="Calibri" panose="020F0502020204030204" pitchFamily="34" charset="0"/>
                <a:ea typeface="Calibri" panose="020F0502020204030204" pitchFamily="34" charset="0"/>
                <a:cs typeface="Calibri" panose="020F0502020204030204" pitchFamily="34" charset="0"/>
              </a:rPr>
              <a:t>a</a:t>
            </a:r>
            <a:r>
              <a:rPr lang="pt-BR" sz="2000" dirty="0">
                <a:latin typeface="Calibri" panose="020F0502020204030204" pitchFamily="34" charset="0"/>
                <a:ea typeface="Calibri" panose="020F0502020204030204" pitchFamily="34" charset="0"/>
                <a:cs typeface="Calibri" panose="020F0502020204030204" pitchFamily="34" charset="0"/>
              </a:rPr>
              <a:t>) Comissão Permanente para Análise de Metodologias e Programas Computacionais do Setor Elétrico – CPAMP (Portaria MME nº 282, de 17 de julho de 2019).</a:t>
            </a:r>
            <a:endParaRPr lang="pt-BR" sz="20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pt-BR" sz="2000" u="sng" dirty="0">
                <a:latin typeface="Calibri" panose="020F0502020204030204" pitchFamily="34" charset="0"/>
                <a:ea typeface="Calibri" panose="020F0502020204030204" pitchFamily="34" charset="0"/>
                <a:cs typeface="Calibri" panose="020F0502020204030204" pitchFamily="34" charset="0"/>
              </a:rPr>
              <a:t>Coordenador</a:t>
            </a:r>
            <a:r>
              <a:rPr lang="pt-BR" sz="2000" dirty="0">
                <a:latin typeface="Calibri" panose="020F0502020204030204" pitchFamily="34" charset="0"/>
                <a:ea typeface="Calibri" panose="020F0502020204030204" pitchFamily="34" charset="0"/>
                <a:cs typeface="Calibri" panose="020F0502020204030204" pitchFamily="34" charset="0"/>
              </a:rPr>
              <a:t>: Secretaria-Executiva do MME.</a:t>
            </a:r>
            <a:endParaRPr lang="pt-BR" sz="2000" dirty="0">
              <a:latin typeface="Calibri" panose="020F0502020204030204" pitchFamily="34" charset="0"/>
              <a:ea typeface="Calibri" panose="020F0502020204030204" pitchFamily="34" charset="0"/>
              <a:cs typeface="Times New Roman" panose="02020603050405020304" pitchFamily="18" charset="0"/>
            </a:endParaRPr>
          </a:p>
          <a:p>
            <a:pPr indent="-179705" algn="just">
              <a:lnSpc>
                <a:spcPct val="115000"/>
              </a:lnSpc>
              <a:spcAft>
                <a:spcPts val="0"/>
              </a:spcAft>
            </a:pPr>
            <a:r>
              <a:rPr lang="pt-BR" sz="2000" dirty="0">
                <a:latin typeface="Calibri" panose="020F0502020204030204" pitchFamily="34" charset="0"/>
                <a:ea typeface="Calibri" panose="020F0502020204030204" pitchFamily="34" charset="0"/>
                <a:cs typeface="Calibri" panose="020F0502020204030204" pitchFamily="34" charset="0"/>
              </a:rPr>
              <a:t> </a:t>
            </a:r>
            <a:endParaRPr lang="pt-BR" sz="2000" dirty="0">
              <a:latin typeface="Calibri" panose="020F0502020204030204" pitchFamily="34" charset="0"/>
              <a:ea typeface="Calibri" panose="020F0502020204030204" pitchFamily="34" charset="0"/>
              <a:cs typeface="Times New Roman" panose="02020603050405020304" pitchFamily="18" charset="0"/>
            </a:endParaRPr>
          </a:p>
          <a:p>
            <a:pPr marL="457200" indent="-179705" algn="just">
              <a:lnSpc>
                <a:spcPct val="115000"/>
              </a:lnSpc>
            </a:pPr>
            <a:r>
              <a:rPr lang="pt-BR" sz="2000" dirty="0" smtClean="0">
                <a:latin typeface="Calibri" panose="020F0502020204030204" pitchFamily="34" charset="0"/>
                <a:ea typeface="Calibri" panose="020F0502020204030204" pitchFamily="34" charset="0"/>
                <a:cs typeface="Calibri" panose="020F0502020204030204" pitchFamily="34" charset="0"/>
              </a:rPr>
              <a:t>b) Comitê </a:t>
            </a:r>
            <a:r>
              <a:rPr lang="pt-BR" sz="2000" dirty="0">
                <a:latin typeface="Calibri" panose="020F0502020204030204" pitchFamily="34" charset="0"/>
                <a:ea typeface="Calibri" panose="020F0502020204030204" pitchFamily="34" charset="0"/>
                <a:cs typeface="Calibri" panose="020F0502020204030204" pitchFamily="34" charset="0"/>
              </a:rPr>
              <a:t>de Implementação da Modernização do Setor Elétrico – CIM. (Portaria MME </a:t>
            </a:r>
            <a:br>
              <a:rPr lang="pt-BR" sz="2000" dirty="0">
                <a:latin typeface="Calibri" panose="020F0502020204030204" pitchFamily="34" charset="0"/>
                <a:ea typeface="Calibri" panose="020F0502020204030204" pitchFamily="34" charset="0"/>
                <a:cs typeface="Calibri" panose="020F0502020204030204" pitchFamily="34" charset="0"/>
              </a:rPr>
            </a:br>
            <a:r>
              <a:rPr lang="pt-BR" sz="2000" dirty="0">
                <a:latin typeface="Calibri" panose="020F0502020204030204" pitchFamily="34" charset="0"/>
                <a:ea typeface="Calibri" panose="020F0502020204030204" pitchFamily="34" charset="0"/>
                <a:cs typeface="Calibri" panose="020F0502020204030204" pitchFamily="34" charset="0"/>
              </a:rPr>
              <a:t>nº 403, de 29 de outubro de 2019).</a:t>
            </a:r>
          </a:p>
          <a:p>
            <a:pPr marL="457200" algn="just">
              <a:lnSpc>
                <a:spcPct val="115000"/>
              </a:lnSpc>
            </a:pPr>
            <a:r>
              <a:rPr lang="pt-BR" sz="2000" u="sng" dirty="0">
                <a:latin typeface="Calibri" panose="020F0502020204030204" pitchFamily="34" charset="0"/>
                <a:ea typeface="Calibri" panose="020F0502020204030204" pitchFamily="34" charset="0"/>
                <a:cs typeface="Calibri" panose="020F0502020204030204" pitchFamily="34" charset="0"/>
              </a:rPr>
              <a:t>Coordenador</a:t>
            </a:r>
            <a:r>
              <a:rPr lang="pt-BR" sz="2000" dirty="0">
                <a:latin typeface="Calibri" panose="020F0502020204030204" pitchFamily="34" charset="0"/>
                <a:ea typeface="Calibri" panose="020F0502020204030204" pitchFamily="34" charset="0"/>
                <a:cs typeface="Calibri" panose="020F0502020204030204" pitchFamily="34" charset="0"/>
              </a:rPr>
              <a:t>: Secretaria-Executiva do MME.</a:t>
            </a:r>
          </a:p>
          <a:p>
            <a:pPr marL="457200" indent="-179705" algn="just">
              <a:lnSpc>
                <a:spcPct val="115000"/>
              </a:lnSpc>
              <a:spcAft>
                <a:spcPts val="0"/>
              </a:spcAft>
            </a:pPr>
            <a:r>
              <a:rPr lang="pt-BR" sz="2000" dirty="0">
                <a:latin typeface="Calibri" panose="020F0502020204030204" pitchFamily="34" charset="0"/>
                <a:ea typeface="Calibri" panose="020F0502020204030204" pitchFamily="34" charset="0"/>
                <a:cs typeface="Calibri" panose="020F0502020204030204" pitchFamily="34" charset="0"/>
              </a:rPr>
              <a:t> </a:t>
            </a:r>
          </a:p>
          <a:p>
            <a:pPr marL="620395" indent="-342900" algn="just">
              <a:lnSpc>
                <a:spcPct val="115000"/>
              </a:lnSpc>
              <a:spcAft>
                <a:spcPts val="0"/>
              </a:spcAft>
              <a:buAutoNum type="alphaLcParenR" startAt="3"/>
            </a:pPr>
            <a:r>
              <a:rPr lang="pt-BR" sz="2000" dirty="0" smtClean="0">
                <a:latin typeface="Calibri" panose="020F0502020204030204" pitchFamily="34" charset="0"/>
                <a:ea typeface="Calibri" panose="020F0502020204030204" pitchFamily="34" charset="0"/>
                <a:cs typeface="Calibri" panose="020F0502020204030204" pitchFamily="34" charset="0"/>
              </a:rPr>
              <a:t>Comitê </a:t>
            </a:r>
            <a:r>
              <a:rPr lang="pt-BR" sz="2000" dirty="0">
                <a:latin typeface="Calibri" panose="020F0502020204030204" pitchFamily="34" charset="0"/>
                <a:ea typeface="Calibri" panose="020F0502020204030204" pitchFamily="34" charset="0"/>
                <a:cs typeface="Calibri" panose="020F0502020204030204" pitchFamily="34" charset="0"/>
              </a:rPr>
              <a:t>Gestor de Indicadores e Níveis de Eficiência Energética – CGIEE (Decreto nº 9.864, de 27 de junho de 2019</a:t>
            </a:r>
            <a:r>
              <a:rPr lang="pt-BR" sz="2000" dirty="0" smtClean="0">
                <a:latin typeface="Calibri" panose="020F0502020204030204" pitchFamily="34" charset="0"/>
                <a:ea typeface="Calibri" panose="020F0502020204030204" pitchFamily="34" charset="0"/>
                <a:cs typeface="Calibri" panose="020F0502020204030204" pitchFamily="34" charset="0"/>
              </a:rPr>
              <a:t>).</a:t>
            </a:r>
          </a:p>
          <a:p>
            <a:pPr marL="452438" algn="just">
              <a:lnSpc>
                <a:spcPct val="115000"/>
              </a:lnSpc>
              <a:spcAft>
                <a:spcPts val="0"/>
              </a:spcAft>
            </a:pPr>
            <a:r>
              <a:rPr lang="pt-BR" sz="2000" u="sng" dirty="0" smtClean="0">
                <a:latin typeface="Calibri" panose="020F0502020204030204" pitchFamily="34" charset="0"/>
                <a:ea typeface="Calibri" panose="020F0502020204030204" pitchFamily="34" charset="0"/>
                <a:cs typeface="Calibri" panose="020F0502020204030204" pitchFamily="34" charset="0"/>
              </a:rPr>
              <a:t>Coordenador</a:t>
            </a:r>
            <a:r>
              <a:rPr lang="pt-BR" sz="2000" u="sng" dirty="0">
                <a:latin typeface="Calibri" panose="020F0502020204030204" pitchFamily="34" charset="0"/>
                <a:ea typeface="Calibri" panose="020F0502020204030204" pitchFamily="34" charset="0"/>
                <a:cs typeface="Calibri" panose="020F0502020204030204" pitchFamily="34" charset="0"/>
              </a:rPr>
              <a:t>: Secretaria de Planejamento e Desenvolvimento Energético.</a:t>
            </a:r>
          </a:p>
          <a:p>
            <a:pPr marL="457200" algn="just">
              <a:lnSpc>
                <a:spcPct val="115000"/>
              </a:lnSpc>
              <a:spcAft>
                <a:spcPts val="0"/>
              </a:spcAft>
              <a:tabLst>
                <a:tab pos="3330575" algn="l"/>
              </a:tabLst>
            </a:pPr>
            <a:r>
              <a:rPr lang="pt-BR" sz="2000" dirty="0">
                <a:latin typeface="Calibri" panose="020F0502020204030204" pitchFamily="34" charset="0"/>
                <a:ea typeface="Calibri" panose="020F0502020204030204" pitchFamily="34" charset="0"/>
                <a:cs typeface="Calibri" panose="020F0502020204030204" pitchFamily="34" charset="0"/>
              </a:rPr>
              <a:t> </a:t>
            </a:r>
          </a:p>
          <a:p>
            <a:pPr marL="457200" indent="-179705" algn="just">
              <a:lnSpc>
                <a:spcPct val="115000"/>
              </a:lnSpc>
              <a:spcAft>
                <a:spcPts val="0"/>
              </a:spcAft>
              <a:tabLst>
                <a:tab pos="3330575" algn="l"/>
              </a:tabLst>
            </a:pPr>
            <a:r>
              <a:rPr lang="pt-BR" sz="2000" dirty="0">
                <a:latin typeface="Calibri" panose="020F0502020204030204" pitchFamily="34" charset="0"/>
                <a:ea typeface="Calibri" panose="020F0502020204030204" pitchFamily="34" charset="0"/>
                <a:cs typeface="Calibri" panose="020F0502020204030204" pitchFamily="34" charset="0"/>
              </a:rPr>
              <a:t>d) Comitê da Política Nacional de Biocombustíveis – Comitê </a:t>
            </a:r>
            <a:r>
              <a:rPr lang="pt-BR" sz="2000" dirty="0" err="1">
                <a:latin typeface="Calibri" panose="020F0502020204030204" pitchFamily="34" charset="0"/>
                <a:ea typeface="Calibri" panose="020F0502020204030204" pitchFamily="34" charset="0"/>
                <a:cs typeface="Calibri" panose="020F0502020204030204" pitchFamily="34" charset="0"/>
              </a:rPr>
              <a:t>RenovaBio</a:t>
            </a:r>
            <a:r>
              <a:rPr lang="pt-BR" sz="2000" dirty="0">
                <a:latin typeface="Calibri" panose="020F0502020204030204" pitchFamily="34" charset="0"/>
                <a:ea typeface="Calibri" panose="020F0502020204030204" pitchFamily="34" charset="0"/>
                <a:cs typeface="Calibri" panose="020F0502020204030204" pitchFamily="34" charset="0"/>
              </a:rPr>
              <a:t> e CRBIO (Decreto </a:t>
            </a:r>
            <a:br>
              <a:rPr lang="pt-BR" sz="2000" dirty="0">
                <a:latin typeface="Calibri" panose="020F0502020204030204" pitchFamily="34" charset="0"/>
                <a:ea typeface="Calibri" panose="020F0502020204030204" pitchFamily="34" charset="0"/>
                <a:cs typeface="Calibri" panose="020F0502020204030204" pitchFamily="34" charset="0"/>
              </a:rPr>
            </a:br>
            <a:r>
              <a:rPr lang="pt-BR" sz="2000" dirty="0">
                <a:latin typeface="Calibri" panose="020F0502020204030204" pitchFamily="34" charset="0"/>
                <a:ea typeface="Calibri" panose="020F0502020204030204" pitchFamily="34" charset="0"/>
                <a:cs typeface="Calibri" panose="020F0502020204030204" pitchFamily="34" charset="0"/>
              </a:rPr>
              <a:t>nº 9.888, de 27 de junho de 2019</a:t>
            </a:r>
            <a:r>
              <a:rPr lang="pt-BR" sz="2000" dirty="0" smtClean="0">
                <a:latin typeface="Calibri" panose="020F0502020204030204" pitchFamily="34" charset="0"/>
                <a:ea typeface="Calibri" panose="020F0502020204030204" pitchFamily="34" charset="0"/>
                <a:cs typeface="Calibri" panose="020F0502020204030204" pitchFamily="34" charset="0"/>
              </a:rPr>
              <a:t>).</a:t>
            </a:r>
          </a:p>
          <a:p>
            <a:pPr marL="457200" indent="-4763" algn="just">
              <a:lnSpc>
                <a:spcPct val="115000"/>
              </a:lnSpc>
              <a:spcAft>
                <a:spcPts val="0"/>
              </a:spcAft>
              <a:tabLst>
                <a:tab pos="3330575" algn="l"/>
              </a:tabLst>
            </a:pPr>
            <a:r>
              <a:rPr lang="pt-BR" sz="2000" u="sng" dirty="0" smtClean="0">
                <a:latin typeface="Calibri" panose="020F0502020204030204" pitchFamily="34" charset="0"/>
                <a:ea typeface="Calibri" panose="020F0502020204030204" pitchFamily="34" charset="0"/>
                <a:cs typeface="Calibri" panose="020F0502020204030204" pitchFamily="34" charset="0"/>
              </a:rPr>
              <a:t>Coordenador</a:t>
            </a:r>
            <a:r>
              <a:rPr lang="pt-BR" sz="2000" dirty="0">
                <a:latin typeface="Calibri" panose="020F0502020204030204" pitchFamily="34" charset="0"/>
                <a:ea typeface="Calibri" panose="020F0502020204030204" pitchFamily="34" charset="0"/>
                <a:cs typeface="Calibri" panose="020F0502020204030204" pitchFamily="34" charset="0"/>
              </a:rPr>
              <a:t>: Secretaria de Petróleo, Gás Natural e Biocombustíveis.</a:t>
            </a:r>
          </a:p>
          <a:p>
            <a:pPr marL="457200" indent="-179705" algn="just">
              <a:lnSpc>
                <a:spcPct val="115000"/>
              </a:lnSpc>
              <a:spcAft>
                <a:spcPts val="0"/>
              </a:spcAft>
              <a:tabLst>
                <a:tab pos="3330575" algn="l"/>
              </a:tabLst>
            </a:pPr>
            <a:r>
              <a:rPr lang="pt-BR" sz="2000" dirty="0">
                <a:latin typeface="Calibri" panose="020F0502020204030204" pitchFamily="34" charset="0"/>
                <a:ea typeface="Calibri" panose="020F0502020204030204" pitchFamily="34" charset="0"/>
                <a:cs typeface="Calibri" panose="020F0502020204030204" pitchFamily="34" charset="0"/>
              </a:rPr>
              <a:t> </a:t>
            </a:r>
            <a:endParaRPr lang="pt-BR"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1202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126028"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992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tângulo 6"/>
          <p:cNvSpPr/>
          <p:nvPr/>
        </p:nvSpPr>
        <p:spPr>
          <a:xfrm>
            <a:off x="192505" y="820414"/>
            <a:ext cx="11517200" cy="5755422"/>
          </a:xfrm>
          <a:prstGeom prst="rect">
            <a:avLst/>
          </a:prstGeom>
        </p:spPr>
        <p:txBody>
          <a:bodyPr wrap="square">
            <a:spAutoFit/>
          </a:bodyPr>
          <a:lstStyle/>
          <a:p>
            <a:pPr marL="457200" indent="-179705" algn="just">
              <a:lnSpc>
                <a:spcPct val="115000"/>
              </a:lnSpc>
              <a:spcAft>
                <a:spcPts val="0"/>
              </a:spcAft>
            </a:pPr>
            <a:r>
              <a:rPr lang="pt-BR" sz="2000" dirty="0">
                <a:latin typeface="Calibri" panose="020F0502020204030204" pitchFamily="34" charset="0"/>
                <a:ea typeface="Calibri" panose="020F0502020204030204" pitchFamily="34" charset="0"/>
                <a:cs typeface="Calibri" panose="020F0502020204030204" pitchFamily="34" charset="0"/>
              </a:rPr>
              <a:t>  </a:t>
            </a:r>
            <a:r>
              <a:rPr lang="pt-BR" sz="2000" dirty="0" smtClean="0">
                <a:latin typeface="Calibri" panose="020F0502020204030204" pitchFamily="34" charset="0"/>
                <a:ea typeface="Calibri" panose="020F0502020204030204" pitchFamily="34" charset="0"/>
                <a:cs typeface="Calibri" panose="020F0502020204030204" pitchFamily="34" charset="0"/>
              </a:rPr>
              <a:t>e</a:t>
            </a:r>
            <a:r>
              <a:rPr lang="pt-BR" sz="2000" dirty="0">
                <a:latin typeface="Calibri" panose="020F0502020204030204" pitchFamily="34" charset="0"/>
                <a:ea typeface="Calibri" panose="020F0502020204030204" pitchFamily="34" charset="0"/>
                <a:cs typeface="Calibri" panose="020F0502020204030204" pitchFamily="34" charset="0"/>
              </a:rPr>
              <a:t>) Comitê de Monitoramento da Abertura do Mercado de Gás Natural – CMGN (Decreto nº 9.934, de 24 de julho de 2019</a:t>
            </a:r>
            <a:r>
              <a:rPr lang="pt-BR" sz="2000" dirty="0" smtClean="0">
                <a:latin typeface="Calibri" panose="020F0502020204030204" pitchFamily="34" charset="0"/>
                <a:ea typeface="Calibri" panose="020F0502020204030204" pitchFamily="34" charset="0"/>
                <a:cs typeface="Calibri" panose="020F0502020204030204" pitchFamily="34" charset="0"/>
              </a:rPr>
              <a:t>).</a:t>
            </a:r>
          </a:p>
          <a:p>
            <a:pPr marL="457200" indent="-4763" algn="just">
              <a:lnSpc>
                <a:spcPct val="115000"/>
              </a:lnSpc>
              <a:spcAft>
                <a:spcPts val="0"/>
              </a:spcAft>
            </a:pPr>
            <a:r>
              <a:rPr lang="pt-BR" sz="2000" u="sng" dirty="0" smtClean="0">
                <a:latin typeface="Calibri" panose="020F0502020204030204" pitchFamily="34" charset="0"/>
                <a:ea typeface="Calibri" panose="020F0502020204030204" pitchFamily="34" charset="0"/>
                <a:cs typeface="Calibri" panose="020F0502020204030204" pitchFamily="34" charset="0"/>
              </a:rPr>
              <a:t>Coordenador</a:t>
            </a:r>
            <a:r>
              <a:rPr lang="pt-BR" sz="2000" dirty="0">
                <a:latin typeface="Calibri" panose="020F0502020204030204" pitchFamily="34" charset="0"/>
                <a:ea typeface="Calibri" panose="020F0502020204030204" pitchFamily="34" charset="0"/>
                <a:cs typeface="Calibri" panose="020F0502020204030204" pitchFamily="34" charset="0"/>
              </a:rPr>
              <a:t>: Secretaria de Petróleo, Gás Natural e Biocombustíveis</a:t>
            </a:r>
            <a:endParaRPr lang="pt-BR" sz="2000" dirty="0">
              <a:latin typeface="Calibri" panose="020F0502020204030204" pitchFamily="34" charset="0"/>
              <a:ea typeface="Calibri" panose="020F0502020204030204" pitchFamily="34" charset="0"/>
              <a:cs typeface="Times New Roman" panose="02020603050405020304" pitchFamily="18" charset="0"/>
            </a:endParaRPr>
          </a:p>
          <a:p>
            <a:pPr marL="457200" indent="-179705" algn="just">
              <a:lnSpc>
                <a:spcPct val="115000"/>
              </a:lnSpc>
              <a:spcAft>
                <a:spcPts val="0"/>
              </a:spcAft>
              <a:tabLst>
                <a:tab pos="3330575" algn="l"/>
              </a:tabLst>
            </a:pPr>
            <a:r>
              <a:rPr lang="pt-BR" sz="2000" dirty="0">
                <a:latin typeface="Calibri" panose="020F0502020204030204" pitchFamily="34" charset="0"/>
                <a:ea typeface="Calibri" panose="020F0502020204030204" pitchFamily="34" charset="0"/>
                <a:cs typeface="Calibri" panose="020F0502020204030204" pitchFamily="34" charset="0"/>
              </a:rPr>
              <a:t> </a:t>
            </a:r>
            <a:endParaRPr lang="pt-BR" sz="2000" dirty="0">
              <a:latin typeface="Calibri" panose="020F0502020204030204" pitchFamily="34" charset="0"/>
              <a:ea typeface="Calibri" panose="020F0502020204030204" pitchFamily="34" charset="0"/>
              <a:cs typeface="Times New Roman" panose="02020603050405020304" pitchFamily="18" charset="0"/>
            </a:endParaRPr>
          </a:p>
          <a:p>
            <a:pPr marL="457200" indent="-179705" algn="just">
              <a:lnSpc>
                <a:spcPct val="115000"/>
              </a:lnSpc>
              <a:spcAft>
                <a:spcPts val="0"/>
              </a:spcAft>
              <a:tabLst>
                <a:tab pos="3330575" algn="l"/>
              </a:tabLst>
            </a:pPr>
            <a:r>
              <a:rPr lang="pt-BR" sz="2000" dirty="0">
                <a:latin typeface="Calibri" panose="020F0502020204030204" pitchFamily="34" charset="0"/>
                <a:ea typeface="Calibri" panose="020F0502020204030204" pitchFamily="34" charset="0"/>
                <a:cs typeface="Calibri" panose="020F0502020204030204" pitchFamily="34" charset="0"/>
              </a:rPr>
              <a:t>f) Comitê Técnico Integrado para o Desenvolvimento do Mercado de Combustíveis, demais Derivados de Petróleo e Biocombustíveis - CT-CB (Decreto nº 9.928, de 22 de julho de 2019).</a:t>
            </a:r>
            <a:endParaRPr lang="pt-BR" sz="2000" dirty="0">
              <a:latin typeface="Calibri" panose="020F0502020204030204" pitchFamily="34" charset="0"/>
              <a:ea typeface="Calibri" panose="020F0502020204030204" pitchFamily="34" charset="0"/>
              <a:cs typeface="Times New Roman" panose="02020603050405020304" pitchFamily="18" charset="0"/>
            </a:endParaRPr>
          </a:p>
          <a:p>
            <a:pPr marL="3330575" indent="-2878138" algn="just">
              <a:lnSpc>
                <a:spcPct val="115000"/>
              </a:lnSpc>
              <a:spcAft>
                <a:spcPts val="0"/>
              </a:spcAft>
              <a:tabLst>
                <a:tab pos="2430780" algn="l"/>
                <a:tab pos="3330575" algn="l"/>
              </a:tabLst>
            </a:pPr>
            <a:r>
              <a:rPr lang="pt-BR" sz="2000" u="sng" dirty="0">
                <a:latin typeface="Calibri" panose="020F0502020204030204" pitchFamily="34" charset="0"/>
                <a:ea typeface="Calibri" panose="020F0502020204030204" pitchFamily="34" charset="0"/>
                <a:cs typeface="Calibri" panose="020F0502020204030204" pitchFamily="34" charset="0"/>
              </a:rPr>
              <a:t>Coordenador</a:t>
            </a:r>
            <a:r>
              <a:rPr lang="pt-BR" sz="2000" dirty="0">
                <a:latin typeface="Calibri" panose="020F0502020204030204" pitchFamily="34" charset="0"/>
                <a:ea typeface="Calibri" panose="020F0502020204030204" pitchFamily="34" charset="0"/>
                <a:cs typeface="Calibri" panose="020F0502020204030204" pitchFamily="34" charset="0"/>
              </a:rPr>
              <a:t>: Secretaria de Petróleo, Gás Natural e Biocombustíveis.</a:t>
            </a:r>
            <a:endParaRPr lang="pt-BR" sz="2000" dirty="0">
              <a:latin typeface="Calibri" panose="020F0502020204030204" pitchFamily="34" charset="0"/>
              <a:ea typeface="Calibri" panose="020F0502020204030204" pitchFamily="34" charset="0"/>
              <a:cs typeface="Times New Roman" panose="02020603050405020304" pitchFamily="18" charset="0"/>
            </a:endParaRPr>
          </a:p>
          <a:p>
            <a:pPr marL="3330575" indent="-2610485" algn="just">
              <a:lnSpc>
                <a:spcPct val="115000"/>
              </a:lnSpc>
              <a:spcAft>
                <a:spcPts val="0"/>
              </a:spcAft>
              <a:tabLst>
                <a:tab pos="2430780" algn="l"/>
                <a:tab pos="3330575" algn="l"/>
              </a:tabLst>
            </a:pPr>
            <a:r>
              <a:rPr lang="pt-BR" sz="2000" dirty="0">
                <a:latin typeface="Calibri" panose="020F0502020204030204" pitchFamily="34" charset="0"/>
                <a:ea typeface="Calibri" panose="020F0502020204030204" pitchFamily="34" charset="0"/>
                <a:cs typeface="Calibri" panose="020F0502020204030204" pitchFamily="34" charset="0"/>
              </a:rPr>
              <a:t> </a:t>
            </a:r>
            <a:endParaRPr lang="pt-BR" sz="2000" dirty="0">
              <a:latin typeface="Calibri" panose="020F0502020204030204" pitchFamily="34" charset="0"/>
              <a:ea typeface="Calibri" panose="020F0502020204030204" pitchFamily="34" charset="0"/>
              <a:cs typeface="Times New Roman" panose="02020603050405020304" pitchFamily="18" charset="0"/>
            </a:endParaRPr>
          </a:p>
          <a:p>
            <a:pPr marL="457200" indent="-179705" algn="just">
              <a:lnSpc>
                <a:spcPct val="115000"/>
              </a:lnSpc>
              <a:spcAft>
                <a:spcPts val="0"/>
              </a:spcAft>
              <a:tabLst>
                <a:tab pos="3330575" algn="l"/>
              </a:tabLst>
            </a:pPr>
            <a:r>
              <a:rPr lang="pt-BR" sz="2000" dirty="0">
                <a:latin typeface="Calibri" panose="020F0502020204030204" pitchFamily="34" charset="0"/>
                <a:ea typeface="Calibri" panose="020F0502020204030204" pitchFamily="34" charset="0"/>
                <a:cs typeface="Calibri" panose="020F0502020204030204" pitchFamily="34" charset="0"/>
              </a:rPr>
              <a:t>g) Comitê de Avaliação do Abastecimento de Combustíveis </a:t>
            </a:r>
            <a:r>
              <a:rPr lang="pt-BR" sz="2000" dirty="0" err="1">
                <a:latin typeface="Calibri" panose="020F0502020204030204" pitchFamily="34" charset="0"/>
                <a:ea typeface="Calibri" panose="020F0502020204030204" pitchFamily="34" charset="0"/>
                <a:cs typeface="Calibri" panose="020F0502020204030204" pitchFamily="34" charset="0"/>
              </a:rPr>
              <a:t>Aquaviários</a:t>
            </a:r>
            <a:r>
              <a:rPr lang="pt-BR" sz="2000" dirty="0">
                <a:latin typeface="Calibri" panose="020F0502020204030204" pitchFamily="34" charset="0"/>
                <a:ea typeface="Calibri" panose="020F0502020204030204" pitchFamily="34" charset="0"/>
                <a:cs typeface="Calibri" panose="020F0502020204030204" pitchFamily="34" charset="0"/>
              </a:rPr>
              <a:t>, de natureza executiva (Resolução nº 18, de 29 de agosto de 2019)</a:t>
            </a:r>
            <a:endParaRPr lang="pt-BR" sz="2000" dirty="0">
              <a:latin typeface="Calibri" panose="020F0502020204030204" pitchFamily="34" charset="0"/>
              <a:ea typeface="Calibri" panose="020F0502020204030204" pitchFamily="34" charset="0"/>
              <a:cs typeface="Times New Roman" panose="02020603050405020304" pitchFamily="18" charset="0"/>
            </a:endParaRPr>
          </a:p>
          <a:p>
            <a:pPr marL="3330575" indent="-2878138" algn="just">
              <a:lnSpc>
                <a:spcPct val="115000"/>
              </a:lnSpc>
              <a:spcAft>
                <a:spcPts val="0"/>
              </a:spcAft>
              <a:tabLst>
                <a:tab pos="2430780" algn="l"/>
                <a:tab pos="3330575" algn="l"/>
              </a:tabLst>
            </a:pPr>
            <a:r>
              <a:rPr lang="pt-BR" sz="2000" u="sng" dirty="0">
                <a:latin typeface="Calibri" panose="020F0502020204030204" pitchFamily="34" charset="0"/>
                <a:ea typeface="Calibri" panose="020F0502020204030204" pitchFamily="34" charset="0"/>
                <a:cs typeface="Calibri" panose="020F0502020204030204" pitchFamily="34" charset="0"/>
              </a:rPr>
              <a:t>Coordenador</a:t>
            </a:r>
            <a:r>
              <a:rPr lang="pt-BR" sz="2000" dirty="0">
                <a:latin typeface="Calibri" panose="020F0502020204030204" pitchFamily="34" charset="0"/>
                <a:ea typeface="Calibri" panose="020F0502020204030204" pitchFamily="34" charset="0"/>
                <a:cs typeface="Calibri" panose="020F0502020204030204" pitchFamily="34" charset="0"/>
              </a:rPr>
              <a:t>: Secretaria de Petróleo, Gás Natural e Biocombustíveis.</a:t>
            </a:r>
            <a:endParaRPr lang="pt-BR" sz="2000" dirty="0">
              <a:latin typeface="Calibri" panose="020F0502020204030204" pitchFamily="34" charset="0"/>
              <a:ea typeface="Calibri" panose="020F0502020204030204" pitchFamily="34" charset="0"/>
              <a:cs typeface="Times New Roman" panose="02020603050405020304" pitchFamily="18" charset="0"/>
            </a:endParaRPr>
          </a:p>
          <a:p>
            <a:pPr marL="3330575" indent="-2610485" algn="just">
              <a:lnSpc>
                <a:spcPct val="115000"/>
              </a:lnSpc>
              <a:spcAft>
                <a:spcPts val="0"/>
              </a:spcAft>
              <a:tabLst>
                <a:tab pos="2430780" algn="l"/>
                <a:tab pos="3330575" algn="l"/>
              </a:tabLst>
            </a:pPr>
            <a:r>
              <a:rPr lang="pt-BR" sz="2000" dirty="0">
                <a:latin typeface="Calibri" panose="020F0502020204030204" pitchFamily="34" charset="0"/>
                <a:ea typeface="Calibri" panose="020F0502020204030204" pitchFamily="34" charset="0"/>
                <a:cs typeface="Calibri" panose="020F0502020204030204" pitchFamily="34" charset="0"/>
              </a:rPr>
              <a:t> </a:t>
            </a:r>
            <a:endParaRPr lang="pt-BR" sz="2000" dirty="0">
              <a:latin typeface="Calibri" panose="020F0502020204030204" pitchFamily="34" charset="0"/>
              <a:ea typeface="Calibri" panose="020F0502020204030204" pitchFamily="34" charset="0"/>
              <a:cs typeface="Times New Roman" panose="02020603050405020304" pitchFamily="18" charset="0"/>
            </a:endParaRPr>
          </a:p>
          <a:p>
            <a:pPr marL="457200" indent="-179705" algn="just">
              <a:lnSpc>
                <a:spcPct val="115000"/>
              </a:lnSpc>
              <a:spcAft>
                <a:spcPts val="0"/>
              </a:spcAft>
              <a:tabLst>
                <a:tab pos="3330575" algn="l"/>
              </a:tabLst>
            </a:pPr>
            <a:r>
              <a:rPr lang="pt-BR" sz="2000" dirty="0">
                <a:latin typeface="Calibri" panose="020F0502020204030204" pitchFamily="34" charset="0"/>
                <a:ea typeface="Calibri" panose="020F0502020204030204" pitchFamily="34" charset="0"/>
                <a:cs typeface="Calibri" panose="020F0502020204030204" pitchFamily="34" charset="0"/>
              </a:rPr>
              <a:t>h) Relatório dos estudos que estabeleceram as diretrizes para a promoção da livre concorrência no abastecimento de combustíveis, demais derivados de petróleo e biocombustíveis no País (Resolução nº 12, de 4 de junho de 2019)</a:t>
            </a:r>
            <a:endParaRPr lang="pt-BR" sz="2000" dirty="0">
              <a:latin typeface="Calibri" panose="020F0502020204030204" pitchFamily="34" charset="0"/>
              <a:ea typeface="Calibri" panose="020F0502020204030204" pitchFamily="34" charset="0"/>
              <a:cs typeface="Times New Roman" panose="02020603050405020304" pitchFamily="18" charset="0"/>
            </a:endParaRPr>
          </a:p>
          <a:p>
            <a:pPr marL="3330575" indent="-2878138" algn="just">
              <a:lnSpc>
                <a:spcPct val="115000"/>
              </a:lnSpc>
              <a:spcAft>
                <a:spcPts val="0"/>
              </a:spcAft>
              <a:tabLst>
                <a:tab pos="2430780" algn="l"/>
                <a:tab pos="3330575" algn="l"/>
              </a:tabLst>
            </a:pPr>
            <a:r>
              <a:rPr lang="pt-BR" sz="2000" u="sng" dirty="0">
                <a:latin typeface="Calibri" panose="020F0502020204030204" pitchFamily="34" charset="0"/>
                <a:ea typeface="Calibri" panose="020F0502020204030204" pitchFamily="34" charset="0"/>
                <a:cs typeface="Calibri" panose="020F0502020204030204" pitchFamily="34" charset="0"/>
              </a:rPr>
              <a:t>Coordenador</a:t>
            </a:r>
            <a:r>
              <a:rPr lang="pt-BR" sz="2000" dirty="0">
                <a:latin typeface="Calibri" panose="020F0502020204030204" pitchFamily="34" charset="0"/>
                <a:ea typeface="Calibri" panose="020F0502020204030204" pitchFamily="34" charset="0"/>
                <a:cs typeface="Calibri" panose="020F0502020204030204" pitchFamily="34" charset="0"/>
              </a:rPr>
              <a:t>: Secretaria de Petróleo, Gás Natural e Biocombustíveis.</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28729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1" name="Rectangle 5"/>
          <p:cNvSpPr/>
          <p:nvPr/>
        </p:nvSpPr>
        <p:spPr>
          <a:xfrm>
            <a:off x="4777488" y="769617"/>
            <a:ext cx="2290061"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smtClean="0">
                <a:ln w="0"/>
                <a:solidFill>
                  <a:srgbClr val="002060"/>
                </a:solidFill>
                <a:effectLst>
                  <a:outerShdw blurRad="38100" dist="25400" dir="5400000" algn="ctr" rotWithShape="0">
                    <a:srgbClr val="6E747A">
                      <a:alpha val="43000"/>
                    </a:srgbClr>
                  </a:outerShdw>
                </a:effectLst>
                <a:latin typeface="Calibri" panose="020F0502020204030204"/>
              </a:rPr>
              <a:t>Pauta</a:t>
            </a:r>
            <a:endPar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ndParaRPr>
          </a:p>
        </p:txBody>
      </p:sp>
      <p:graphicFrame>
        <p:nvGraphicFramePr>
          <p:cNvPr id="12" name="Table 12"/>
          <p:cNvGraphicFramePr>
            <a:graphicFrameLocks noGrp="1"/>
          </p:cNvGraphicFramePr>
          <p:nvPr>
            <p:extLst>
              <p:ext uri="{D42A27DB-BD31-4B8C-83A1-F6EECF244321}">
                <p14:modId xmlns:p14="http://schemas.microsoft.com/office/powerpoint/2010/main" val="3971114822"/>
              </p:ext>
            </p:extLst>
          </p:nvPr>
        </p:nvGraphicFramePr>
        <p:xfrm>
          <a:off x="567890" y="1552592"/>
          <a:ext cx="11087095" cy="3981870"/>
        </p:xfrm>
        <a:graphic>
          <a:graphicData uri="http://schemas.openxmlformats.org/drawingml/2006/table">
            <a:tbl>
              <a:tblPr firstRow="1" bandRow="1">
                <a:tableStyleId>{5C22544A-7EE6-4342-B048-85BDC9FD1C3A}</a:tableStyleId>
              </a:tblPr>
              <a:tblGrid>
                <a:gridCol w="7270465">
                  <a:extLst>
                    <a:ext uri="{9D8B030D-6E8A-4147-A177-3AD203B41FA5}">
                      <a16:colId xmlns:a16="http://schemas.microsoft.com/office/drawing/2014/main" val="3710372697"/>
                    </a:ext>
                  </a:extLst>
                </a:gridCol>
                <a:gridCol w="3816630">
                  <a:extLst>
                    <a:ext uri="{9D8B030D-6E8A-4147-A177-3AD203B41FA5}">
                      <a16:colId xmlns:a16="http://schemas.microsoft.com/office/drawing/2014/main" val="2842793189"/>
                    </a:ext>
                  </a:extLst>
                </a:gridCol>
              </a:tblGrid>
              <a:tr h="398187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2400" b="1" kern="1200" dirty="0" smtClean="0">
                        <a:solidFill>
                          <a:srgbClr val="002060"/>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400" b="1" kern="1200" dirty="0" smtClean="0">
                          <a:solidFill>
                            <a:srgbClr val="002060"/>
                          </a:solidFill>
                          <a:latin typeface="+mn-lt"/>
                          <a:ea typeface="+mn-ea"/>
                          <a:cs typeface="+mn-cs"/>
                        </a:rPr>
                        <a:t>6) </a:t>
                      </a:r>
                      <a:r>
                        <a:rPr lang="pt-BR" sz="2200" b="1" kern="1200" dirty="0" smtClean="0">
                          <a:solidFill>
                            <a:srgbClr val="002060"/>
                          </a:solidFill>
                          <a:latin typeface="+mn-lt"/>
                          <a:ea typeface="+mn-ea"/>
                          <a:cs typeface="+mn-cs"/>
                        </a:rPr>
                        <a:t>AGENDA BÁSICA PARA 2020:</a:t>
                      </a:r>
                    </a:p>
                    <a:p>
                      <a:pPr marL="625475" indent="-625475" algn="just"/>
                      <a:r>
                        <a:rPr lang="pt-BR" sz="2200" b="1" kern="1200" dirty="0" smtClean="0">
                          <a:solidFill>
                            <a:srgbClr val="002060"/>
                          </a:solidFill>
                          <a:latin typeface="+mn-lt"/>
                          <a:ea typeface="+mn-ea"/>
                          <a:cs typeface="+mn-cs"/>
                        </a:rPr>
                        <a:t>     I - Reunião Ordinária em 2020: 10 de dezembro de 2020, às 10 horas.</a:t>
                      </a:r>
                    </a:p>
                    <a:p>
                      <a:pPr algn="just"/>
                      <a:r>
                        <a:rPr lang="pt-BR" sz="2200" b="1" kern="1200" dirty="0" smtClean="0">
                          <a:solidFill>
                            <a:srgbClr val="002060"/>
                          </a:solidFill>
                          <a:latin typeface="+mn-lt"/>
                          <a:ea typeface="+mn-ea"/>
                          <a:cs typeface="+mn-cs"/>
                        </a:rPr>
                        <a:t>    II - Reunião Extraordinária, sempre que for convocada.</a:t>
                      </a:r>
                    </a:p>
                    <a:p>
                      <a:pPr algn="just"/>
                      <a:endParaRPr lang="pt-BR" sz="2200" b="1" kern="1200" dirty="0" smtClean="0">
                        <a:solidFill>
                          <a:srgbClr val="002060"/>
                        </a:solidFill>
                        <a:latin typeface="+mn-lt"/>
                        <a:ea typeface="+mn-ea"/>
                        <a:cs typeface="+mn-cs"/>
                      </a:endParaRPr>
                    </a:p>
                    <a:p>
                      <a:endParaRPr lang="pt-BR" sz="2200" b="1" kern="1200" dirty="0" smtClean="0">
                        <a:solidFill>
                          <a:srgbClr val="002060"/>
                        </a:solidFill>
                        <a:latin typeface="+mn-lt"/>
                        <a:ea typeface="+mn-ea"/>
                        <a:cs typeface="+mn-cs"/>
                      </a:endParaRPr>
                    </a:p>
                    <a:p>
                      <a:r>
                        <a:rPr lang="pt-BR" sz="2200" b="1" kern="1200" dirty="0" smtClean="0">
                          <a:solidFill>
                            <a:srgbClr val="002060"/>
                          </a:solidFill>
                          <a:latin typeface="+mn-lt"/>
                          <a:ea typeface="+mn-ea"/>
                          <a:cs typeface="+mn-cs"/>
                        </a:rPr>
                        <a:t>7) ENCERRAMENTO</a:t>
                      </a:r>
                    </a:p>
                    <a:p>
                      <a:r>
                        <a:rPr lang="pt-BR" sz="2200" b="1" kern="1200" dirty="0" smtClean="0">
                          <a:solidFill>
                            <a:srgbClr val="002060"/>
                          </a:solidFill>
                          <a:latin typeface="+mn-lt"/>
                          <a:ea typeface="+mn-ea"/>
                          <a:cs typeface="+mn-cs"/>
                        </a:rPr>
                        <a:t>     </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2200" b="1" kern="1200" dirty="0" smtClean="0">
                        <a:solidFill>
                          <a:srgbClr val="002060"/>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2200" b="1" kern="1200" dirty="0" smtClean="0">
                        <a:solidFill>
                          <a:srgbClr val="002060"/>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200" b="1" kern="1200" dirty="0" smtClean="0">
                          <a:solidFill>
                            <a:srgbClr val="002060"/>
                          </a:solidFill>
                          <a:latin typeface="+mn-lt"/>
                          <a:ea typeface="+mn-ea"/>
                          <a:cs typeface="+mn-cs"/>
                        </a:rPr>
                        <a:t>- Secretário-Executivo do CNPE</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2200" b="1" kern="1200" dirty="0" smtClean="0">
                        <a:solidFill>
                          <a:srgbClr val="002060"/>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2200" b="1" kern="1200" dirty="0" smtClean="0">
                        <a:solidFill>
                          <a:srgbClr val="002060"/>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2200" b="1" kern="1200" dirty="0" smtClean="0">
                        <a:solidFill>
                          <a:srgbClr val="002060"/>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2200" b="1" kern="1200" dirty="0" smtClean="0">
                        <a:solidFill>
                          <a:srgbClr val="002060"/>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200" b="1" kern="1200" dirty="0" smtClean="0">
                          <a:solidFill>
                            <a:srgbClr val="002060"/>
                          </a:solidFill>
                          <a:latin typeface="+mn-lt"/>
                          <a:ea typeface="+mn-ea"/>
                          <a:cs typeface="+mn-cs"/>
                        </a:rPr>
                        <a:t>- Presidente do CNPE</a:t>
                      </a:r>
                      <a:endParaRPr lang="en-US" sz="2200" b="1" dirty="0" smtClean="0">
                        <a:solidFill>
                          <a:srgbClr val="00206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8894702"/>
                  </a:ext>
                </a:extLst>
              </a:tr>
            </a:tbl>
          </a:graphicData>
        </a:graphic>
      </p:graphicFrame>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t-BR"/>
          </a:p>
        </p:txBody>
      </p:sp>
      <p:graphicFrame>
        <p:nvGraphicFramePr>
          <p:cNvPr id="14" name="Objeto 13"/>
          <p:cNvGraphicFramePr>
            <a:graphicFrameLocks noChangeAspect="1"/>
          </p:cNvGraphicFramePr>
          <p:nvPr>
            <p:extLst>
              <p:ext uri="{D42A27DB-BD31-4B8C-83A1-F6EECF244321}">
                <p14:modId xmlns:p14="http://schemas.microsoft.com/office/powerpoint/2010/main" val="3075045070"/>
              </p:ext>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65651"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25691"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pt-BR" sz="2000" b="1" dirty="0" smtClean="0">
                <a:ln w="0"/>
                <a:solidFill>
                  <a:srgbClr val="002060"/>
                </a:solidFill>
                <a:effectLst>
                  <a:outerShdw blurRad="38100" dist="25400" dir="5400000" algn="ctr" rotWithShape="0">
                    <a:srgbClr val="6E747A">
                      <a:alpha val="43000"/>
                    </a:srgbClr>
                  </a:outerShdw>
                </a:effectLst>
                <a:latin typeface="Calibri" panose="020F0502020204030204"/>
              </a:rPr>
              <a:t>Conselho Nacional de Política Energética - CNPE</a:t>
            </a:r>
            <a:endParaRPr kumimoji="0" lang="pt-BR" sz="2800" b="1" i="0" u="none" strike="noStrike" kern="1200" cap="none" spc="0" normalizeH="0" baseline="0" dirty="0">
              <a:ln w="0"/>
              <a:solidFill>
                <a:srgbClr val="002060"/>
              </a:solidFill>
              <a:effectLst>
                <a:outerShdw blurRad="38100" dist="25400" dir="5400000" algn="ctr" rotWithShape="0">
                  <a:srgbClr val="6E747A">
                    <a:alpha val="43000"/>
                  </a:srgbClr>
                </a:outerShdw>
              </a:effectLst>
              <a:uLnTx/>
              <a:uFillTx/>
              <a:latin typeface="Calibri" panose="020F0502020204030204"/>
            </a:endParaRPr>
          </a:p>
        </p:txBody>
      </p:sp>
    </p:spTree>
    <p:extLst>
      <p:ext uri="{BB962C8B-B14F-4D97-AF65-F5344CB8AC3E}">
        <p14:creationId xmlns:p14="http://schemas.microsoft.com/office/powerpoint/2010/main" val="401294342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1" name="Rectangle 5"/>
          <p:cNvSpPr/>
          <p:nvPr/>
        </p:nvSpPr>
        <p:spPr>
          <a:xfrm>
            <a:off x="4777488" y="573746"/>
            <a:ext cx="2290061"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Pauta</a:t>
            </a:r>
            <a:endPar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graphicFrame>
        <p:nvGraphicFramePr>
          <p:cNvPr id="12" name="Table 12"/>
          <p:cNvGraphicFramePr>
            <a:graphicFrameLocks noGrp="1"/>
          </p:cNvGraphicFramePr>
          <p:nvPr>
            <p:extLst>
              <p:ext uri="{D42A27DB-BD31-4B8C-83A1-F6EECF244321}">
                <p14:modId xmlns:p14="http://schemas.microsoft.com/office/powerpoint/2010/main" val="3129126204"/>
              </p:ext>
            </p:extLst>
          </p:nvPr>
        </p:nvGraphicFramePr>
        <p:xfrm>
          <a:off x="567890" y="1194311"/>
          <a:ext cx="11087095" cy="4785360"/>
        </p:xfrm>
        <a:graphic>
          <a:graphicData uri="http://schemas.openxmlformats.org/drawingml/2006/table">
            <a:tbl>
              <a:tblPr firstRow="1" bandRow="1">
                <a:tableStyleId>{5C22544A-7EE6-4342-B048-85BDC9FD1C3A}</a:tableStyleId>
              </a:tblPr>
              <a:tblGrid>
                <a:gridCol w="7270465">
                  <a:extLst>
                    <a:ext uri="{9D8B030D-6E8A-4147-A177-3AD203B41FA5}">
                      <a16:colId xmlns:a16="http://schemas.microsoft.com/office/drawing/2014/main" val="3710372697"/>
                    </a:ext>
                  </a:extLst>
                </a:gridCol>
                <a:gridCol w="3816630">
                  <a:extLst>
                    <a:ext uri="{9D8B030D-6E8A-4147-A177-3AD203B41FA5}">
                      <a16:colId xmlns:a16="http://schemas.microsoft.com/office/drawing/2014/main" val="2842793189"/>
                    </a:ext>
                  </a:extLst>
                </a:gridCol>
              </a:tblGrid>
              <a:tr h="4677099">
                <a:tc>
                  <a:txBody>
                    <a:bodyPr/>
                    <a:lstStyle/>
                    <a:p>
                      <a:pPr marL="355600" marR="0" lvl="0" indent="-355600" algn="just" defTabSz="914400" rtl="0" eaLnBrk="1" fontAlgn="auto" latinLnBrk="0" hangingPunct="1">
                        <a:lnSpc>
                          <a:spcPct val="100000"/>
                        </a:lnSpc>
                        <a:spcBef>
                          <a:spcPts val="0"/>
                        </a:spcBef>
                        <a:spcAft>
                          <a:spcPts val="0"/>
                        </a:spcAft>
                        <a:buClrTx/>
                        <a:buSzTx/>
                        <a:buFontTx/>
                        <a:buNone/>
                        <a:tabLst/>
                        <a:defRPr/>
                      </a:pPr>
                      <a:r>
                        <a:rPr lang="pt-BR" sz="2400" b="1" kern="1200" dirty="0" smtClean="0">
                          <a:solidFill>
                            <a:srgbClr val="002060"/>
                          </a:solidFill>
                          <a:latin typeface="+mn-lt"/>
                          <a:ea typeface="+mn-ea"/>
                          <a:cs typeface="+mn-cs"/>
                        </a:rPr>
                        <a:t>4)	</a:t>
                      </a:r>
                      <a:r>
                        <a:rPr lang="pt-BR" sz="2200" b="1" kern="1200" dirty="0" smtClean="0">
                          <a:solidFill>
                            <a:srgbClr val="002060"/>
                          </a:solidFill>
                          <a:latin typeface="+mn-lt"/>
                          <a:ea typeface="+mn-ea"/>
                          <a:cs typeface="+mn-cs"/>
                        </a:rPr>
                        <a:t>APRESENTAÇÃO SOBRE O SISTEMA NACIONAL DE ESTOQUES DE COMBUSTÍVEIS E O PLANO ANUAL DE ESTOQUES ESTRATÉGICOS DE COMBUSTÍVEIS:</a:t>
                      </a:r>
                    </a:p>
                    <a:p>
                      <a:pPr marL="722313" marR="0" lvl="0" indent="-366713" algn="just" defTabSz="914400" rtl="0" eaLnBrk="1" fontAlgn="auto" latinLnBrk="0" hangingPunct="1">
                        <a:lnSpc>
                          <a:spcPct val="100000"/>
                        </a:lnSpc>
                        <a:spcBef>
                          <a:spcPts val="0"/>
                        </a:spcBef>
                        <a:spcAft>
                          <a:spcPts val="0"/>
                        </a:spcAft>
                        <a:buClrTx/>
                        <a:buSzTx/>
                        <a:buFontTx/>
                        <a:buNone/>
                        <a:tabLst/>
                        <a:defRPr/>
                      </a:pPr>
                      <a:r>
                        <a:rPr lang="pt-BR" sz="2200" b="1" kern="1200" dirty="0" smtClean="0">
                          <a:solidFill>
                            <a:srgbClr val="002060"/>
                          </a:solidFill>
                          <a:latin typeface="+mn-lt"/>
                          <a:ea typeface="+mn-ea"/>
                          <a:cs typeface="+mn-cs"/>
                        </a:rPr>
                        <a:t> – Entrega dos Estudos do Sistema Nacional de Estoques de Combustíveis e Plano Anual de Estoques Estratégicos de Combustíveis.</a:t>
                      </a:r>
                    </a:p>
                    <a:p>
                      <a:pPr marL="722313" marR="0" lvl="0" indent="-366713" algn="just" defTabSz="914400" rtl="0" eaLnBrk="1" fontAlgn="auto" latinLnBrk="0" hangingPunct="1">
                        <a:lnSpc>
                          <a:spcPct val="100000"/>
                        </a:lnSpc>
                        <a:spcBef>
                          <a:spcPts val="0"/>
                        </a:spcBef>
                        <a:spcAft>
                          <a:spcPts val="0"/>
                        </a:spcAft>
                        <a:buClrTx/>
                        <a:buSzTx/>
                        <a:buFontTx/>
                        <a:buNone/>
                        <a:tabLst/>
                        <a:defRPr/>
                      </a:pPr>
                      <a:endParaRPr lang="pt-BR" sz="2200" b="1" kern="1200" dirty="0" smtClean="0">
                        <a:solidFill>
                          <a:srgbClr val="002060"/>
                        </a:solidFill>
                        <a:latin typeface="+mn-lt"/>
                        <a:ea typeface="+mn-ea"/>
                        <a:cs typeface="+mn-cs"/>
                      </a:endParaRPr>
                    </a:p>
                    <a:p>
                      <a:pPr marL="355600" indent="-355600" algn="just"/>
                      <a:r>
                        <a:rPr lang="pt-BR" sz="2200" b="1" kern="1200" dirty="0" smtClean="0">
                          <a:solidFill>
                            <a:srgbClr val="002060"/>
                          </a:solidFill>
                          <a:latin typeface="+mn-lt"/>
                          <a:ea typeface="+mn-ea"/>
                          <a:cs typeface="+mn-cs"/>
                        </a:rPr>
                        <a:t>5) ATIVIDADES DESENVOLVIDAS EM 2019 E PERSPECTIVAS</a:t>
                      </a:r>
                    </a:p>
                    <a:p>
                      <a:pPr marL="355600" indent="-355600" algn="just"/>
                      <a:endParaRPr lang="pt-BR" sz="1800" b="1" kern="1200" dirty="0" smtClean="0">
                        <a:solidFill>
                          <a:schemeClr val="lt1"/>
                        </a:solidFill>
                        <a:effectLst/>
                        <a:latin typeface="+mn-lt"/>
                        <a:ea typeface="+mn-ea"/>
                        <a:cs typeface="+mn-cs"/>
                      </a:endParaRPr>
                    </a:p>
                    <a:p>
                      <a:pPr marL="722313" indent="-366713" algn="just"/>
                      <a:r>
                        <a:rPr lang="pt-BR" sz="2200" b="1" kern="1200" dirty="0" smtClean="0">
                          <a:solidFill>
                            <a:srgbClr val="002060"/>
                          </a:solidFill>
                          <a:latin typeface="+mn-lt"/>
                          <a:ea typeface="+mn-ea"/>
                          <a:cs typeface="+mn-cs"/>
                        </a:rPr>
                        <a:t> – Avaliação das Atividades desenvolvidas pelo setor energético do País durante o ano de 2019 e perspectivas,</a:t>
                      </a:r>
                      <a:r>
                        <a:rPr lang="pt-BR" sz="2200" b="1" kern="1200" baseline="0" dirty="0" smtClean="0">
                          <a:solidFill>
                            <a:srgbClr val="002060"/>
                          </a:solidFill>
                          <a:latin typeface="+mn-lt"/>
                          <a:ea typeface="+mn-ea"/>
                          <a:cs typeface="+mn-cs"/>
                        </a:rPr>
                        <a:t> com apresentação.</a:t>
                      </a:r>
                      <a:endParaRPr lang="pt-BR" sz="2200" b="1" kern="1200" dirty="0" smtClean="0">
                        <a:solidFill>
                          <a:srgbClr val="002060"/>
                        </a:solidFill>
                        <a:latin typeface="+mn-lt"/>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2200" b="1" kern="1200" dirty="0" smtClean="0">
                        <a:solidFill>
                          <a:srgbClr val="002060"/>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2200" b="1" kern="1200" dirty="0" smtClean="0">
                        <a:solidFill>
                          <a:srgbClr val="002060"/>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200" b="1" kern="1200" dirty="0" smtClean="0">
                          <a:solidFill>
                            <a:srgbClr val="002060"/>
                          </a:solidFill>
                          <a:latin typeface="+mn-lt"/>
                          <a:ea typeface="+mn-ea"/>
                          <a:cs typeface="+mn-cs"/>
                        </a:rPr>
                        <a:t>- Secretaria de Petróleo, Gás Natural e Biocombustíveis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2200" b="1" kern="1200" dirty="0" smtClean="0">
                        <a:solidFill>
                          <a:srgbClr val="002060"/>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2200" b="1" kern="1200" dirty="0" smtClean="0">
                        <a:solidFill>
                          <a:srgbClr val="002060"/>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2200" b="1" kern="1200" dirty="0" smtClean="0">
                        <a:solidFill>
                          <a:srgbClr val="002060"/>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2200" b="1" kern="1200" dirty="0" smtClean="0">
                        <a:solidFill>
                          <a:srgbClr val="002060"/>
                        </a:solidFill>
                        <a:latin typeface="+mn-lt"/>
                        <a:ea typeface="+mn-ea"/>
                        <a:cs typeface="+mn-cs"/>
                      </a:endParaRPr>
                    </a:p>
                    <a:p>
                      <a:r>
                        <a:rPr lang="pt-BR" sz="2200" b="1" kern="1200" dirty="0" smtClean="0">
                          <a:solidFill>
                            <a:srgbClr val="002060"/>
                          </a:solidFill>
                          <a:latin typeface="+mn-lt"/>
                          <a:ea typeface="+mn-ea"/>
                          <a:cs typeface="+mn-cs"/>
                        </a:rPr>
                        <a:t>- Secretaria-Executiva;</a:t>
                      </a:r>
                    </a:p>
                    <a:p>
                      <a:pPr marL="182563" indent="-182563"/>
                      <a:r>
                        <a:rPr lang="pt-BR" sz="2200" b="1" kern="1200" dirty="0" smtClean="0">
                          <a:solidFill>
                            <a:srgbClr val="002060"/>
                          </a:solidFill>
                          <a:latin typeface="+mn-lt"/>
                          <a:ea typeface="+mn-ea"/>
                          <a:cs typeface="+mn-cs"/>
                        </a:rPr>
                        <a:t>- Secretaria de Planejamento e Desenvolvimento Energético;</a:t>
                      </a:r>
                    </a:p>
                    <a:p>
                      <a:r>
                        <a:rPr lang="pt-BR" sz="2200" b="1" kern="1200" dirty="0" smtClean="0">
                          <a:solidFill>
                            <a:srgbClr val="002060"/>
                          </a:solidFill>
                          <a:latin typeface="+mn-lt"/>
                          <a:ea typeface="+mn-ea"/>
                          <a:cs typeface="+mn-cs"/>
                        </a:rPr>
                        <a:t>- Secretaria de Energia Elétrica; </a:t>
                      </a:r>
                    </a:p>
                    <a:p>
                      <a:pPr marL="182563" indent="-182563"/>
                      <a:r>
                        <a:rPr lang="pt-BR" sz="2200" b="1" kern="1200" dirty="0" smtClean="0">
                          <a:solidFill>
                            <a:srgbClr val="002060"/>
                          </a:solidFill>
                          <a:latin typeface="+mn-lt"/>
                          <a:ea typeface="+mn-ea"/>
                          <a:cs typeface="+mn-cs"/>
                        </a:rPr>
                        <a:t>- Secretaria de Petróleo, Gás Natural e Biocombustíveis.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8894702"/>
                  </a:ext>
                </a:extLst>
              </a:tr>
            </a:tbl>
          </a:graphicData>
        </a:graphic>
      </p:graphicFrame>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97389"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25691"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7977881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99437"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992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9" name="Retângulo 8"/>
          <p:cNvSpPr/>
          <p:nvPr/>
        </p:nvSpPr>
        <p:spPr>
          <a:xfrm>
            <a:off x="9143428" y="120158"/>
            <a:ext cx="2884379"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smtClean="0">
                <a:ln>
                  <a:noFill/>
                </a:ln>
                <a:solidFill>
                  <a:srgbClr val="002060"/>
                </a:solidFill>
                <a:effectLst/>
                <a:uLnTx/>
                <a:uFillTx/>
                <a:latin typeface="Calibri" panose="020F0502020204030204"/>
                <a:ea typeface="+mn-ea"/>
                <a:cs typeface="+mn-cs"/>
              </a:rPr>
              <a:t>Cont. da Resolução nº       /2019</a:t>
            </a:r>
            <a:endParaRPr kumimoji="0" lang="pt-BR" sz="1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Retângulo 2"/>
          <p:cNvSpPr/>
          <p:nvPr/>
        </p:nvSpPr>
        <p:spPr>
          <a:xfrm>
            <a:off x="1010653" y="1512654"/>
            <a:ext cx="10193153" cy="1569660"/>
          </a:xfrm>
          <a:prstGeom prst="rect">
            <a:avLst/>
          </a:prstGeom>
        </p:spPr>
        <p:txBody>
          <a:bodyPr wrap="square">
            <a:spAutoFit/>
          </a:bodyPr>
          <a:lstStyle/>
          <a:p>
            <a:pPr algn="just"/>
            <a:r>
              <a:rPr lang="pt-BR" sz="3200" b="1" dirty="0">
                <a:solidFill>
                  <a:srgbClr val="002060"/>
                </a:solidFill>
              </a:rPr>
              <a:t>APRESENTAÇÃO SOBRE O SISTEMA NACIONAL DE ESTOQUES DE COMBUSTÍVEIS E O PLANO ANUAL DE ESTOQUES ESTRATÉGICOS DE COMBUSTÍVEIS</a:t>
            </a:r>
            <a:endParaRPr lang="pt-BR" sz="3200" dirty="0"/>
          </a:p>
        </p:txBody>
      </p:sp>
      <p:sp>
        <p:nvSpPr>
          <p:cNvPr id="11" name="Retângulo 10"/>
          <p:cNvSpPr/>
          <p:nvPr/>
        </p:nvSpPr>
        <p:spPr>
          <a:xfrm>
            <a:off x="188265" y="3733896"/>
            <a:ext cx="11762072" cy="1493358"/>
          </a:xfrm>
          <a:prstGeom prst="rect">
            <a:avLst/>
          </a:prstGeom>
        </p:spPr>
        <p:txBody>
          <a:bodyPr wrap="square">
            <a:spAutoFit/>
          </a:bodyPr>
          <a:lstStyle/>
          <a:p>
            <a:pPr marL="182563" indent="-182563" algn="ctr">
              <a:lnSpc>
                <a:spcPct val="150000"/>
              </a:lnSpc>
            </a:pPr>
            <a:r>
              <a:rPr lang="pt-BR" sz="3200" b="1" dirty="0" smtClean="0">
                <a:solidFill>
                  <a:srgbClr val="002060"/>
                </a:solidFill>
              </a:rPr>
              <a:t>Secretaria </a:t>
            </a:r>
            <a:r>
              <a:rPr lang="pt-BR" sz="3200" b="1" dirty="0">
                <a:solidFill>
                  <a:srgbClr val="002060"/>
                </a:solidFill>
              </a:rPr>
              <a:t>de Petróleo, Gás Natural e </a:t>
            </a:r>
            <a:r>
              <a:rPr lang="pt-BR" sz="3200" b="1" dirty="0" smtClean="0">
                <a:solidFill>
                  <a:srgbClr val="002060"/>
                </a:solidFill>
              </a:rPr>
              <a:t>Biocombustíveis</a:t>
            </a:r>
          </a:p>
          <a:p>
            <a:pPr marL="182563" indent="-182563" algn="ctr">
              <a:lnSpc>
                <a:spcPct val="150000"/>
              </a:lnSpc>
            </a:pPr>
            <a:r>
              <a:rPr lang="pt-BR" sz="3200" b="1" dirty="0" smtClean="0">
                <a:solidFill>
                  <a:srgbClr val="002060"/>
                </a:solidFill>
              </a:rPr>
              <a:t>Renata Beckert Isfer</a:t>
            </a:r>
            <a:endParaRPr lang="pt-BR" sz="3200" dirty="0"/>
          </a:p>
        </p:txBody>
      </p:sp>
    </p:spTree>
    <p:extLst>
      <p:ext uri="{BB962C8B-B14F-4D97-AF65-F5344CB8AC3E}">
        <p14:creationId xmlns:p14="http://schemas.microsoft.com/office/powerpoint/2010/main" val="31420056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Texto 23"/>
          <p:cNvSpPr txBox="1">
            <a:spLocks/>
          </p:cNvSpPr>
          <p:nvPr/>
        </p:nvSpPr>
        <p:spPr>
          <a:xfrm>
            <a:off x="242149" y="395998"/>
            <a:ext cx="6396776" cy="2471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BR" sz="1200" b="1" i="0" u="none" strike="noStrike" kern="1200" cap="none" spc="0" normalizeH="0" baseline="0" noProof="0">
                <a:ln>
                  <a:noFill/>
                </a:ln>
                <a:solidFill>
                  <a:prstClr val="black"/>
                </a:solidFill>
                <a:effectLst/>
                <a:uLnTx/>
                <a:uFillTx/>
                <a:latin typeface="Raleway" panose="020B0503030101060003" pitchFamily="34" charset="0"/>
                <a:ea typeface="+mn-ea"/>
                <a:cs typeface="+mn-cs"/>
              </a:rPr>
              <a:t>SECRETARIA DE PETRÓLEO, GÁS NATURAL E BIOCOMBUSTÍVEIS</a:t>
            </a:r>
            <a:endParaRPr kumimoji="0" lang="pt-BR" sz="1200" b="1" i="0" u="none" strike="noStrike" kern="1200" cap="none" spc="0" normalizeH="0" baseline="0" noProof="0" dirty="0">
              <a:ln>
                <a:noFill/>
              </a:ln>
              <a:solidFill>
                <a:prstClr val="black"/>
              </a:solidFill>
              <a:effectLst/>
              <a:uLnTx/>
              <a:uFillTx/>
              <a:latin typeface="Raleway" panose="020B0503030101060003" pitchFamily="34" charset="0"/>
              <a:ea typeface="+mn-ea"/>
              <a:cs typeface="+mn-cs"/>
            </a:endParaRPr>
          </a:p>
        </p:txBody>
      </p:sp>
      <p:sp>
        <p:nvSpPr>
          <p:cNvPr id="10" name="Espaço Reservado para Texto 2"/>
          <p:cNvSpPr txBox="1">
            <a:spLocks/>
          </p:cNvSpPr>
          <p:nvPr/>
        </p:nvSpPr>
        <p:spPr>
          <a:xfrm>
            <a:off x="341804" y="1494477"/>
            <a:ext cx="11157207" cy="4690663"/>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rgbClr val="00B0F0"/>
              </a:buClr>
              <a:buSzPct val="100000"/>
              <a:buFontTx/>
              <a:buBlip>
                <a:blip r:embed="rId2"/>
              </a:buBlip>
              <a:tabLst/>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marR="0" lvl="1" indent="-361950" algn="just" defTabSz="914400" rtl="0" eaLnBrk="1" fontAlgn="auto" latinLnBrk="0" hangingPunct="1">
              <a:lnSpc>
                <a:spcPct val="130000"/>
              </a:lnSpc>
              <a:spcBef>
                <a:spcPts val="0"/>
              </a:spcBef>
              <a:spcAft>
                <a:spcPts val="600"/>
              </a:spcAft>
              <a:buClrTx/>
              <a:buSzTx/>
              <a:buFont typeface="Arial" panose="020B0604020202020204" pitchFamily="34" charset="0"/>
              <a:buChar char="•"/>
              <a:tabLst/>
              <a:defRPr/>
            </a:pPr>
            <a:r>
              <a:rPr kumimoji="0" lang="pt-BR" sz="2200" b="0" i="0" u="none" strike="noStrike" kern="1200" cap="none" spc="0" normalizeH="0" baseline="0" noProof="0" dirty="0" smtClean="0">
                <a:ln>
                  <a:noFill/>
                </a:ln>
                <a:solidFill>
                  <a:prstClr val="black"/>
                </a:solidFill>
                <a:effectLst/>
                <a:uLnTx/>
                <a:uFillTx/>
                <a:latin typeface="Raleway" panose="020B0003030101060003" pitchFamily="34" charset="0"/>
                <a:ea typeface="+mn-ea"/>
                <a:cs typeface="+mn-cs"/>
              </a:rPr>
              <a:t>No horizonte decenal, o Brasil consolida sua posição de exportador líquido de petróleo e a capacidade de produção de etanol anidro supera a demanda projetada.</a:t>
            </a:r>
          </a:p>
          <a:p>
            <a:pPr marL="361950" marR="0" lvl="1" indent="-361950" algn="just" defTabSz="914400" rtl="0" eaLnBrk="1" fontAlgn="auto" latinLnBrk="0" hangingPunct="1">
              <a:lnSpc>
                <a:spcPct val="130000"/>
              </a:lnSpc>
              <a:spcBef>
                <a:spcPts val="0"/>
              </a:spcBef>
              <a:spcAft>
                <a:spcPts val="600"/>
              </a:spcAft>
              <a:buClrTx/>
              <a:buSzTx/>
              <a:buFont typeface="Arial" panose="020B0604020202020204" pitchFamily="34" charset="0"/>
              <a:buChar char="•"/>
              <a:tabLst/>
              <a:defRPr/>
            </a:pPr>
            <a:r>
              <a:rPr kumimoji="0" lang="pt-BR" sz="2200" b="0" i="0" u="none" strike="noStrike" kern="1200" cap="none" spc="0" normalizeH="0" baseline="0" noProof="0" dirty="0" smtClean="0">
                <a:ln>
                  <a:noFill/>
                </a:ln>
                <a:solidFill>
                  <a:prstClr val="black"/>
                </a:solidFill>
                <a:effectLst/>
                <a:uLnTx/>
                <a:uFillTx/>
                <a:latin typeface="Raleway" panose="020B0003030101060003" pitchFamily="34" charset="0"/>
                <a:ea typeface="+mn-ea"/>
                <a:cs typeface="+mn-cs"/>
              </a:rPr>
              <a:t>Por meio de resoluções normativas, a ANP determina a produtores e distribuidores a constituição de estoques de operação de combustíveis, que contribuem para a regularidade do abastecimento no País.</a:t>
            </a:r>
          </a:p>
          <a:p>
            <a:pPr marL="361950" marR="0" lvl="1" indent="-361950" algn="just" defTabSz="914400" rtl="0" eaLnBrk="1" fontAlgn="auto" latinLnBrk="0" hangingPunct="1">
              <a:lnSpc>
                <a:spcPct val="130000"/>
              </a:lnSpc>
              <a:spcBef>
                <a:spcPts val="0"/>
              </a:spcBef>
              <a:spcAft>
                <a:spcPts val="600"/>
              </a:spcAft>
              <a:buClrTx/>
              <a:buSzTx/>
              <a:buFont typeface="Arial" panose="020B0604020202020204" pitchFamily="34" charset="0"/>
              <a:buChar char="•"/>
              <a:tabLst/>
              <a:defRPr/>
            </a:pPr>
            <a:r>
              <a:rPr kumimoji="0" lang="pt-BR" sz="2200" b="0" i="0" u="none" strike="noStrike" kern="1200" cap="none" spc="0" normalizeH="0" baseline="0" noProof="0" dirty="0" smtClean="0">
                <a:ln>
                  <a:noFill/>
                </a:ln>
                <a:solidFill>
                  <a:prstClr val="black"/>
                </a:solidFill>
                <a:effectLst/>
                <a:uLnTx/>
                <a:uFillTx/>
                <a:latin typeface="Raleway" panose="020B0003030101060003" pitchFamily="34" charset="0"/>
                <a:ea typeface="+mn-ea"/>
                <a:cs typeface="+mn-cs"/>
              </a:rPr>
              <a:t>As análises de risco realizadas apontam baixo risco de interrupção no abastecimento de petróleo e de combustíveis.</a:t>
            </a:r>
            <a:endParaRPr kumimoji="0" lang="pt-BR" sz="22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endParaRPr>
          </a:p>
          <a:p>
            <a:pPr marL="361950" marR="0" lvl="1" indent="-361950" algn="just" defTabSz="914400" rtl="0" eaLnBrk="1" fontAlgn="auto" latinLnBrk="0" hangingPunct="1">
              <a:lnSpc>
                <a:spcPct val="130000"/>
              </a:lnSpc>
              <a:spcBef>
                <a:spcPts val="0"/>
              </a:spcBef>
              <a:spcAft>
                <a:spcPts val="600"/>
              </a:spcAft>
              <a:buClrTx/>
              <a:buSzTx/>
              <a:buFont typeface="Arial" panose="020B0604020202020204" pitchFamily="34" charset="0"/>
              <a:buChar char="•"/>
              <a:tabLst/>
              <a:defRPr/>
            </a:pPr>
            <a:r>
              <a:rPr kumimoji="0" lang="pt-BR" sz="2200" b="0" i="0" u="none" strike="noStrike" kern="1200" cap="none" spc="0" normalizeH="0" baseline="0" noProof="0" dirty="0" smtClean="0">
                <a:ln>
                  <a:noFill/>
                </a:ln>
                <a:solidFill>
                  <a:prstClr val="black"/>
                </a:solidFill>
                <a:effectLst/>
                <a:uLnTx/>
                <a:uFillTx/>
                <a:latin typeface="Raleway" panose="020B0003030101060003" pitchFamily="34" charset="0"/>
                <a:ea typeface="+mn-ea"/>
                <a:cs typeface="+mn-cs"/>
              </a:rPr>
              <a:t>Logo</a:t>
            </a:r>
            <a:r>
              <a:rPr kumimoji="0" lang="pt-BR" sz="22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rPr>
              <a:t>, </a:t>
            </a:r>
            <a:r>
              <a:rPr kumimoji="0" lang="pt-BR" sz="2200" b="0" i="0" u="sng" strike="noStrike" kern="1200" cap="none" spc="0" normalizeH="0" baseline="0" noProof="0" dirty="0">
                <a:ln>
                  <a:noFill/>
                </a:ln>
                <a:solidFill>
                  <a:prstClr val="black"/>
                </a:solidFill>
                <a:effectLst/>
                <a:uLnTx/>
                <a:uFillTx/>
                <a:latin typeface="Raleway" panose="020B0003030101060003" pitchFamily="34" charset="0"/>
                <a:ea typeface="+mn-ea"/>
                <a:cs typeface="+mn-cs"/>
              </a:rPr>
              <a:t>não é necessária a formação de reservas estratégicas de petróleo e etanol carburante.</a:t>
            </a:r>
          </a:p>
          <a:p>
            <a:pPr marL="361950" marR="0" lvl="1" indent="-361950" algn="just" defTabSz="914400" rtl="0" eaLnBrk="1" fontAlgn="auto" latinLnBrk="0" hangingPunct="1">
              <a:lnSpc>
                <a:spcPct val="130000"/>
              </a:lnSpc>
              <a:spcBef>
                <a:spcPts val="0"/>
              </a:spcBef>
              <a:spcAft>
                <a:spcPts val="600"/>
              </a:spcAft>
              <a:buClrTx/>
              <a:buSzTx/>
              <a:buFont typeface="Arial" panose="020B0604020202020204" pitchFamily="34" charset="0"/>
              <a:buChar char="•"/>
              <a:tabLst/>
              <a:defRPr/>
            </a:pPr>
            <a:endParaRPr kumimoji="0" lang="en-US" altLang="ko-KR" sz="2200" b="0" i="0" u="sng" strike="noStrike" kern="1200" cap="none" spc="0" normalizeH="0" baseline="0" noProof="0" dirty="0" smtClean="0">
              <a:ln>
                <a:noFill/>
              </a:ln>
              <a:solidFill>
                <a:prstClr val="white"/>
              </a:solidFill>
              <a:effectLst/>
              <a:uLnTx/>
              <a:uFillTx/>
              <a:latin typeface="Raleway" panose="020B0503030101060003" pitchFamily="34" charset="0"/>
              <a:ea typeface="맑은 고딕" panose="020B0503020000020004" pitchFamily="34" charset="-127"/>
              <a:cs typeface="Arial" pitchFamily="34" charset="0"/>
            </a:endParaRPr>
          </a:p>
        </p:txBody>
      </p:sp>
      <p:sp>
        <p:nvSpPr>
          <p:cNvPr id="11" name="Retângulo 10"/>
          <p:cNvSpPr/>
          <p:nvPr/>
        </p:nvSpPr>
        <p:spPr>
          <a:xfrm>
            <a:off x="341804" y="1273876"/>
            <a:ext cx="2048698" cy="9783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ítulo 13"/>
          <p:cNvSpPr txBox="1">
            <a:spLocks/>
          </p:cNvSpPr>
          <p:nvPr/>
        </p:nvSpPr>
        <p:spPr>
          <a:xfrm>
            <a:off x="228469" y="659166"/>
            <a:ext cx="11649206" cy="602850"/>
          </a:xfrm>
          <a:prstGeom prst="rect">
            <a:avLst/>
          </a:prstGeom>
        </p:spPr>
        <p:txBody>
          <a:bodyPr/>
          <a:lstStyle>
            <a:lvl1pPr algn="l" defTabSz="914400" rtl="0" eaLnBrk="1" latinLnBrk="0" hangingPunct="1">
              <a:lnSpc>
                <a:spcPct val="90000"/>
              </a:lnSpc>
              <a:spcBef>
                <a:spcPct val="0"/>
              </a:spcBef>
              <a:buNone/>
              <a:defRPr sz="3600" kern="1200" baseline="0">
                <a:solidFill>
                  <a:schemeClr val="bg1"/>
                </a:solidFill>
                <a:latin typeface="Raleway ExtraBold" panose="020B09030301010600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3600" b="0" i="0" u="none" strike="noStrike" kern="1200" cap="none" spc="0" normalizeH="0" baseline="0" noProof="0" dirty="0" smtClean="0">
                <a:ln>
                  <a:noFill/>
                </a:ln>
                <a:solidFill>
                  <a:prstClr val="black"/>
                </a:solidFill>
                <a:effectLst/>
                <a:uLnTx/>
                <a:uFillTx/>
                <a:latin typeface="Raleway ExtraBold" panose="020B0903030101060003" pitchFamily="34" charset="0"/>
                <a:ea typeface="+mj-ea"/>
                <a:cs typeface="+mj-cs"/>
              </a:rPr>
              <a:t>Relatório Final SINEC</a:t>
            </a:r>
            <a:endParaRPr kumimoji="0" lang="pt-BR" sz="3600" b="0" i="0" u="none" strike="noStrike" kern="1200" cap="none" spc="0" normalizeH="0" baseline="0" noProof="0" dirty="0">
              <a:ln>
                <a:noFill/>
              </a:ln>
              <a:solidFill>
                <a:prstClr val="black"/>
              </a:solidFill>
              <a:effectLst/>
              <a:uLnTx/>
              <a:uFillTx/>
              <a:latin typeface="Raleway ExtraBold" panose="020B0903030101060003" pitchFamily="34" charset="0"/>
              <a:ea typeface="+mj-ea"/>
              <a:cs typeface="+mj-cs"/>
            </a:endParaRPr>
          </a:p>
        </p:txBody>
      </p:sp>
    </p:spTree>
    <p:extLst>
      <p:ext uri="{BB962C8B-B14F-4D97-AF65-F5344CB8AC3E}">
        <p14:creationId xmlns:p14="http://schemas.microsoft.com/office/powerpoint/2010/main" val="9391629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108649"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992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tângulo 2"/>
          <p:cNvSpPr/>
          <p:nvPr/>
        </p:nvSpPr>
        <p:spPr>
          <a:xfrm>
            <a:off x="0" y="969917"/>
            <a:ext cx="11425187" cy="1200329"/>
          </a:xfrm>
          <a:prstGeom prst="rect">
            <a:avLst/>
          </a:prstGeom>
        </p:spPr>
        <p:txBody>
          <a:bodyPr wrap="square">
            <a:spAutoFit/>
          </a:bodyPr>
          <a:lstStyle/>
          <a:p>
            <a:pPr algn="ctr"/>
            <a:r>
              <a:rPr lang="pt-BR" sz="3600" b="1" dirty="0">
                <a:solidFill>
                  <a:srgbClr val="002060"/>
                </a:solidFill>
              </a:rPr>
              <a:t>ATIVIDADES DESENVOLVIDAS EM </a:t>
            </a:r>
            <a:r>
              <a:rPr lang="pt-BR" sz="3600" b="1" dirty="0" smtClean="0">
                <a:solidFill>
                  <a:srgbClr val="002060"/>
                </a:solidFill>
              </a:rPr>
              <a:t>2019</a:t>
            </a:r>
          </a:p>
          <a:p>
            <a:pPr algn="ctr"/>
            <a:r>
              <a:rPr lang="pt-BR" sz="3600" b="1" dirty="0" smtClean="0">
                <a:solidFill>
                  <a:srgbClr val="002060"/>
                </a:solidFill>
              </a:rPr>
              <a:t> </a:t>
            </a:r>
            <a:r>
              <a:rPr lang="pt-BR" sz="3600" b="1" dirty="0">
                <a:solidFill>
                  <a:srgbClr val="002060"/>
                </a:solidFill>
              </a:rPr>
              <a:t>E </a:t>
            </a:r>
            <a:r>
              <a:rPr lang="pt-BR" sz="3600" b="1" dirty="0" smtClean="0">
                <a:solidFill>
                  <a:srgbClr val="002060"/>
                </a:solidFill>
              </a:rPr>
              <a:t>PERSPECTIVAS</a:t>
            </a:r>
            <a:endParaRPr lang="pt-BR" sz="3600" dirty="0"/>
          </a:p>
        </p:txBody>
      </p:sp>
      <p:sp>
        <p:nvSpPr>
          <p:cNvPr id="10" name="Retângulo 9"/>
          <p:cNvSpPr/>
          <p:nvPr/>
        </p:nvSpPr>
        <p:spPr>
          <a:xfrm>
            <a:off x="394635" y="2769041"/>
            <a:ext cx="11713946" cy="2400657"/>
          </a:xfrm>
          <a:prstGeom prst="rect">
            <a:avLst/>
          </a:prstGeom>
        </p:spPr>
        <p:txBody>
          <a:bodyPr wrap="square">
            <a:spAutoFit/>
          </a:bodyPr>
          <a:lstStyle/>
          <a:p>
            <a:pPr algn="just">
              <a:lnSpc>
                <a:spcPct val="150000"/>
              </a:lnSpc>
            </a:pPr>
            <a:r>
              <a:rPr lang="pt-BR" sz="2500" b="1" dirty="0">
                <a:solidFill>
                  <a:srgbClr val="002060"/>
                </a:solidFill>
              </a:rPr>
              <a:t>- </a:t>
            </a:r>
            <a:r>
              <a:rPr lang="pt-BR" sz="2500" b="1" dirty="0" smtClean="0">
                <a:solidFill>
                  <a:srgbClr val="002060"/>
                </a:solidFill>
              </a:rPr>
              <a:t>Secretaria-Executiva, Marisete Fátima Dadald Pereira</a:t>
            </a:r>
            <a:endParaRPr lang="pt-BR" sz="2500" b="1" dirty="0">
              <a:solidFill>
                <a:srgbClr val="002060"/>
              </a:solidFill>
            </a:endParaRPr>
          </a:p>
          <a:p>
            <a:pPr marL="182563" indent="-182563" algn="just">
              <a:lnSpc>
                <a:spcPct val="150000"/>
              </a:lnSpc>
              <a:buFontTx/>
              <a:buChar char="-"/>
            </a:pPr>
            <a:r>
              <a:rPr lang="pt-BR" sz="2500" b="1" dirty="0" smtClean="0">
                <a:solidFill>
                  <a:srgbClr val="002060"/>
                </a:solidFill>
              </a:rPr>
              <a:t>Secretaria </a:t>
            </a:r>
            <a:r>
              <a:rPr lang="pt-BR" sz="2500" b="1" dirty="0">
                <a:solidFill>
                  <a:srgbClr val="002060"/>
                </a:solidFill>
              </a:rPr>
              <a:t>de Planejamento e Desenvolvimento </a:t>
            </a:r>
            <a:r>
              <a:rPr lang="pt-BR" sz="2500" b="1" dirty="0" smtClean="0">
                <a:solidFill>
                  <a:srgbClr val="002060"/>
                </a:solidFill>
              </a:rPr>
              <a:t>Energético, Reive Barros dos Santos</a:t>
            </a:r>
            <a:endParaRPr lang="pt-BR" sz="2500" b="1" dirty="0">
              <a:solidFill>
                <a:srgbClr val="002060"/>
              </a:solidFill>
            </a:endParaRPr>
          </a:p>
          <a:p>
            <a:pPr algn="just">
              <a:lnSpc>
                <a:spcPct val="150000"/>
              </a:lnSpc>
            </a:pPr>
            <a:r>
              <a:rPr lang="pt-BR" sz="2500" b="1" dirty="0">
                <a:solidFill>
                  <a:srgbClr val="002060"/>
                </a:solidFill>
              </a:rPr>
              <a:t>- Secretaria de Energia </a:t>
            </a:r>
            <a:r>
              <a:rPr lang="pt-BR" sz="2500" b="1" dirty="0" smtClean="0">
                <a:solidFill>
                  <a:srgbClr val="002060"/>
                </a:solidFill>
              </a:rPr>
              <a:t>Elétrica, Gualter </a:t>
            </a:r>
            <a:r>
              <a:rPr lang="pt-BR" sz="2500" b="1" smtClean="0">
                <a:solidFill>
                  <a:srgbClr val="002060"/>
                </a:solidFill>
              </a:rPr>
              <a:t>Carvalho Mendes</a:t>
            </a:r>
            <a:endParaRPr lang="pt-BR" sz="2500" b="1" dirty="0">
              <a:solidFill>
                <a:srgbClr val="002060"/>
              </a:solidFill>
            </a:endParaRPr>
          </a:p>
          <a:p>
            <a:pPr marL="182563" indent="-182563" algn="just">
              <a:lnSpc>
                <a:spcPct val="150000"/>
              </a:lnSpc>
            </a:pPr>
            <a:r>
              <a:rPr lang="pt-BR" sz="2500" b="1" dirty="0">
                <a:solidFill>
                  <a:srgbClr val="002060"/>
                </a:solidFill>
              </a:rPr>
              <a:t>- Secretaria de Petróleo, Gás Natural e </a:t>
            </a:r>
            <a:r>
              <a:rPr lang="pt-BR" sz="2500" b="1" dirty="0" smtClean="0">
                <a:solidFill>
                  <a:srgbClr val="002060"/>
                </a:solidFill>
              </a:rPr>
              <a:t>Biocombustíveis, Renata Beckert Isfer</a:t>
            </a:r>
            <a:endParaRPr lang="pt-BR" sz="2500" dirty="0"/>
          </a:p>
        </p:txBody>
      </p:sp>
    </p:spTree>
    <p:extLst>
      <p:ext uri="{BB962C8B-B14F-4D97-AF65-F5344CB8AC3E}">
        <p14:creationId xmlns:p14="http://schemas.microsoft.com/office/powerpoint/2010/main" val="387774062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111714"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992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tângulo 2"/>
          <p:cNvSpPr/>
          <p:nvPr/>
        </p:nvSpPr>
        <p:spPr>
          <a:xfrm>
            <a:off x="-1" y="1070065"/>
            <a:ext cx="12108581" cy="1200329"/>
          </a:xfrm>
          <a:prstGeom prst="rect">
            <a:avLst/>
          </a:prstGeom>
        </p:spPr>
        <p:txBody>
          <a:bodyPr wrap="square">
            <a:spAutoFit/>
          </a:bodyPr>
          <a:lstStyle/>
          <a:p>
            <a:pPr algn="ctr"/>
            <a:r>
              <a:rPr lang="pt-BR" sz="3600" b="1" dirty="0">
                <a:solidFill>
                  <a:srgbClr val="002060"/>
                </a:solidFill>
              </a:rPr>
              <a:t>ATIVIDADES DESENVOLVIDAS EM 2019 </a:t>
            </a:r>
            <a:endParaRPr lang="pt-BR" sz="3600" b="1" dirty="0" smtClean="0">
              <a:solidFill>
                <a:srgbClr val="002060"/>
              </a:solidFill>
            </a:endParaRPr>
          </a:p>
          <a:p>
            <a:pPr algn="ctr"/>
            <a:r>
              <a:rPr lang="pt-BR" sz="3600" b="1" dirty="0" smtClean="0">
                <a:solidFill>
                  <a:srgbClr val="002060"/>
                </a:solidFill>
              </a:rPr>
              <a:t>E PERSPECTIVAS</a:t>
            </a:r>
            <a:endParaRPr lang="pt-BR" sz="3600" dirty="0"/>
          </a:p>
        </p:txBody>
      </p:sp>
      <p:sp>
        <p:nvSpPr>
          <p:cNvPr id="10" name="Retângulo 9"/>
          <p:cNvSpPr/>
          <p:nvPr/>
        </p:nvSpPr>
        <p:spPr>
          <a:xfrm>
            <a:off x="0" y="2769041"/>
            <a:ext cx="12108581" cy="1493358"/>
          </a:xfrm>
          <a:prstGeom prst="rect">
            <a:avLst/>
          </a:prstGeom>
        </p:spPr>
        <p:txBody>
          <a:bodyPr wrap="square">
            <a:spAutoFit/>
          </a:bodyPr>
          <a:lstStyle/>
          <a:p>
            <a:pPr algn="ctr">
              <a:lnSpc>
                <a:spcPct val="150000"/>
              </a:lnSpc>
            </a:pPr>
            <a:r>
              <a:rPr lang="pt-BR" sz="3200" b="1" dirty="0" smtClean="0">
                <a:solidFill>
                  <a:srgbClr val="002060"/>
                </a:solidFill>
              </a:rPr>
              <a:t>Secretaria-Executiva</a:t>
            </a:r>
          </a:p>
          <a:p>
            <a:pPr algn="ctr">
              <a:lnSpc>
                <a:spcPct val="150000"/>
              </a:lnSpc>
            </a:pPr>
            <a:r>
              <a:rPr lang="pt-BR" sz="3200" b="1" dirty="0" smtClean="0">
                <a:solidFill>
                  <a:srgbClr val="002060"/>
                </a:solidFill>
              </a:rPr>
              <a:t>Marisete Fátima Dadald Pereira</a:t>
            </a:r>
            <a:endParaRPr lang="pt-BR" sz="3200" b="1" dirty="0">
              <a:solidFill>
                <a:srgbClr val="002060"/>
              </a:solidFill>
            </a:endParaRPr>
          </a:p>
        </p:txBody>
      </p:sp>
    </p:spTree>
    <p:extLst>
      <p:ext uri="{BB962C8B-B14F-4D97-AF65-F5344CB8AC3E}">
        <p14:creationId xmlns:p14="http://schemas.microsoft.com/office/powerpoint/2010/main" val="68440674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151582" r:id="rId5" imgW="3428571" imgH="3704762" progId="MSPhotoEd.3">
                  <p:embed/>
                </p:oleObj>
              </mc:Choice>
              <mc:Fallback>
                <p:oleObj r:id="rId5" imgW="3428571" imgH="3704762" progId="MSPhotoEd.3">
                  <p:embed/>
                  <p:pic>
                    <p:nvPicPr>
                      <p:cNvPr id="14" name="Objeto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60040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9" name="TextBox 1">
            <a:extLst>
              <a:ext uri="{FF2B5EF4-FFF2-40B4-BE49-F238E27FC236}">
                <a16:creationId xmlns:a16="http://schemas.microsoft.com/office/drawing/2014/main" id="{92AE9BAE-89F7-0F40-94B8-DFF7B51F3AE2}"/>
              </a:ext>
            </a:extLst>
          </p:cNvPr>
          <p:cNvSpPr txBox="1"/>
          <p:nvPr/>
        </p:nvSpPr>
        <p:spPr>
          <a:xfrm>
            <a:off x="2681352" y="568764"/>
            <a:ext cx="154241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smtClean="0">
                <a:ln>
                  <a:noFill/>
                </a:ln>
                <a:solidFill>
                  <a:prstClr val="black"/>
                </a:solidFill>
                <a:effectLst/>
                <a:uLnTx/>
                <a:uFillTx/>
                <a:latin typeface="Poppins" pitchFamily="2" charset="77"/>
                <a:ea typeface="+mn-ea"/>
                <a:cs typeface="Poppins" pitchFamily="2" charset="77"/>
              </a:rPr>
              <a:t>ANGRA 3</a:t>
            </a:r>
            <a:endParaRPr kumimoji="0" lang="pt-BR" sz="24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p:txBody>
      </p:sp>
      <p:sp>
        <p:nvSpPr>
          <p:cNvPr id="11" name="CaixaDeTexto 24"/>
          <p:cNvSpPr txBox="1"/>
          <p:nvPr/>
        </p:nvSpPr>
        <p:spPr>
          <a:xfrm>
            <a:off x="116378" y="3507141"/>
            <a:ext cx="11295685" cy="181588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pt-BR" sz="2400" b="1" i="0" u="none" strike="noStrike" kern="1200" cap="none" spc="0" normalizeH="0" baseline="0" noProof="0" dirty="0" smtClean="0">
                <a:ln>
                  <a:noFill/>
                </a:ln>
                <a:solidFill>
                  <a:prstClr val="black"/>
                </a:solidFill>
                <a:effectLst/>
                <a:uLnTx/>
                <a:uFillTx/>
                <a:latin typeface="Calibri" panose="020F0502020204030204"/>
                <a:ea typeface="Tahoma" panose="020B0604030504040204" pitchFamily="34" charset="0"/>
                <a:cs typeface="Tahoma" panose="020B0604030504040204" pitchFamily="34" charset="0"/>
              </a:rPr>
              <a:t>2019: medidas adotadas para a Viabilização </a:t>
            </a:r>
          </a:p>
          <a:p>
            <a:pPr marL="800100" marR="0" lvl="1" indent="-342900" algn="l" defTabSz="914400" rtl="0" eaLnBrk="1" fontAlgn="auto" latinLnBrk="0" hangingPunct="1">
              <a:lnSpc>
                <a:spcPct val="100000"/>
              </a:lnSpc>
              <a:spcBef>
                <a:spcPts val="0"/>
              </a:spcBef>
              <a:spcAft>
                <a:spcPts val="2400"/>
              </a:spcAft>
              <a:buClrTx/>
              <a:buSzTx/>
              <a:buFont typeface="Wingdings" panose="05000000000000000000" pitchFamily="2" charset="2"/>
              <a:buChar char="ü"/>
              <a:tabLst/>
              <a:defRPr/>
            </a:pPr>
            <a:r>
              <a:rPr kumimoji="0" lang="pt-BR" sz="2400" b="0" i="0" u="none" strike="noStrike" kern="1200" cap="none" spc="0" normalizeH="0" baseline="0" noProof="0" dirty="0" smtClean="0">
                <a:ln>
                  <a:noFill/>
                </a:ln>
                <a:solidFill>
                  <a:prstClr val="black"/>
                </a:solidFill>
                <a:effectLst/>
                <a:uLnTx/>
                <a:uFillTx/>
                <a:latin typeface="Calibri" panose="020F0502020204030204"/>
                <a:ea typeface="Tahoma" panose="020B0604030504040204" pitchFamily="34" charset="0"/>
                <a:cs typeface="Tahoma" panose="020B0604030504040204" pitchFamily="34" charset="0"/>
              </a:rPr>
              <a:t>Decreto nº 9.915/2019 – qualificou o empreendimento no PPI</a:t>
            </a:r>
          </a:p>
          <a:p>
            <a:pPr marL="800100" marR="0" lvl="1" indent="-342900" algn="l" defTabSz="914400" rtl="0" eaLnBrk="1" fontAlgn="auto" latinLnBrk="0" hangingPunct="1">
              <a:lnSpc>
                <a:spcPct val="100000"/>
              </a:lnSpc>
              <a:spcBef>
                <a:spcPts val="0"/>
              </a:spcBef>
              <a:spcAft>
                <a:spcPts val="2400"/>
              </a:spcAft>
              <a:buClrTx/>
              <a:buSzTx/>
              <a:buFont typeface="Wingdings" panose="05000000000000000000" pitchFamily="2" charset="2"/>
              <a:buChar char="ü"/>
              <a:tabLst/>
              <a:defRPr/>
            </a:pPr>
            <a:r>
              <a:rPr kumimoji="0" lang="pt-BR" sz="2400" b="0" i="0" u="none" strike="noStrike" kern="1200" cap="none" spc="0" normalizeH="0" baseline="0" noProof="0" dirty="0">
                <a:ln>
                  <a:noFill/>
                </a:ln>
                <a:solidFill>
                  <a:prstClr val="black"/>
                </a:solidFill>
                <a:effectLst/>
                <a:uLnTx/>
                <a:uFillTx/>
                <a:latin typeface="Calibri" panose="020F0502020204030204"/>
                <a:ea typeface="Tahoma" panose="020B0604030504040204" pitchFamily="34" charset="0"/>
                <a:cs typeface="Tahoma" panose="020B0604030504040204" pitchFamily="34" charset="0"/>
              </a:rPr>
              <a:t>Portaria MME nº 311/2019 – </a:t>
            </a:r>
            <a:r>
              <a:rPr kumimoji="0" lang="pt-BR" sz="2400" b="0" i="0" u="none" strike="noStrike" kern="1200" cap="none" spc="0" normalizeH="0" baseline="0" noProof="0" dirty="0" smtClean="0">
                <a:ln>
                  <a:noFill/>
                </a:ln>
                <a:solidFill>
                  <a:prstClr val="black"/>
                </a:solidFill>
                <a:effectLst/>
                <a:uLnTx/>
                <a:uFillTx/>
                <a:latin typeface="Calibri" panose="020F0502020204030204"/>
                <a:ea typeface="Tahoma" panose="020B0604030504040204" pitchFamily="34" charset="0"/>
                <a:cs typeface="Tahoma" panose="020B0604030504040204" pitchFamily="34" charset="0"/>
              </a:rPr>
              <a:t>criou </a:t>
            </a:r>
            <a:r>
              <a:rPr kumimoji="0" lang="pt-BR" sz="2400" b="0" i="0" u="none" strike="noStrike" kern="1200" cap="none" spc="0" normalizeH="0" baseline="0" noProof="0" dirty="0">
                <a:ln>
                  <a:noFill/>
                </a:ln>
                <a:solidFill>
                  <a:prstClr val="black"/>
                </a:solidFill>
                <a:effectLst/>
                <a:uLnTx/>
                <a:uFillTx/>
                <a:latin typeface="Calibri" panose="020F0502020204030204"/>
                <a:ea typeface="Tahoma" panose="020B0604030504040204" pitchFamily="34" charset="0"/>
                <a:cs typeface="Tahoma" panose="020B0604030504040204" pitchFamily="34" charset="0"/>
              </a:rPr>
              <a:t>Comitê </a:t>
            </a:r>
            <a:r>
              <a:rPr kumimoji="0" lang="pt-BR" sz="2400" b="0" i="0" u="none" strike="noStrike" kern="1200" cap="none" spc="0" normalizeH="0" baseline="0" noProof="0" dirty="0" smtClean="0">
                <a:ln>
                  <a:noFill/>
                </a:ln>
                <a:solidFill>
                  <a:prstClr val="black"/>
                </a:solidFill>
                <a:effectLst/>
                <a:uLnTx/>
                <a:uFillTx/>
                <a:latin typeface="Calibri" panose="020F0502020204030204"/>
                <a:ea typeface="Tahoma" panose="020B0604030504040204" pitchFamily="34" charset="0"/>
                <a:cs typeface="Tahoma" panose="020B0604030504040204" pitchFamily="34" charset="0"/>
              </a:rPr>
              <a:t>Interministerial </a:t>
            </a:r>
          </a:p>
        </p:txBody>
      </p:sp>
      <p:sp>
        <p:nvSpPr>
          <p:cNvPr id="12" name="CaixaDeTexto 24"/>
          <p:cNvSpPr txBox="1"/>
          <p:nvPr/>
        </p:nvSpPr>
        <p:spPr>
          <a:xfrm>
            <a:off x="116378" y="5381466"/>
            <a:ext cx="8735391" cy="1508105"/>
          </a:xfrm>
          <a:prstGeom prst="rect">
            <a:avLst/>
          </a:prstGeom>
          <a:noFill/>
        </p:spPr>
        <p:txBody>
          <a:bodyPr wrap="square" rtlCol="0">
            <a:spAutoFit/>
          </a:bodyPr>
          <a:lstStyle/>
          <a:p>
            <a:pPr marL="800100" marR="0" lvl="1" indent="-342900" algn="l" defTabSz="914400" rtl="0" eaLnBrk="1" fontAlgn="auto" latinLnBrk="0" hangingPunct="1">
              <a:lnSpc>
                <a:spcPct val="100000"/>
              </a:lnSpc>
              <a:spcBef>
                <a:spcPts val="0"/>
              </a:spcBef>
              <a:spcAft>
                <a:spcPts val="2400"/>
              </a:spcAft>
              <a:buClrTx/>
              <a:buSzTx/>
              <a:buFont typeface="Wingdings" panose="05000000000000000000" pitchFamily="2" charset="2"/>
              <a:buChar char="ü"/>
              <a:tabLst/>
              <a:defRPr/>
            </a:pPr>
            <a:r>
              <a:rPr kumimoji="0" lang="pt-BR" sz="2400" b="0" i="0" u="none" strike="noStrike" kern="1200" cap="none" spc="0" normalizeH="0" baseline="0" noProof="0" dirty="0" smtClean="0">
                <a:ln>
                  <a:noFill/>
                </a:ln>
                <a:solidFill>
                  <a:prstClr val="black"/>
                </a:solidFill>
                <a:effectLst/>
                <a:uLnTx/>
                <a:uFillTx/>
                <a:latin typeface="Calibri" panose="020F0502020204030204"/>
                <a:ea typeface="Tahoma" panose="020B0604030504040204" pitchFamily="34" charset="0"/>
                <a:cs typeface="Tahoma" panose="020B0604030504040204" pitchFamily="34" charset="0"/>
              </a:rPr>
              <a:t>BNDES contratado para a realização dos estudos</a:t>
            </a:r>
            <a:endParaRPr kumimoji="0" lang="pt-BR" sz="2400" b="0" i="0" u="none" strike="noStrike" kern="1200" cap="none" spc="0" normalizeH="0" baseline="0" noProof="0" dirty="0">
              <a:ln>
                <a:noFill/>
              </a:ln>
              <a:solidFill>
                <a:prstClr val="black"/>
              </a:solidFill>
              <a:effectLst/>
              <a:uLnTx/>
              <a:uFillTx/>
              <a:latin typeface="Calibri" panose="020F0502020204030204"/>
              <a:ea typeface="Tahoma" panose="020B0604030504040204" pitchFamily="34" charset="0"/>
              <a:cs typeface="Tahoma" panose="020B0604030504040204" pitchFamily="34" charset="0"/>
            </a:endParaRPr>
          </a:p>
          <a:p>
            <a:pPr marL="800100" marR="0" lvl="1" indent="-342900" algn="l" defTabSz="914400" rtl="0" eaLnBrk="1" fontAlgn="auto" latinLnBrk="0" hangingPunct="1">
              <a:lnSpc>
                <a:spcPct val="100000"/>
              </a:lnSpc>
              <a:spcBef>
                <a:spcPts val="0"/>
              </a:spcBef>
              <a:spcAft>
                <a:spcPts val="2400"/>
              </a:spcAft>
              <a:buClrTx/>
              <a:buSzTx/>
              <a:buFont typeface="Wingdings" panose="05000000000000000000" pitchFamily="2" charset="2"/>
              <a:buChar char="ü"/>
              <a:tabLst/>
              <a:defRPr/>
            </a:pPr>
            <a:r>
              <a:rPr kumimoji="0" lang="pt-BR" sz="2400" b="0" i="0" u="none" strike="noStrike" kern="1200" cap="none" spc="0" normalizeH="0" baseline="0" noProof="0" dirty="0" smtClean="0">
                <a:ln>
                  <a:noFill/>
                </a:ln>
                <a:solidFill>
                  <a:prstClr val="black"/>
                </a:solidFill>
                <a:effectLst/>
                <a:uLnTx/>
                <a:uFillTx/>
                <a:latin typeface="Calibri" panose="020F0502020204030204"/>
                <a:ea typeface="Tahoma" panose="020B0604030504040204" pitchFamily="34" charset="0"/>
                <a:cs typeface="Tahoma" panose="020B0604030504040204" pitchFamily="34" charset="0"/>
              </a:rPr>
              <a:t> Previsão de entrega do modelo para viabilização de ANGRA 3:   </a:t>
            </a:r>
            <a:r>
              <a:rPr kumimoji="0" lang="pt-BR" sz="2400" b="1" i="0" u="none" strike="noStrike" kern="1200" cap="none" spc="0" normalizeH="0" baseline="0" noProof="0" dirty="0" smtClean="0">
                <a:ln>
                  <a:noFill/>
                </a:ln>
                <a:solidFill>
                  <a:prstClr val="black"/>
                </a:solidFill>
                <a:effectLst/>
                <a:uLnTx/>
                <a:uFillTx/>
                <a:latin typeface="Calibri" panose="020F0502020204030204"/>
                <a:ea typeface="Tahoma" panose="020B0604030504040204" pitchFamily="34" charset="0"/>
                <a:cs typeface="Tahoma" panose="020B0604030504040204" pitchFamily="34" charset="0"/>
              </a:rPr>
              <a:t>dez/2019</a:t>
            </a:r>
            <a:r>
              <a:rPr kumimoji="0" lang="pt-BR" sz="2400" b="0" i="0" u="none" strike="noStrike" kern="1200" cap="none" spc="0" normalizeH="0" baseline="0" noProof="0" dirty="0">
                <a:ln>
                  <a:noFill/>
                </a:ln>
                <a:solidFill>
                  <a:prstClr val="black"/>
                </a:solidFill>
                <a:effectLst/>
                <a:uLnTx/>
                <a:uFillTx/>
                <a:latin typeface="Calibri" panose="020F0502020204030204"/>
                <a:ea typeface="Tahoma" panose="020B0604030504040204" pitchFamily="34" charset="0"/>
                <a:cs typeface="Tahoma" panose="020B0604030504040204" pitchFamily="34" charset="0"/>
              </a:rPr>
              <a:t>.</a:t>
            </a:r>
            <a:endParaRPr kumimoji="0" lang="pt-BR" sz="2400" b="0" i="0" u="none" strike="noStrike" kern="1200" cap="none" spc="0" normalizeH="0" baseline="0" noProof="0" dirty="0" smtClean="0">
              <a:ln>
                <a:noFill/>
              </a:ln>
              <a:solidFill>
                <a:prstClr val="black"/>
              </a:solidFill>
              <a:effectLst/>
              <a:uLnTx/>
              <a:uFillTx/>
              <a:latin typeface="Calibri" panose="020F0502020204030204"/>
              <a:ea typeface="Tahoma" panose="020B0604030504040204" pitchFamily="34" charset="0"/>
              <a:cs typeface="Tahoma" panose="020B0604030504040204" pitchFamily="34" charset="0"/>
            </a:endParaRPr>
          </a:p>
        </p:txBody>
      </p:sp>
      <p:pic>
        <p:nvPicPr>
          <p:cNvPr id="2" name="Imagem 1"/>
          <p:cNvPicPr>
            <a:picLocks noChangeAspect="1"/>
          </p:cNvPicPr>
          <p:nvPr/>
        </p:nvPicPr>
        <p:blipFill rotWithShape="1">
          <a:blip r:embed="rId7"/>
          <a:srcRect l="1538" t="1165" r="979" b="1830"/>
          <a:stretch/>
        </p:blipFill>
        <p:spPr>
          <a:xfrm>
            <a:off x="7951231" y="20048"/>
            <a:ext cx="2291715" cy="3202879"/>
          </a:xfrm>
          <a:prstGeom prst="rect">
            <a:avLst/>
          </a:prstGeom>
        </p:spPr>
      </p:pic>
      <p:pic>
        <p:nvPicPr>
          <p:cNvPr id="3" name="Imagem 2"/>
          <p:cNvPicPr>
            <a:picLocks noChangeAspect="1"/>
          </p:cNvPicPr>
          <p:nvPr/>
        </p:nvPicPr>
        <p:blipFill>
          <a:blip r:embed="rId8"/>
          <a:stretch>
            <a:fillRect/>
          </a:stretch>
        </p:blipFill>
        <p:spPr>
          <a:xfrm>
            <a:off x="9914951" y="1569146"/>
            <a:ext cx="2277049" cy="3237027"/>
          </a:xfrm>
          <a:prstGeom prst="rect">
            <a:avLst/>
          </a:prstGeom>
        </p:spPr>
      </p:pic>
      <p:sp>
        <p:nvSpPr>
          <p:cNvPr id="16" name="CaixaDeTexto 24"/>
          <p:cNvSpPr txBox="1"/>
          <p:nvPr/>
        </p:nvSpPr>
        <p:spPr>
          <a:xfrm>
            <a:off x="116379" y="1094620"/>
            <a:ext cx="7834852" cy="218521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pt-BR" sz="2400" b="1" i="0" u="none" strike="noStrike" kern="1200" cap="none" spc="0" normalizeH="0" baseline="0" noProof="0" dirty="0" smtClean="0">
                <a:ln>
                  <a:noFill/>
                </a:ln>
                <a:solidFill>
                  <a:prstClr val="black"/>
                </a:solidFill>
                <a:effectLst/>
                <a:uLnTx/>
                <a:uFillTx/>
                <a:latin typeface="Calibri" panose="020F0502020204030204"/>
                <a:ea typeface="Tahoma" panose="020B0604030504040204" pitchFamily="34" charset="0"/>
                <a:cs typeface="Tahoma" panose="020B0604030504040204" pitchFamily="34" charset="0"/>
              </a:rPr>
              <a:t>2018</a:t>
            </a:r>
            <a:r>
              <a:rPr kumimoji="0" lang="pt-BR" sz="2400" b="0" i="0" u="none" strike="noStrike" kern="1200" cap="none" spc="0" normalizeH="0" baseline="0" noProof="0" dirty="0" smtClean="0">
                <a:ln>
                  <a:noFill/>
                </a:ln>
                <a:solidFill>
                  <a:prstClr val="black"/>
                </a:solidFill>
                <a:effectLst/>
                <a:uLnTx/>
                <a:uFillTx/>
                <a:latin typeface="Calibri" panose="020F0502020204030204"/>
                <a:ea typeface="Tahoma" panose="020B0604030504040204" pitchFamily="34" charset="0"/>
                <a:cs typeface="Tahoma" panose="020B0604030504040204" pitchFamily="34" charset="0"/>
              </a:rPr>
              <a:t>: custo da não viabilização do empreendimento de aprox. R$ 13 bilhões</a:t>
            </a:r>
          </a:p>
          <a:p>
            <a:pPr marL="800100" marR="0" lvl="1" indent="-342900" algn="l" defTabSz="914400" rtl="0" eaLnBrk="1" fontAlgn="auto" latinLnBrk="0" hangingPunct="1">
              <a:lnSpc>
                <a:spcPct val="100000"/>
              </a:lnSpc>
              <a:spcBef>
                <a:spcPts val="0"/>
              </a:spcBef>
              <a:spcAft>
                <a:spcPts val="2400"/>
              </a:spcAft>
              <a:buClrTx/>
              <a:buSzTx/>
              <a:buFont typeface="Wingdings" panose="05000000000000000000" pitchFamily="2" charset="2"/>
              <a:buChar char="ü"/>
              <a:tabLst/>
              <a:defRPr/>
            </a:pPr>
            <a:r>
              <a:rPr kumimoji="0" lang="pt-BR" sz="2400" b="1" i="0" u="sng" strike="noStrike" kern="1200" cap="none" spc="0" normalizeH="0" baseline="0" noProof="0" dirty="0" smtClean="0">
                <a:ln>
                  <a:noFill/>
                </a:ln>
                <a:solidFill>
                  <a:prstClr val="black"/>
                </a:solidFill>
                <a:effectLst/>
                <a:uLnTx/>
                <a:uFillTx/>
                <a:latin typeface="Calibri" panose="020F0502020204030204"/>
                <a:ea typeface="Tahoma" panose="020B0604030504040204" pitchFamily="34" charset="0"/>
                <a:cs typeface="Tahoma" panose="020B0604030504040204" pitchFamily="34" charset="0"/>
              </a:rPr>
              <a:t>Afeta Eletrobras  e processo de Capitalização</a:t>
            </a:r>
          </a:p>
          <a:p>
            <a:pPr marL="800100" marR="0" lvl="1" indent="-342900" algn="l" defTabSz="914400" rtl="0" eaLnBrk="1" fontAlgn="auto" latinLnBrk="0" hangingPunct="1">
              <a:lnSpc>
                <a:spcPct val="100000"/>
              </a:lnSpc>
              <a:spcBef>
                <a:spcPts val="0"/>
              </a:spcBef>
              <a:spcAft>
                <a:spcPts val="2400"/>
              </a:spcAft>
              <a:buClrTx/>
              <a:buSzTx/>
              <a:buFont typeface="Wingdings" panose="05000000000000000000" pitchFamily="2" charset="2"/>
              <a:buChar char="ü"/>
              <a:tabLst/>
              <a:defRPr/>
            </a:pPr>
            <a:r>
              <a:rPr kumimoji="0" lang="pt-BR" sz="2400" b="0" i="0" u="none" strike="noStrike" kern="1200" cap="none" spc="0" normalizeH="0" baseline="0" noProof="0" dirty="0" smtClean="0">
                <a:ln>
                  <a:noFill/>
                </a:ln>
                <a:solidFill>
                  <a:prstClr val="black"/>
                </a:solidFill>
                <a:effectLst/>
                <a:uLnTx/>
                <a:uFillTx/>
                <a:latin typeface="Calibri" panose="020F0502020204030204"/>
                <a:ea typeface="Tahoma" panose="020B0604030504040204" pitchFamily="34" charset="0"/>
                <a:cs typeface="Tahoma" panose="020B0604030504040204" pitchFamily="34" charset="0"/>
              </a:rPr>
              <a:t>Afeta bancos credores (BNDES e CEF) e Tesouro</a:t>
            </a:r>
          </a:p>
        </p:txBody>
      </p:sp>
    </p:spTree>
    <p:extLst>
      <p:ext uri="{BB962C8B-B14F-4D97-AF65-F5344CB8AC3E}">
        <p14:creationId xmlns:p14="http://schemas.microsoft.com/office/powerpoint/2010/main" val="10344469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153630" r:id="rId5" imgW="3428571" imgH="3704762" progId="MSPhotoEd.3">
                  <p:embed/>
                </p:oleObj>
              </mc:Choice>
              <mc:Fallback>
                <p:oleObj r:id="rId5" imgW="3428571" imgH="3704762" progId="MSPhotoEd.3">
                  <p:embed/>
                  <p:pic>
                    <p:nvPicPr>
                      <p:cNvPr id="14" name="Objeto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60040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9" name="TextBox 1">
            <a:extLst>
              <a:ext uri="{FF2B5EF4-FFF2-40B4-BE49-F238E27FC236}">
                <a16:creationId xmlns:a16="http://schemas.microsoft.com/office/drawing/2014/main" id="{92AE9BAE-89F7-0F40-94B8-DFF7B51F3AE2}"/>
              </a:ext>
            </a:extLst>
          </p:cNvPr>
          <p:cNvSpPr txBox="1"/>
          <p:nvPr/>
        </p:nvSpPr>
        <p:spPr>
          <a:xfrm>
            <a:off x="3736219" y="776193"/>
            <a:ext cx="471956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smtClean="0">
                <a:ln>
                  <a:noFill/>
                </a:ln>
                <a:solidFill>
                  <a:prstClr val="black"/>
                </a:solidFill>
                <a:effectLst/>
                <a:uLnTx/>
                <a:uFillTx/>
                <a:latin typeface="Poppins" pitchFamily="2" charset="77"/>
                <a:ea typeface="+mn-ea"/>
                <a:cs typeface="Poppins" pitchFamily="2" charset="77"/>
              </a:rPr>
              <a:t>Modernização </a:t>
            </a:r>
            <a:r>
              <a:rPr kumimoji="0" lang="pt-BR" sz="24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do Setor Elétrico</a:t>
            </a:r>
          </a:p>
        </p:txBody>
      </p:sp>
      <p:sp>
        <p:nvSpPr>
          <p:cNvPr id="17" name="Retângulo 16"/>
          <p:cNvSpPr/>
          <p:nvPr/>
        </p:nvSpPr>
        <p:spPr>
          <a:xfrm>
            <a:off x="192504" y="1356402"/>
            <a:ext cx="11902085" cy="4308872"/>
          </a:xfrm>
          <a:prstGeom prst="rect">
            <a:avLst/>
          </a:prstGeom>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Portaria MME nº 187, de 04/04/2019 – instituiu o </a:t>
            </a:r>
            <a:r>
              <a:rPr kumimoji="0" lang="pt-BR" sz="2000" b="1" i="0" u="none" strike="noStrike" kern="1200" cap="none" spc="0" normalizeH="0" baseline="0" noProof="0" dirty="0" smtClean="0">
                <a:ln>
                  <a:noFill/>
                </a:ln>
                <a:solidFill>
                  <a:prstClr val="black"/>
                </a:solidFill>
                <a:effectLst/>
                <a:uLnTx/>
                <a:uFillTx/>
                <a:latin typeface="Calibri" panose="020F0502020204030204"/>
                <a:ea typeface="+mn-ea"/>
                <a:cs typeface="+mn-cs"/>
              </a:rPr>
              <a:t>Grupo de Trabalho da Modernização do Setor Elétrico</a:t>
            </a:r>
          </a:p>
          <a:p>
            <a:pPr marL="800100" marR="0" lvl="1"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B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Vigência de 180 dias</a:t>
            </a:r>
          </a:p>
          <a:p>
            <a:pPr marL="800100" marR="0" lvl="1"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B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Resultado: </a:t>
            </a:r>
            <a:r>
              <a:rPr kumimoji="0" lang="pt-BR" sz="2000" b="1" i="0" u="none" strike="noStrike" kern="1200" cap="none" spc="0" normalizeH="0" baseline="0" noProof="0" dirty="0" smtClean="0">
                <a:ln>
                  <a:noFill/>
                </a:ln>
                <a:solidFill>
                  <a:prstClr val="black"/>
                </a:solidFill>
                <a:effectLst/>
                <a:uLnTx/>
                <a:uFillTx/>
                <a:latin typeface="Calibri" panose="020F0502020204030204"/>
                <a:ea typeface="+mn-ea"/>
                <a:cs typeface="+mn-cs"/>
              </a:rPr>
              <a:t>Plano de Ação </a:t>
            </a:r>
            <a:r>
              <a:rPr kumimoji="0" lang="pt-B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com 15 Frentes de Atuação, </a:t>
            </a:r>
            <a:r>
              <a:rPr kumimoji="0" lang="pt-BR" sz="2000" b="1" i="0" u="none" strike="noStrike" kern="1200" cap="none" spc="0" normalizeH="0" baseline="0" noProof="0" dirty="0" smtClean="0">
                <a:ln>
                  <a:noFill/>
                </a:ln>
                <a:solidFill>
                  <a:prstClr val="black"/>
                </a:solidFill>
                <a:effectLst/>
                <a:uLnTx/>
                <a:uFillTx/>
                <a:latin typeface="Calibri" panose="020F0502020204030204"/>
                <a:ea typeface="+mn-ea"/>
                <a:cs typeface="+mn-cs"/>
              </a:rPr>
              <a:t>88 Ações </a:t>
            </a:r>
            <a:r>
              <a:rPr kumimoji="0" lang="pt-B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de </a:t>
            </a:r>
            <a:r>
              <a:rPr kumimoji="0" lang="pt-BR" sz="2000" b="1" i="0" u="none" strike="noStrike" kern="1200" cap="none" spc="0" normalizeH="0" baseline="0" noProof="0" dirty="0" smtClean="0">
                <a:ln>
                  <a:noFill/>
                </a:ln>
                <a:solidFill>
                  <a:prstClr val="black"/>
                </a:solidFill>
                <a:effectLst/>
                <a:uLnTx/>
                <a:uFillTx/>
                <a:latin typeface="Calibri" panose="020F0502020204030204"/>
                <a:ea typeface="+mn-ea"/>
                <a:cs typeface="+mn-cs"/>
              </a:rPr>
              <a:t>curto, médio e longo prazos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Portaria MME nº 403, de 29/10/2019 – instituiu </a:t>
            </a:r>
            <a:r>
              <a:rPr kumimoji="0" lang="pt-BR" sz="2000" b="0" i="0" u="none" strike="noStrike" kern="1200" cap="none" spc="0" normalizeH="0" baseline="0" noProof="0" dirty="0">
                <a:ln>
                  <a:noFill/>
                </a:ln>
                <a:solidFill>
                  <a:prstClr val="black"/>
                </a:solidFill>
                <a:effectLst/>
                <a:uLnTx/>
                <a:uFillTx/>
                <a:latin typeface="Calibri" panose="020F0502020204030204"/>
                <a:ea typeface="+mn-ea"/>
                <a:cs typeface="+mn-cs"/>
              </a:rPr>
              <a:t>o </a:t>
            </a:r>
            <a:r>
              <a:rPr kumimoji="0" lang="pt-BR" sz="2000" b="1" i="0" u="none" strike="noStrike" kern="1200" cap="none" spc="0" normalizeH="0" baseline="0" noProof="0" dirty="0">
                <a:ln>
                  <a:noFill/>
                </a:ln>
                <a:solidFill>
                  <a:prstClr val="black"/>
                </a:solidFill>
                <a:effectLst/>
                <a:uLnTx/>
                <a:uFillTx/>
                <a:latin typeface="Calibri" panose="020F0502020204030204"/>
                <a:ea typeface="+mn-ea"/>
                <a:cs typeface="+mn-cs"/>
              </a:rPr>
              <a:t>Comitê de Implementação da Modernização do Setor </a:t>
            </a:r>
            <a:r>
              <a:rPr kumimoji="0" lang="pt-BR" sz="2000" b="1" i="0" u="none" strike="noStrike" kern="1200" cap="none" spc="0" normalizeH="0" baseline="0" noProof="0" dirty="0" smtClean="0">
                <a:ln>
                  <a:noFill/>
                </a:ln>
                <a:solidFill>
                  <a:prstClr val="black"/>
                </a:solidFill>
                <a:effectLst/>
                <a:uLnTx/>
                <a:uFillTx/>
                <a:latin typeface="Calibri" panose="020F0502020204030204"/>
                <a:ea typeface="+mn-ea"/>
                <a:cs typeface="+mn-cs"/>
              </a:rPr>
              <a:t>Elétrico</a:t>
            </a:r>
            <a:r>
              <a:rPr kumimoji="0" lang="pt-B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cujos </a:t>
            </a:r>
            <a:r>
              <a:rPr kumimoji="0" lang="pt-BR" sz="2000" b="1" i="0" u="none" strike="noStrike" kern="1200" cap="none" spc="0" normalizeH="0" baseline="0" noProof="0" dirty="0" smtClean="0">
                <a:ln>
                  <a:noFill/>
                </a:ln>
                <a:solidFill>
                  <a:prstClr val="black"/>
                </a:solidFill>
                <a:effectLst/>
                <a:uLnTx/>
                <a:uFillTx/>
                <a:latin typeface="Calibri" panose="020F0502020204030204"/>
                <a:ea typeface="+mn-ea"/>
                <a:cs typeface="+mn-cs"/>
              </a:rPr>
              <a:t>objetivos </a:t>
            </a:r>
            <a:r>
              <a:rPr kumimoji="0" lang="pt-B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são: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800100" marR="0" lvl="1"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BR" sz="2000" b="1" i="0" u="none" strike="noStrike" kern="1200" cap="none" spc="0" normalizeH="0" baseline="0" noProof="0" dirty="0" smtClean="0">
                <a:ln>
                  <a:noFill/>
                </a:ln>
                <a:solidFill>
                  <a:prstClr val="black"/>
                </a:solidFill>
                <a:effectLst/>
                <a:uLnTx/>
                <a:uFillTx/>
                <a:latin typeface="Calibri" panose="020F0502020204030204"/>
                <a:ea typeface="+mn-ea"/>
                <a:cs typeface="+mn-cs"/>
              </a:rPr>
              <a:t>Implementar </a:t>
            </a:r>
            <a:r>
              <a:rPr kumimoji="0" lang="pt-BR" sz="2000" b="1" i="0" u="none" strike="noStrike" kern="1200" cap="none" spc="0" normalizeH="0" baseline="0" noProof="0" dirty="0">
                <a:ln>
                  <a:noFill/>
                </a:ln>
                <a:solidFill>
                  <a:prstClr val="black"/>
                </a:solidFill>
                <a:effectLst/>
                <a:uLnTx/>
                <a:uFillTx/>
                <a:latin typeface="Calibri" panose="020F0502020204030204"/>
                <a:ea typeface="+mn-ea"/>
                <a:cs typeface="+mn-cs"/>
              </a:rPr>
              <a:t>o plano de ação</a:t>
            </a:r>
            <a:r>
              <a:rPr kumimoji="0" lang="pt-BR" sz="2000" b="0" i="0" u="none" strike="noStrike" kern="1200" cap="none" spc="0" normalizeH="0" baseline="0" noProof="0" dirty="0">
                <a:ln>
                  <a:noFill/>
                </a:ln>
                <a:solidFill>
                  <a:prstClr val="black"/>
                </a:solidFill>
                <a:effectLst/>
                <a:uLnTx/>
                <a:uFillTx/>
                <a:latin typeface="Calibri" panose="020F0502020204030204"/>
                <a:ea typeface="+mn-ea"/>
                <a:cs typeface="+mn-cs"/>
              </a:rPr>
              <a:t> de Modernização do Setor Elétrico</a:t>
            </a:r>
          </a:p>
          <a:p>
            <a:pPr marL="800100" marR="0" lvl="1"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BR" sz="2000" b="1" i="0" u="none" strike="noStrike" kern="1200" cap="none" spc="0" normalizeH="0" baseline="0" noProof="0" dirty="0" smtClean="0">
                <a:ln>
                  <a:noFill/>
                </a:ln>
                <a:solidFill>
                  <a:prstClr val="black"/>
                </a:solidFill>
                <a:effectLst/>
                <a:uLnTx/>
                <a:uFillTx/>
                <a:latin typeface="Calibri" panose="020F0502020204030204"/>
                <a:ea typeface="+mn-ea"/>
                <a:cs typeface="+mn-cs"/>
              </a:rPr>
              <a:t>Reportar </a:t>
            </a:r>
            <a:r>
              <a:rPr kumimoji="0" lang="pt-BR" sz="2000" b="1" i="0" u="none" strike="noStrike" kern="1200" cap="none" spc="0" normalizeH="0" baseline="0" noProof="0" dirty="0">
                <a:ln>
                  <a:noFill/>
                </a:ln>
                <a:solidFill>
                  <a:prstClr val="black"/>
                </a:solidFill>
                <a:effectLst/>
                <a:uLnTx/>
                <a:uFillTx/>
                <a:latin typeface="Calibri" panose="020F0502020204030204"/>
                <a:ea typeface="+mn-ea"/>
                <a:cs typeface="+mn-cs"/>
              </a:rPr>
              <a:t>ao CNPE</a:t>
            </a:r>
            <a:r>
              <a:rPr kumimoji="0" lang="pt-BR" sz="2000" b="0" i="0" u="none" strike="noStrike" kern="1200" cap="none" spc="0" normalizeH="0" baseline="0" noProof="0" dirty="0">
                <a:ln>
                  <a:noFill/>
                </a:ln>
                <a:solidFill>
                  <a:prstClr val="black"/>
                </a:solidFill>
                <a:effectLst/>
                <a:uLnTx/>
                <a:uFillTx/>
                <a:latin typeface="Calibri" panose="020F0502020204030204"/>
                <a:ea typeface="+mn-ea"/>
                <a:cs typeface="+mn-cs"/>
              </a:rPr>
              <a:t>, trimestralmente a </a:t>
            </a:r>
            <a:r>
              <a:rPr kumimoji="0" lang="pt-BR" sz="2000" b="1" i="0" u="none" strike="noStrike" kern="1200" cap="none" spc="0" normalizeH="0" baseline="0" noProof="0" dirty="0">
                <a:ln>
                  <a:noFill/>
                </a:ln>
                <a:solidFill>
                  <a:prstClr val="black"/>
                </a:solidFill>
                <a:effectLst/>
                <a:uLnTx/>
                <a:uFillTx/>
                <a:latin typeface="Calibri" panose="020F0502020204030204"/>
                <a:ea typeface="+mn-ea"/>
                <a:cs typeface="+mn-cs"/>
              </a:rPr>
              <a:t>evolução das atividades de </a:t>
            </a:r>
            <a:r>
              <a:rPr kumimoji="0" lang="pt-BR" sz="2000" b="1" i="0" u="none" strike="noStrike" kern="1200" cap="none" spc="0" normalizeH="0" baseline="0" noProof="0" dirty="0" smtClean="0">
                <a:ln>
                  <a:noFill/>
                </a:ln>
                <a:solidFill>
                  <a:prstClr val="black"/>
                </a:solidFill>
                <a:effectLst/>
                <a:uLnTx/>
                <a:uFillTx/>
                <a:latin typeface="Calibri" panose="020F0502020204030204"/>
                <a:ea typeface="+mn-ea"/>
                <a:cs typeface="+mn-cs"/>
              </a:rPr>
              <a:t>Modernização </a:t>
            </a:r>
            <a:r>
              <a:rPr kumimoji="0" lang="pt-B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estabelecidas </a:t>
            </a:r>
            <a:r>
              <a:rPr kumimoji="0" lang="pt-BR" sz="2000" b="0" i="0" u="none" strike="noStrike" kern="1200" cap="none" spc="0" normalizeH="0" baseline="0" noProof="0" dirty="0">
                <a:ln>
                  <a:noFill/>
                </a:ln>
                <a:solidFill>
                  <a:prstClr val="black"/>
                </a:solidFill>
                <a:effectLst/>
                <a:uLnTx/>
                <a:uFillTx/>
                <a:latin typeface="Calibri" panose="020F0502020204030204"/>
                <a:ea typeface="+mn-ea"/>
                <a:cs typeface="+mn-cs"/>
              </a:rPr>
              <a:t>no plano de ação</a:t>
            </a:r>
          </a:p>
          <a:p>
            <a:pPr marL="800100" marR="0" lvl="1"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BR" sz="2000" b="1" i="0" u="none" strike="noStrike" kern="1200" cap="none" spc="0" normalizeH="0" baseline="0" noProof="0" dirty="0" smtClean="0">
                <a:ln>
                  <a:noFill/>
                </a:ln>
                <a:solidFill>
                  <a:prstClr val="black"/>
                </a:solidFill>
                <a:effectLst/>
                <a:uLnTx/>
                <a:uFillTx/>
                <a:latin typeface="Calibri" panose="020F0502020204030204"/>
                <a:ea typeface="+mn-ea"/>
                <a:cs typeface="+mn-cs"/>
              </a:rPr>
              <a:t>Atualizar, </a:t>
            </a:r>
            <a:r>
              <a:rPr kumimoji="0" lang="pt-BR" sz="2000" b="1" i="0" u="none" strike="noStrike" kern="1200" cap="none" spc="0" normalizeH="0" baseline="0" noProof="0" dirty="0">
                <a:ln>
                  <a:noFill/>
                </a:ln>
                <a:solidFill>
                  <a:prstClr val="black"/>
                </a:solidFill>
                <a:effectLst/>
                <a:uLnTx/>
                <a:uFillTx/>
                <a:latin typeface="Calibri" panose="020F0502020204030204"/>
                <a:ea typeface="+mn-ea"/>
                <a:cs typeface="+mn-cs"/>
              </a:rPr>
              <a:t>detalhar e reportar ao CNPE </a:t>
            </a:r>
            <a:r>
              <a:rPr kumimoji="0" lang="pt-BR" sz="2000" b="0" i="0" u="none" strike="noStrike" kern="1200" cap="none" spc="0" normalizeH="0" baseline="0" noProof="0" dirty="0">
                <a:ln>
                  <a:noFill/>
                </a:ln>
                <a:solidFill>
                  <a:prstClr val="black"/>
                </a:solidFill>
                <a:effectLst/>
                <a:uLnTx/>
                <a:uFillTx/>
                <a:latin typeface="Calibri" panose="020F0502020204030204"/>
                <a:ea typeface="+mn-ea"/>
                <a:cs typeface="+mn-cs"/>
              </a:rPr>
              <a:t>as ações que deverão ser </a:t>
            </a:r>
            <a:r>
              <a:rPr kumimoji="0" lang="pt-B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implementadas nos </a:t>
            </a:r>
            <a:r>
              <a:rPr kumimoji="0" lang="pt-BR" sz="2000" b="0" i="0" u="none" strike="noStrike" kern="1200" cap="none" spc="0" normalizeH="0" baseline="0" noProof="0" dirty="0">
                <a:ln>
                  <a:noFill/>
                </a:ln>
                <a:solidFill>
                  <a:prstClr val="black"/>
                </a:solidFill>
                <a:effectLst/>
                <a:uLnTx/>
                <a:uFillTx/>
                <a:latin typeface="Calibri" panose="020F0502020204030204"/>
                <a:ea typeface="+mn-ea"/>
                <a:cs typeface="+mn-cs"/>
              </a:rPr>
              <a:t>90 dias seguintes e</a:t>
            </a:r>
          </a:p>
          <a:p>
            <a:pPr marL="800100" marR="0" lvl="1"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BR" sz="2000" b="1" i="0" u="none" strike="noStrike" kern="1200" cap="none" spc="0" normalizeH="0" baseline="0" noProof="0" dirty="0" smtClean="0">
                <a:ln>
                  <a:noFill/>
                </a:ln>
                <a:solidFill>
                  <a:prstClr val="black"/>
                </a:solidFill>
                <a:effectLst/>
                <a:uLnTx/>
                <a:uFillTx/>
                <a:latin typeface="Calibri" panose="020F0502020204030204"/>
                <a:ea typeface="+mn-ea"/>
                <a:cs typeface="+mn-cs"/>
              </a:rPr>
              <a:t>Divulgar </a:t>
            </a:r>
            <a:r>
              <a:rPr kumimoji="0" lang="pt-BR" sz="2000" b="0" i="0" u="none" strike="noStrike" kern="1200" cap="none" spc="0" normalizeH="0" baseline="0" noProof="0" dirty="0">
                <a:ln>
                  <a:noFill/>
                </a:ln>
                <a:solidFill>
                  <a:prstClr val="black"/>
                </a:solidFill>
                <a:effectLst/>
                <a:uLnTx/>
                <a:uFillTx/>
                <a:latin typeface="Calibri" panose="020F0502020204030204"/>
                <a:ea typeface="+mn-ea"/>
                <a:cs typeface="+mn-cs"/>
              </a:rPr>
              <a:t>as ações e evolução da Modernização do Setor Elétrico </a:t>
            </a:r>
            <a:r>
              <a:rPr kumimoji="0" lang="pt-BR" sz="2000" b="1" i="0" u="none" strike="noStrike" kern="1200" cap="none" spc="0" normalizeH="0" baseline="0" noProof="0" dirty="0">
                <a:ln>
                  <a:noFill/>
                </a:ln>
                <a:solidFill>
                  <a:prstClr val="black"/>
                </a:solidFill>
                <a:effectLst/>
                <a:uLnTx/>
                <a:uFillTx/>
                <a:latin typeface="Calibri" panose="020F0502020204030204"/>
                <a:ea typeface="+mn-ea"/>
                <a:cs typeface="+mn-cs"/>
              </a:rPr>
              <a:t>no site do </a:t>
            </a:r>
            <a:r>
              <a:rPr kumimoji="0" lang="pt-BR" sz="2000" b="1" i="0" u="none" strike="noStrike" kern="1200" cap="none" spc="0" normalizeH="0" baseline="0" noProof="0" dirty="0" smtClean="0">
                <a:ln>
                  <a:noFill/>
                </a:ln>
                <a:solidFill>
                  <a:prstClr val="black"/>
                </a:solidFill>
                <a:effectLst/>
                <a:uLnTx/>
                <a:uFillTx/>
                <a:latin typeface="Calibri" panose="020F0502020204030204"/>
                <a:ea typeface="+mn-ea"/>
                <a:cs typeface="+mn-cs"/>
              </a:rPr>
              <a:t>MME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4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811213"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a:noFill/>
                </a:ln>
                <a:solidFill>
                  <a:prstClr val="black"/>
                </a:solidFill>
                <a:effectLst/>
                <a:uLnTx/>
                <a:uFillTx/>
                <a:latin typeface="Calibri" panose="020F0502020204030204"/>
                <a:ea typeface="+mn-ea"/>
                <a:cs typeface="+mn-cs"/>
              </a:rPr>
              <a:t>	Vigência: 2 </a:t>
            </a:r>
            <a:r>
              <a:rPr kumimoji="0" lang="pt-BR" sz="2000" b="1" i="0" u="none" strike="noStrike" kern="1200" cap="none" spc="0" normalizeH="0" baseline="0" noProof="0" dirty="0">
                <a:ln>
                  <a:noFill/>
                </a:ln>
                <a:solidFill>
                  <a:prstClr val="black"/>
                </a:solidFill>
                <a:effectLst/>
                <a:uLnTx/>
                <a:uFillTx/>
                <a:latin typeface="Calibri" panose="020F0502020204030204"/>
                <a:ea typeface="+mn-ea"/>
                <a:cs typeface="+mn-cs"/>
              </a:rPr>
              <a:t>anos, prorrogável por mais 1 </a:t>
            </a:r>
            <a:r>
              <a:rPr kumimoji="0" lang="pt-BR" sz="2000" b="1" i="0" u="none" strike="noStrike" kern="1200" cap="none" spc="0" normalizeH="0" baseline="0" noProof="0" dirty="0" smtClean="0">
                <a:ln>
                  <a:noFill/>
                </a:ln>
                <a:solidFill>
                  <a:prstClr val="black"/>
                </a:solidFill>
                <a:effectLst/>
                <a:uLnTx/>
                <a:uFillTx/>
                <a:latin typeface="Calibri" panose="020F0502020204030204"/>
                <a:ea typeface="+mn-ea"/>
                <a:cs typeface="+mn-cs"/>
              </a:rPr>
              <a:t>ano</a:t>
            </a:r>
          </a:p>
        </p:txBody>
      </p:sp>
      <p:grpSp>
        <p:nvGrpSpPr>
          <p:cNvPr id="20" name="Agrupar 19"/>
          <p:cNvGrpSpPr/>
          <p:nvPr/>
        </p:nvGrpSpPr>
        <p:grpSpPr>
          <a:xfrm>
            <a:off x="95098" y="5767240"/>
            <a:ext cx="7069273" cy="852551"/>
            <a:chOff x="3402770" y="502912"/>
            <a:chExt cx="2064587" cy="2064587"/>
          </a:xfrm>
        </p:grpSpPr>
        <p:sp>
          <p:nvSpPr>
            <p:cNvPr id="21" name="Retângulo Arredondado 20"/>
            <p:cNvSpPr/>
            <p:nvPr/>
          </p:nvSpPr>
          <p:spPr>
            <a:xfrm>
              <a:off x="3402770" y="502912"/>
              <a:ext cx="2064587" cy="2064587"/>
            </a:xfrm>
            <a:prstGeom prst="roundRect">
              <a:avLst/>
            </a:prstGeom>
            <a:effectLst>
              <a:outerShdw blurRad="50800" dist="38100" dir="2700000" algn="tl" rotWithShape="0">
                <a:prstClr val="black">
                  <a:alpha val="40000"/>
                </a:prstClr>
              </a:outerShdw>
            </a:effectLst>
          </p:spPr>
          <p:style>
            <a:lnRef idx="0">
              <a:schemeClr val="lt2">
                <a:hueOff val="0"/>
                <a:satOff val="0"/>
                <a:lumOff val="0"/>
                <a:alphaOff val="0"/>
              </a:schemeClr>
            </a:lnRef>
            <a:fillRef idx="3">
              <a:schemeClr val="dk2">
                <a:hueOff val="0"/>
                <a:satOff val="0"/>
                <a:lumOff val="0"/>
                <a:alphaOff val="0"/>
              </a:schemeClr>
            </a:fillRef>
            <a:effectRef idx="2">
              <a:scrgbClr r="0" g="0" b="0"/>
            </a:effectRef>
            <a:fontRef idx="minor">
              <a:schemeClr val="lt1"/>
            </a:fontRef>
          </p:style>
        </p:sp>
        <p:sp>
          <p:nvSpPr>
            <p:cNvPr id="22" name="CaixaDeTexto 21"/>
            <p:cNvSpPr txBox="1"/>
            <p:nvPr/>
          </p:nvSpPr>
          <p:spPr>
            <a:xfrm>
              <a:off x="3503555" y="603697"/>
              <a:ext cx="1863017" cy="18630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pt-BR" sz="16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Resultados do GT e detalhamento das Ações serão apresentados na reunião do CNPE de </a:t>
              </a:r>
              <a:r>
                <a:rPr kumimoji="0" lang="pt-BR" sz="16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jan</a:t>
              </a:r>
              <a:r>
                <a:rPr kumimoji="0" lang="pt-BR" sz="16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pt-BR"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0806048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160774" r:id="rId5" imgW="3428571" imgH="3704762" progId="MSPhotoEd.3">
                  <p:embed/>
                </p:oleObj>
              </mc:Choice>
              <mc:Fallback>
                <p:oleObj r:id="rId5" imgW="3428571" imgH="3704762" progId="MSPhotoEd.3">
                  <p:embed/>
                  <p:pic>
                    <p:nvPicPr>
                      <p:cNvPr id="14" name="Objeto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60040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9" name="TextBox 1">
            <a:extLst>
              <a:ext uri="{FF2B5EF4-FFF2-40B4-BE49-F238E27FC236}">
                <a16:creationId xmlns:a16="http://schemas.microsoft.com/office/drawing/2014/main" id="{92AE9BAE-89F7-0F40-94B8-DFF7B51F3AE2}"/>
              </a:ext>
            </a:extLst>
          </p:cNvPr>
          <p:cNvSpPr txBox="1"/>
          <p:nvPr/>
        </p:nvSpPr>
        <p:spPr>
          <a:xfrm>
            <a:off x="1894358" y="1448038"/>
            <a:ext cx="533351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srgbClr val="44546A"/>
                </a:solidFill>
                <a:effectLst/>
                <a:uLnTx/>
                <a:uFillTx/>
                <a:latin typeface="Poppins" pitchFamily="2" charset="77"/>
                <a:ea typeface="+mn-ea"/>
                <a:cs typeface="Poppins" pitchFamily="2" charset="77"/>
              </a:rPr>
              <a:t>O que queremos ajudar a construir?</a:t>
            </a:r>
          </a:p>
        </p:txBody>
      </p:sp>
      <p:sp>
        <p:nvSpPr>
          <p:cNvPr id="17" name="Retângulo 16"/>
          <p:cNvSpPr/>
          <p:nvPr/>
        </p:nvSpPr>
        <p:spPr>
          <a:xfrm>
            <a:off x="1268686" y="2114478"/>
            <a:ext cx="9736771" cy="286232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black"/>
                </a:solidFill>
                <a:effectLst/>
                <a:uLnTx/>
                <a:uFillTx/>
                <a:latin typeface="Calibri" panose="020F0502020204030204"/>
                <a:ea typeface="+mn-ea"/>
                <a:cs typeface="+mn-cs"/>
              </a:rPr>
              <a:t>“Levar energia elétrica para os consumidores de </a:t>
            </a:r>
            <a:r>
              <a:rPr kumimoji="0" lang="pt-BR" sz="3600" b="1" i="0" u="none" strike="noStrike" kern="1200" cap="none" spc="0" normalizeH="0" baseline="0" noProof="0" dirty="0" smtClean="0">
                <a:ln>
                  <a:noFill/>
                </a:ln>
                <a:solidFill>
                  <a:prstClr val="black"/>
                </a:solidFill>
                <a:effectLst/>
                <a:uLnTx/>
                <a:uFillTx/>
                <a:latin typeface="Calibri" panose="020F0502020204030204"/>
                <a:ea typeface="+mn-ea"/>
                <a:cs typeface="+mn-cs"/>
              </a:rPr>
              <a:t>forma competitiva</a:t>
            </a:r>
            <a:r>
              <a:rPr kumimoji="0" lang="pt-BR" sz="3600" b="0" i="0" u="none" strike="noStrike" kern="1200" cap="none" spc="0" normalizeH="0" baseline="0" noProof="0" dirty="0">
                <a:ln>
                  <a:noFill/>
                </a:ln>
                <a:solidFill>
                  <a:prstClr val="black"/>
                </a:solidFill>
                <a:effectLst/>
                <a:uLnTx/>
                <a:uFillTx/>
                <a:latin typeface="Calibri" panose="020F0502020204030204"/>
                <a:ea typeface="+mn-ea"/>
                <a:cs typeface="+mn-cs"/>
              </a:rPr>
              <a:t>, zelando pela </a:t>
            </a:r>
            <a:r>
              <a:rPr kumimoji="0" lang="pt-BR" sz="3600" b="1" i="0" u="none" strike="noStrike" kern="1200" cap="none" spc="0" normalizeH="0" baseline="0" noProof="0" dirty="0">
                <a:ln>
                  <a:noFill/>
                </a:ln>
                <a:solidFill>
                  <a:prstClr val="black"/>
                </a:solidFill>
                <a:effectLst/>
                <a:uLnTx/>
                <a:uFillTx/>
                <a:latin typeface="Calibri" panose="020F0502020204030204"/>
                <a:ea typeface="+mn-ea"/>
                <a:cs typeface="+mn-cs"/>
              </a:rPr>
              <a:t>sustentabilidade da expansão</a:t>
            </a:r>
            <a:r>
              <a:rPr kumimoji="0" lang="pt-BR" sz="3600" b="0" i="0" u="none" strike="noStrike" kern="1200" cap="none" spc="0" normalizeH="0" baseline="0" noProof="0" dirty="0">
                <a:ln>
                  <a:noFill/>
                </a:ln>
                <a:solidFill>
                  <a:prstClr val="black"/>
                </a:solidFill>
                <a:effectLst/>
                <a:uLnTx/>
                <a:uFillTx/>
                <a:latin typeface="Calibri" panose="020F0502020204030204"/>
                <a:ea typeface="+mn-ea"/>
                <a:cs typeface="+mn-cs"/>
              </a:rPr>
              <a:t>, com a promoção da </a:t>
            </a:r>
            <a:r>
              <a:rPr kumimoji="0" lang="pt-BR" sz="3600" b="1" i="0" u="none" strike="noStrike" kern="1200" cap="none" spc="0" normalizeH="0" baseline="0" noProof="0" dirty="0">
                <a:ln>
                  <a:noFill/>
                </a:ln>
                <a:solidFill>
                  <a:prstClr val="black"/>
                </a:solidFill>
                <a:effectLst/>
                <a:uLnTx/>
                <a:uFillTx/>
                <a:latin typeface="Calibri" panose="020F0502020204030204"/>
                <a:ea typeface="+mn-ea"/>
                <a:cs typeface="+mn-cs"/>
              </a:rPr>
              <a:t>abertura do mercado</a:t>
            </a:r>
            <a:r>
              <a:rPr kumimoji="0" lang="pt-BR" sz="3600" b="0" i="0" u="none" strike="noStrike" kern="1200" cap="none" spc="0" normalizeH="0" baseline="0" noProof="0" dirty="0">
                <a:ln>
                  <a:noFill/>
                </a:ln>
                <a:solidFill>
                  <a:prstClr val="black"/>
                </a:solidFill>
                <a:effectLst/>
                <a:uLnTx/>
                <a:uFillTx/>
                <a:latin typeface="Calibri" panose="020F0502020204030204"/>
                <a:ea typeface="+mn-ea"/>
                <a:cs typeface="+mn-cs"/>
              </a:rPr>
              <a:t> e a </a:t>
            </a:r>
            <a:r>
              <a:rPr kumimoji="0" lang="pt-BR" sz="3600" b="1" i="0" u="none" strike="noStrike" kern="1200" cap="none" spc="0" normalizeH="0" baseline="0" noProof="0" dirty="0">
                <a:ln>
                  <a:noFill/>
                </a:ln>
                <a:solidFill>
                  <a:prstClr val="black"/>
                </a:solidFill>
                <a:effectLst/>
                <a:uLnTx/>
                <a:uFillTx/>
                <a:latin typeface="Calibri" panose="020F0502020204030204"/>
                <a:ea typeface="+mn-ea"/>
                <a:cs typeface="+mn-cs"/>
              </a:rPr>
              <a:t>eficiência na alocação de custos e riscos</a:t>
            </a:r>
            <a:r>
              <a:rPr kumimoji="0" lang="pt-BR" sz="3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TextBox 1">
            <a:extLst>
              <a:ext uri="{FF2B5EF4-FFF2-40B4-BE49-F238E27FC236}">
                <a16:creationId xmlns:a16="http://schemas.microsoft.com/office/drawing/2014/main" id="{92AE9BAE-89F7-0F40-94B8-DFF7B51F3AE2}"/>
              </a:ext>
            </a:extLst>
          </p:cNvPr>
          <p:cNvSpPr txBox="1"/>
          <p:nvPr/>
        </p:nvSpPr>
        <p:spPr>
          <a:xfrm>
            <a:off x="3736219" y="776193"/>
            <a:ext cx="471956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smtClean="0">
                <a:ln>
                  <a:noFill/>
                </a:ln>
                <a:solidFill>
                  <a:prstClr val="black"/>
                </a:solidFill>
                <a:effectLst/>
                <a:uLnTx/>
                <a:uFillTx/>
                <a:latin typeface="Poppins" pitchFamily="2" charset="77"/>
                <a:ea typeface="+mn-ea"/>
                <a:cs typeface="Poppins" pitchFamily="2" charset="77"/>
              </a:rPr>
              <a:t>Modernização </a:t>
            </a:r>
            <a:r>
              <a:rPr kumimoji="0" lang="pt-BR" sz="24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do Setor Elétrico</a:t>
            </a:r>
          </a:p>
        </p:txBody>
      </p:sp>
    </p:spTree>
    <p:extLst>
      <p:ext uri="{BB962C8B-B14F-4D97-AF65-F5344CB8AC3E}">
        <p14:creationId xmlns:p14="http://schemas.microsoft.com/office/powerpoint/2010/main" val="257300993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113762"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992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tângulo 2"/>
          <p:cNvSpPr/>
          <p:nvPr/>
        </p:nvSpPr>
        <p:spPr>
          <a:xfrm>
            <a:off x="346508" y="969917"/>
            <a:ext cx="11845491" cy="1200329"/>
          </a:xfrm>
          <a:prstGeom prst="rect">
            <a:avLst/>
          </a:prstGeom>
        </p:spPr>
        <p:txBody>
          <a:bodyPr wrap="square">
            <a:spAutoFit/>
          </a:bodyPr>
          <a:lstStyle/>
          <a:p>
            <a:pPr algn="ctr"/>
            <a:r>
              <a:rPr lang="pt-BR" sz="3600" b="1" dirty="0">
                <a:solidFill>
                  <a:srgbClr val="002060"/>
                </a:solidFill>
              </a:rPr>
              <a:t>ATIVIDADES DESENVOLVIDAS EM </a:t>
            </a:r>
            <a:r>
              <a:rPr lang="pt-BR" sz="3600" b="1" dirty="0" smtClean="0">
                <a:solidFill>
                  <a:srgbClr val="002060"/>
                </a:solidFill>
              </a:rPr>
              <a:t>2019</a:t>
            </a:r>
          </a:p>
          <a:p>
            <a:pPr algn="ctr"/>
            <a:r>
              <a:rPr lang="pt-BR" sz="3600" b="1" dirty="0" smtClean="0">
                <a:solidFill>
                  <a:srgbClr val="002060"/>
                </a:solidFill>
              </a:rPr>
              <a:t> </a:t>
            </a:r>
            <a:r>
              <a:rPr lang="pt-BR" sz="3600" b="1" dirty="0">
                <a:solidFill>
                  <a:srgbClr val="002060"/>
                </a:solidFill>
              </a:rPr>
              <a:t>E </a:t>
            </a:r>
            <a:r>
              <a:rPr lang="pt-BR" sz="3600" b="1" dirty="0" smtClean="0">
                <a:solidFill>
                  <a:srgbClr val="002060"/>
                </a:solidFill>
              </a:rPr>
              <a:t>PERSPECTIVAS</a:t>
            </a:r>
            <a:endParaRPr lang="pt-BR" sz="3600" dirty="0"/>
          </a:p>
        </p:txBody>
      </p:sp>
      <p:sp>
        <p:nvSpPr>
          <p:cNvPr id="10" name="Retângulo 9"/>
          <p:cNvSpPr/>
          <p:nvPr/>
        </p:nvSpPr>
        <p:spPr>
          <a:xfrm>
            <a:off x="346509" y="2769041"/>
            <a:ext cx="11762072" cy="1493358"/>
          </a:xfrm>
          <a:prstGeom prst="rect">
            <a:avLst/>
          </a:prstGeom>
        </p:spPr>
        <p:txBody>
          <a:bodyPr wrap="square">
            <a:spAutoFit/>
          </a:bodyPr>
          <a:lstStyle/>
          <a:p>
            <a:pPr algn="ctr">
              <a:lnSpc>
                <a:spcPct val="150000"/>
              </a:lnSpc>
            </a:pPr>
            <a:r>
              <a:rPr lang="pt-BR" sz="3200" b="1" dirty="0" smtClean="0">
                <a:solidFill>
                  <a:srgbClr val="002060"/>
                </a:solidFill>
              </a:rPr>
              <a:t>Secretaria </a:t>
            </a:r>
            <a:r>
              <a:rPr lang="pt-BR" sz="3200" b="1" dirty="0">
                <a:solidFill>
                  <a:srgbClr val="002060"/>
                </a:solidFill>
              </a:rPr>
              <a:t>de Planejamento e Desenvolvimento </a:t>
            </a:r>
            <a:r>
              <a:rPr lang="pt-BR" sz="3200" b="1" dirty="0" smtClean="0">
                <a:solidFill>
                  <a:srgbClr val="002060"/>
                </a:solidFill>
              </a:rPr>
              <a:t>Energético</a:t>
            </a:r>
          </a:p>
          <a:p>
            <a:pPr algn="ctr">
              <a:lnSpc>
                <a:spcPct val="150000"/>
              </a:lnSpc>
            </a:pPr>
            <a:r>
              <a:rPr lang="pt-BR" sz="3200" b="1" dirty="0" smtClean="0">
                <a:solidFill>
                  <a:srgbClr val="002060"/>
                </a:solidFill>
              </a:rPr>
              <a:t>Reive Barros dos Santos</a:t>
            </a:r>
            <a:endParaRPr lang="pt-BR" sz="3200" b="1" dirty="0">
              <a:solidFill>
                <a:srgbClr val="002060"/>
              </a:solidFill>
            </a:endParaRPr>
          </a:p>
        </p:txBody>
      </p:sp>
    </p:spTree>
    <p:extLst>
      <p:ext uri="{BB962C8B-B14F-4D97-AF65-F5344CB8AC3E}">
        <p14:creationId xmlns:p14="http://schemas.microsoft.com/office/powerpoint/2010/main" val="908003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Texto 23"/>
          <p:cNvSpPr txBox="1">
            <a:spLocks/>
          </p:cNvSpPr>
          <p:nvPr/>
        </p:nvSpPr>
        <p:spPr>
          <a:xfrm>
            <a:off x="256663" y="279884"/>
            <a:ext cx="6396776" cy="2471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BR" sz="1200" b="1" i="0" u="none" strike="noStrike" kern="1200" cap="none" spc="0" normalizeH="0" baseline="0" noProof="0" dirty="0">
                <a:ln>
                  <a:noFill/>
                </a:ln>
                <a:solidFill>
                  <a:prstClr val="black"/>
                </a:solidFill>
                <a:effectLst/>
                <a:uLnTx/>
                <a:uFillTx/>
                <a:latin typeface="Raleway" panose="020B0503030101060003" pitchFamily="34" charset="0"/>
                <a:ea typeface="+mn-ea"/>
                <a:cs typeface="+mn-cs"/>
              </a:rPr>
              <a:t>SECRETARIA DE PLANEJAMENTO E DESENVOLVIMENTO ENERGÉTICO</a:t>
            </a:r>
          </a:p>
        </p:txBody>
      </p:sp>
      <p:sp>
        <p:nvSpPr>
          <p:cNvPr id="8" name="Retângulo 7"/>
          <p:cNvSpPr/>
          <p:nvPr/>
        </p:nvSpPr>
        <p:spPr>
          <a:xfrm>
            <a:off x="356318" y="1157762"/>
            <a:ext cx="2048698" cy="97830"/>
          </a:xfrm>
          <a:prstGeom prst="rect">
            <a:avLst/>
          </a:prstGeom>
          <a:solidFill>
            <a:sysClr val="windowText" lastClr="000000">
              <a:lumMod val="50000"/>
              <a:lumOff val="5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Raleway" panose="020B0604020202020204" charset="0"/>
              <a:ea typeface="+mn-ea"/>
              <a:cs typeface="+mn-cs"/>
            </a:endParaRPr>
          </a:p>
        </p:txBody>
      </p:sp>
      <p:sp>
        <p:nvSpPr>
          <p:cNvPr id="9" name="Título 13"/>
          <p:cNvSpPr txBox="1">
            <a:spLocks/>
          </p:cNvSpPr>
          <p:nvPr/>
        </p:nvSpPr>
        <p:spPr>
          <a:xfrm>
            <a:off x="242983" y="543052"/>
            <a:ext cx="11649206" cy="602850"/>
          </a:xfrm>
          <a:prstGeom prst="rect">
            <a:avLst/>
          </a:prstGeom>
        </p:spPr>
        <p:txBody>
          <a:bodyPr/>
          <a:lstStyle>
            <a:lvl1pPr algn="l" defTabSz="914400" rtl="0" eaLnBrk="1" latinLnBrk="0" hangingPunct="1">
              <a:lnSpc>
                <a:spcPct val="90000"/>
              </a:lnSpc>
              <a:spcBef>
                <a:spcPct val="0"/>
              </a:spcBef>
              <a:buNone/>
              <a:defRPr sz="3600" kern="1200" baseline="0">
                <a:solidFill>
                  <a:schemeClr val="bg1"/>
                </a:solidFill>
                <a:latin typeface="Raleway ExtraBold" panose="020B09030301010600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3600" b="1" i="0" u="none" strike="noStrike" kern="1200" cap="none" spc="0" normalizeH="0" baseline="0" noProof="0" dirty="0">
                <a:ln>
                  <a:noFill/>
                </a:ln>
                <a:solidFill>
                  <a:prstClr val="black"/>
                </a:solidFill>
                <a:effectLst/>
                <a:uLnTx/>
                <a:uFillTx/>
                <a:latin typeface="Raleway ExtraBold" panose="020B0903030101060003" pitchFamily="34" charset="0"/>
                <a:ea typeface="+mj-ea"/>
                <a:cs typeface="+mj-cs"/>
              </a:rPr>
              <a:t>Leilões </a:t>
            </a:r>
            <a:r>
              <a:rPr kumimoji="0" lang="pt-BR" sz="3600" b="1" i="0" u="none" strike="noStrike" kern="1200" cap="none" spc="0" normalizeH="0" baseline="0" noProof="0" dirty="0" smtClean="0">
                <a:ln>
                  <a:noFill/>
                </a:ln>
                <a:solidFill>
                  <a:prstClr val="black"/>
                </a:solidFill>
                <a:effectLst/>
                <a:uLnTx/>
                <a:uFillTx/>
                <a:latin typeface="Raleway ExtraBold" panose="020B0903030101060003" pitchFamily="34" charset="0"/>
                <a:ea typeface="+mj-ea"/>
                <a:cs typeface="+mj-cs"/>
              </a:rPr>
              <a:t>em 2019 - Geração &amp; Transmissão</a:t>
            </a:r>
            <a:endParaRPr kumimoji="0" lang="pt-BR" sz="3600" b="1" i="0" u="none" strike="noStrike" kern="1200" cap="none" spc="0" normalizeH="0" baseline="0" noProof="0" dirty="0">
              <a:ln>
                <a:noFill/>
              </a:ln>
              <a:solidFill>
                <a:prstClr val="black"/>
              </a:solidFill>
              <a:effectLst/>
              <a:uLnTx/>
              <a:uFillTx/>
              <a:latin typeface="Raleway ExtraBold" panose="020B0903030101060003" pitchFamily="34" charset="0"/>
              <a:ea typeface="+mj-ea"/>
              <a:cs typeface="+mj-cs"/>
            </a:endParaRPr>
          </a:p>
        </p:txBody>
      </p:sp>
      <p:pic>
        <p:nvPicPr>
          <p:cNvPr id="11" name="Imagem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95137" y="6246385"/>
            <a:ext cx="3196862" cy="609373"/>
          </a:xfrm>
          <a:prstGeom prst="rect">
            <a:avLst/>
          </a:prstGeom>
        </p:spPr>
      </p:pic>
      <p:sp>
        <p:nvSpPr>
          <p:cNvPr id="30" name="Retângulo 29"/>
          <p:cNvSpPr/>
          <p:nvPr/>
        </p:nvSpPr>
        <p:spPr>
          <a:xfrm>
            <a:off x="6291735" y="1711676"/>
            <a:ext cx="2690396" cy="2144525"/>
          </a:xfrm>
          <a:prstGeom prst="rect">
            <a:avLst/>
          </a:prstGeom>
          <a:solidFill>
            <a:schemeClr val="accent1">
              <a:lumMod val="75000"/>
              <a:alpha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0" cap="none" spc="0" normalizeH="0" baseline="0" noProof="0" dirty="0" smtClean="0">
                <a:ln>
                  <a:noFill/>
                </a:ln>
                <a:solidFill>
                  <a:prstClr val="white"/>
                </a:solidFill>
                <a:effectLst/>
                <a:uLnTx/>
                <a:uFillTx/>
                <a:latin typeface="Raleway" panose="020B0604020202020204" charset="0"/>
                <a:ea typeface="+mn-ea"/>
                <a:cs typeface="+mn-cs"/>
              </a:rPr>
              <a:t>1.544 </a:t>
            </a:r>
            <a:r>
              <a:rPr kumimoji="0" lang="pt-BR" sz="2400" b="0" i="0" u="none" strike="noStrike" kern="0" cap="none" spc="0" normalizeH="0" baseline="0" noProof="0" dirty="0" err="1" smtClean="0">
                <a:ln>
                  <a:noFill/>
                </a:ln>
                <a:solidFill>
                  <a:prstClr val="white"/>
                </a:solidFill>
                <a:effectLst/>
                <a:uLnTx/>
                <a:uFillTx/>
                <a:latin typeface="Raleway" panose="020B0604020202020204" charset="0"/>
                <a:ea typeface="+mn-ea"/>
                <a:cs typeface="+mn-cs"/>
              </a:rPr>
              <a:t>MWm</a:t>
            </a:r>
            <a:endParaRPr kumimoji="0" lang="pt-BR" sz="2400" b="0" i="0" u="none" strike="noStrike" kern="0" cap="none" spc="0" normalizeH="0" baseline="0" noProof="0" dirty="0" smtClean="0">
              <a:ln>
                <a:noFill/>
              </a:ln>
              <a:solidFill>
                <a:prstClr val="white"/>
              </a:solidFill>
              <a:effectLst/>
              <a:uLnTx/>
              <a:uFillTx/>
              <a:latin typeface="Raleway" panose="020B060402020202020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0" cap="none" spc="0" normalizeH="0" baseline="0" noProof="0" dirty="0" smtClean="0">
                <a:ln>
                  <a:noFill/>
                </a:ln>
                <a:solidFill>
                  <a:prstClr val="white"/>
                </a:solidFill>
                <a:effectLst/>
                <a:uLnTx/>
                <a:uFillTx/>
                <a:latin typeface="Raleway" panose="020B0604020202020204" charset="0"/>
                <a:ea typeface="+mn-ea"/>
                <a:cs typeface="+mn-cs"/>
              </a:rPr>
              <a:t>Energia Contratada </a:t>
            </a:r>
            <a:endParaRPr kumimoji="0" lang="pt-BR" sz="2400" b="0" i="0" u="none" strike="noStrike" kern="0" cap="none" spc="0" normalizeH="0" baseline="0" noProof="0" dirty="0">
              <a:ln>
                <a:noFill/>
              </a:ln>
              <a:solidFill>
                <a:prstClr val="white"/>
              </a:solidFill>
              <a:effectLst/>
              <a:uLnTx/>
              <a:uFillTx/>
              <a:latin typeface="Raleway" panose="020B0604020202020204" charset="0"/>
              <a:ea typeface="+mn-ea"/>
              <a:cs typeface="+mn-cs"/>
            </a:endParaRPr>
          </a:p>
        </p:txBody>
      </p:sp>
      <p:sp>
        <p:nvSpPr>
          <p:cNvPr id="31" name="Retângulo 30"/>
          <p:cNvSpPr/>
          <p:nvPr/>
        </p:nvSpPr>
        <p:spPr>
          <a:xfrm>
            <a:off x="9175872" y="1711676"/>
            <a:ext cx="2727359" cy="2144525"/>
          </a:xfrm>
          <a:prstGeom prst="rect">
            <a:avLst/>
          </a:prstGeom>
          <a:solidFill>
            <a:schemeClr val="accent1">
              <a:lumMod val="75000"/>
              <a:alpha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0" cap="none" spc="0" normalizeH="0" baseline="0" noProof="0" dirty="0" smtClean="0">
                <a:ln>
                  <a:noFill/>
                </a:ln>
                <a:solidFill>
                  <a:prstClr val="white"/>
                </a:solidFill>
                <a:effectLst/>
                <a:uLnTx/>
                <a:uFillTx/>
                <a:latin typeface="Raleway" panose="020B0604020202020204" charset="0"/>
                <a:ea typeface="+mn-ea"/>
                <a:cs typeface="+mn-cs"/>
              </a:rPr>
              <a:t>19 Empreendimentos</a:t>
            </a:r>
            <a:endParaRPr kumimoji="0" lang="pt-BR" sz="2400" b="0" i="0" u="none" strike="noStrike" kern="0" cap="none" spc="0" normalizeH="0" baseline="0" noProof="0" dirty="0">
              <a:ln>
                <a:noFill/>
              </a:ln>
              <a:solidFill>
                <a:prstClr val="white"/>
              </a:solidFill>
              <a:effectLst/>
              <a:uLnTx/>
              <a:uFillTx/>
              <a:latin typeface="Raleway" panose="020B0604020202020204" charset="0"/>
              <a:ea typeface="+mn-ea"/>
              <a:cs typeface="+mn-cs"/>
            </a:endParaRPr>
          </a:p>
        </p:txBody>
      </p:sp>
      <p:sp>
        <p:nvSpPr>
          <p:cNvPr id="32" name="Retângulo 31"/>
          <p:cNvSpPr/>
          <p:nvPr/>
        </p:nvSpPr>
        <p:spPr>
          <a:xfrm>
            <a:off x="449535" y="1730471"/>
            <a:ext cx="2727359" cy="2144525"/>
          </a:xfrm>
          <a:prstGeom prst="rect">
            <a:avLst/>
          </a:prstGeom>
          <a:solidFill>
            <a:schemeClr val="accent1">
              <a:lumMod val="75000"/>
              <a:alpha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0" cap="none" spc="0" normalizeH="0" baseline="0" noProof="0" dirty="0">
                <a:ln>
                  <a:noFill/>
                </a:ln>
                <a:solidFill>
                  <a:prstClr val="white"/>
                </a:solidFill>
                <a:effectLst/>
                <a:uLnTx/>
                <a:uFillTx/>
                <a:latin typeface="Raleway" panose="020B0604020202020204" charset="0"/>
                <a:ea typeface="+mn-ea"/>
                <a:cs typeface="+mn-cs"/>
              </a:rPr>
              <a:t>R$ </a:t>
            </a:r>
            <a:r>
              <a:rPr kumimoji="0" lang="pt-BR" sz="2400" b="0" i="0" u="none" strike="noStrike" kern="0" cap="none" spc="0" normalizeH="0" baseline="0" noProof="0" dirty="0" smtClean="0">
                <a:ln>
                  <a:noFill/>
                </a:ln>
                <a:solidFill>
                  <a:prstClr val="white"/>
                </a:solidFill>
                <a:effectLst/>
                <a:uLnTx/>
                <a:uFillTx/>
                <a:latin typeface="Raleway" panose="020B0604020202020204" charset="0"/>
                <a:ea typeface="+mn-ea"/>
                <a:cs typeface="+mn-cs"/>
              </a:rPr>
              <a:t>14 Bilhões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0" cap="none" spc="0" normalizeH="0" baseline="0" noProof="0" dirty="0" smtClean="0">
                <a:ln>
                  <a:noFill/>
                </a:ln>
                <a:solidFill>
                  <a:prstClr val="white"/>
                </a:solidFill>
                <a:effectLst/>
                <a:uLnTx/>
                <a:uFillTx/>
                <a:latin typeface="Raleway" panose="020B0604020202020204" charset="0"/>
                <a:ea typeface="+mn-ea"/>
                <a:cs typeface="+mn-cs"/>
              </a:rPr>
              <a:t>de Investimentos </a:t>
            </a:r>
            <a:r>
              <a:rPr kumimoji="0" lang="pt-BR" sz="2400" b="0" i="0" u="none" strike="noStrike" kern="0" cap="none" spc="0" normalizeH="0" baseline="0" noProof="0" dirty="0">
                <a:ln>
                  <a:noFill/>
                </a:ln>
                <a:solidFill>
                  <a:prstClr val="white"/>
                </a:solidFill>
                <a:effectLst/>
                <a:uLnTx/>
                <a:uFillTx/>
                <a:latin typeface="Raleway" panose="020B0604020202020204" charset="0"/>
                <a:ea typeface="+mn-ea"/>
                <a:cs typeface="+mn-cs"/>
              </a:rPr>
              <a:t>p</a:t>
            </a:r>
            <a:r>
              <a:rPr kumimoji="0" lang="pt-BR" sz="2400" b="0" i="0" u="none" strike="noStrike" kern="0" cap="none" spc="0" normalizeH="0" baseline="0" noProof="0" dirty="0" smtClean="0">
                <a:ln>
                  <a:noFill/>
                </a:ln>
                <a:solidFill>
                  <a:prstClr val="white"/>
                </a:solidFill>
                <a:effectLst/>
                <a:uLnTx/>
                <a:uFillTx/>
                <a:latin typeface="Raleway" panose="020B0604020202020204" charset="0"/>
                <a:ea typeface="+mn-ea"/>
                <a:cs typeface="+mn-cs"/>
              </a:rPr>
              <a:t>revistos</a:t>
            </a:r>
            <a:endParaRPr kumimoji="0" lang="pt-BR" sz="2400" b="0" i="0" u="none" strike="noStrike" kern="0" cap="none" spc="0" normalizeH="0" baseline="0" noProof="0" dirty="0">
              <a:ln>
                <a:noFill/>
              </a:ln>
              <a:solidFill>
                <a:prstClr val="white"/>
              </a:solidFill>
              <a:effectLst/>
              <a:uLnTx/>
              <a:uFillTx/>
              <a:latin typeface="Raleway" panose="020B0604020202020204" charset="0"/>
              <a:ea typeface="+mn-ea"/>
              <a:cs typeface="+mn-cs"/>
            </a:endParaRPr>
          </a:p>
        </p:txBody>
      </p:sp>
      <p:sp>
        <p:nvSpPr>
          <p:cNvPr id="33" name="Retângulo 32"/>
          <p:cNvSpPr/>
          <p:nvPr/>
        </p:nvSpPr>
        <p:spPr>
          <a:xfrm>
            <a:off x="3370635" y="1736747"/>
            <a:ext cx="2727359" cy="2144525"/>
          </a:xfrm>
          <a:prstGeom prst="rect">
            <a:avLst/>
          </a:prstGeom>
          <a:solidFill>
            <a:schemeClr val="accent1">
              <a:lumMod val="75000"/>
              <a:alpha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0" cap="none" spc="0" normalizeH="0" baseline="0" noProof="0" dirty="0">
                <a:ln>
                  <a:noFill/>
                </a:ln>
                <a:solidFill>
                  <a:prstClr val="white"/>
                </a:solidFill>
                <a:effectLst/>
                <a:uLnTx/>
                <a:uFillTx/>
                <a:latin typeface="Raleway" panose="020B0604020202020204" charset="0"/>
                <a:ea typeface="+mn-ea"/>
                <a:cs typeface="+mn-cs"/>
              </a:rPr>
              <a:t>89.000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0" cap="none" spc="0" normalizeH="0" baseline="0" noProof="0" dirty="0">
                <a:ln>
                  <a:noFill/>
                </a:ln>
                <a:solidFill>
                  <a:prstClr val="white"/>
                </a:solidFill>
                <a:effectLst/>
                <a:uLnTx/>
                <a:uFillTx/>
                <a:latin typeface="Raleway" panose="020B0604020202020204" charset="0"/>
                <a:ea typeface="+mn-ea"/>
                <a:cs typeface="+mn-cs"/>
              </a:rPr>
              <a:t>Empregos </a:t>
            </a:r>
            <a:r>
              <a:rPr kumimoji="0" lang="pt-BR" sz="2400" b="0" i="0" u="none" strike="noStrike" kern="0" cap="none" spc="0" normalizeH="0" baseline="0" noProof="0" dirty="0" smtClean="0">
                <a:ln>
                  <a:noFill/>
                </a:ln>
                <a:solidFill>
                  <a:prstClr val="white"/>
                </a:solidFill>
                <a:effectLst/>
                <a:uLnTx/>
                <a:uFillTx/>
                <a:latin typeface="Raleway" panose="020B0604020202020204" charset="0"/>
                <a:ea typeface="+mn-ea"/>
                <a:cs typeface="+mn-cs"/>
              </a:rPr>
              <a:t>Gerados previstos</a:t>
            </a:r>
            <a:endParaRPr kumimoji="0" lang="pt-BR" sz="2400" b="0" i="0" u="none" strike="noStrike" kern="0" cap="none" spc="0" normalizeH="0" baseline="0" noProof="0" dirty="0">
              <a:ln>
                <a:noFill/>
              </a:ln>
              <a:solidFill>
                <a:prstClr val="white"/>
              </a:solidFill>
              <a:effectLst/>
              <a:uLnTx/>
              <a:uFillTx/>
              <a:latin typeface="Raleway" panose="020B0604020202020204" charset="0"/>
              <a:ea typeface="+mn-ea"/>
              <a:cs typeface="+mn-cs"/>
            </a:endParaRPr>
          </a:p>
        </p:txBody>
      </p:sp>
      <p:sp>
        <p:nvSpPr>
          <p:cNvPr id="34" name="Título 13"/>
          <p:cNvSpPr txBox="1">
            <a:spLocks/>
          </p:cNvSpPr>
          <p:nvPr/>
        </p:nvSpPr>
        <p:spPr>
          <a:xfrm>
            <a:off x="356318" y="1374938"/>
            <a:ext cx="3225908" cy="602850"/>
          </a:xfrm>
          <a:prstGeom prst="rect">
            <a:avLst/>
          </a:prstGeom>
        </p:spPr>
        <p:txBody>
          <a:bodyPr/>
          <a:lstStyle>
            <a:lvl1pPr algn="l" defTabSz="914400" rtl="0" eaLnBrk="1" latinLnBrk="0" hangingPunct="1">
              <a:lnSpc>
                <a:spcPct val="90000"/>
              </a:lnSpc>
              <a:spcBef>
                <a:spcPct val="0"/>
              </a:spcBef>
              <a:buNone/>
              <a:defRPr sz="3600" kern="1200" baseline="0">
                <a:solidFill>
                  <a:schemeClr val="bg1"/>
                </a:solidFill>
                <a:latin typeface="Raleway ExtraBold" panose="020B09030301010600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2000" b="1" i="0" u="none" strike="noStrike" kern="1200" cap="none" spc="0" normalizeH="0" baseline="0" noProof="0" dirty="0" smtClean="0">
                <a:ln>
                  <a:noFill/>
                </a:ln>
                <a:solidFill>
                  <a:prstClr val="black"/>
                </a:solidFill>
                <a:effectLst/>
                <a:uLnTx/>
                <a:uFillTx/>
                <a:latin typeface="Raleway" panose="020B0604020202020204" charset="0"/>
                <a:ea typeface="+mj-ea"/>
                <a:cs typeface="+mj-cs"/>
              </a:rPr>
              <a:t>Leilões de Energia</a:t>
            </a:r>
            <a:endParaRPr kumimoji="0" lang="pt-BR" sz="2000" b="1" i="0" u="none" strike="noStrike" kern="1200" cap="none" spc="0" normalizeH="0" baseline="0" noProof="0" dirty="0">
              <a:ln>
                <a:noFill/>
              </a:ln>
              <a:solidFill>
                <a:prstClr val="black"/>
              </a:solidFill>
              <a:effectLst/>
              <a:uLnTx/>
              <a:uFillTx/>
              <a:latin typeface="Raleway" panose="020B0604020202020204" charset="0"/>
              <a:ea typeface="+mj-ea"/>
              <a:cs typeface="+mj-cs"/>
            </a:endParaRPr>
          </a:p>
        </p:txBody>
      </p:sp>
      <p:sp>
        <p:nvSpPr>
          <p:cNvPr id="40" name="Título 13"/>
          <p:cNvSpPr txBox="1">
            <a:spLocks/>
          </p:cNvSpPr>
          <p:nvPr/>
        </p:nvSpPr>
        <p:spPr>
          <a:xfrm>
            <a:off x="356318" y="4142001"/>
            <a:ext cx="3863361" cy="602850"/>
          </a:xfrm>
          <a:prstGeom prst="rect">
            <a:avLst/>
          </a:prstGeom>
        </p:spPr>
        <p:txBody>
          <a:bodyPr/>
          <a:lstStyle>
            <a:lvl1pPr algn="l" defTabSz="914400" rtl="0" eaLnBrk="1" latinLnBrk="0" hangingPunct="1">
              <a:lnSpc>
                <a:spcPct val="90000"/>
              </a:lnSpc>
              <a:spcBef>
                <a:spcPct val="0"/>
              </a:spcBef>
              <a:buNone/>
              <a:defRPr sz="3600" kern="1200" baseline="0">
                <a:solidFill>
                  <a:schemeClr val="bg1"/>
                </a:solidFill>
                <a:latin typeface="Raleway ExtraBold" panose="020B09030301010600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2000" b="1" i="0" u="none" strike="noStrike" kern="1200" cap="none" spc="0" normalizeH="0" baseline="0" noProof="0" dirty="0" smtClean="0">
                <a:ln>
                  <a:noFill/>
                </a:ln>
                <a:solidFill>
                  <a:prstClr val="black"/>
                </a:solidFill>
                <a:effectLst/>
                <a:uLnTx/>
                <a:uFillTx/>
                <a:latin typeface="Raleway" panose="020B0604020202020204" charset="0"/>
                <a:ea typeface="+mj-ea"/>
                <a:cs typeface="+mj-cs"/>
              </a:rPr>
              <a:t>Leilão</a:t>
            </a:r>
            <a:r>
              <a:rPr kumimoji="0" lang="pt-BR" sz="2000" b="0" i="0" u="none" strike="noStrike" kern="1200" cap="none" spc="0" normalizeH="0" baseline="0" noProof="0" dirty="0" smtClean="0">
                <a:ln>
                  <a:noFill/>
                </a:ln>
                <a:solidFill>
                  <a:prstClr val="black"/>
                </a:solidFill>
                <a:effectLst/>
                <a:uLnTx/>
                <a:uFillTx/>
                <a:latin typeface="Raleway" panose="020B0604020202020204" charset="0"/>
                <a:ea typeface="+mj-ea"/>
                <a:cs typeface="+mj-cs"/>
              </a:rPr>
              <a:t> </a:t>
            </a:r>
            <a:r>
              <a:rPr kumimoji="0" lang="pt-BR" sz="2000" b="1" i="0" u="none" strike="noStrike" kern="1200" cap="none" spc="0" normalizeH="0" baseline="0" noProof="0" dirty="0" smtClean="0">
                <a:ln>
                  <a:noFill/>
                </a:ln>
                <a:solidFill>
                  <a:prstClr val="black"/>
                </a:solidFill>
                <a:effectLst/>
                <a:uLnTx/>
                <a:uFillTx/>
                <a:latin typeface="Raleway" panose="020B0604020202020204" charset="0"/>
                <a:ea typeface="+mj-ea"/>
                <a:cs typeface="+mj-cs"/>
              </a:rPr>
              <a:t>de Transmissão</a:t>
            </a:r>
            <a:endParaRPr kumimoji="0" lang="pt-BR" sz="2000" b="0" i="0" u="none" strike="noStrike" kern="1200" cap="none" spc="0" normalizeH="0" baseline="0" noProof="0" dirty="0">
              <a:ln>
                <a:noFill/>
              </a:ln>
              <a:solidFill>
                <a:prstClr val="black"/>
              </a:solidFill>
              <a:effectLst/>
              <a:uLnTx/>
              <a:uFillTx/>
              <a:latin typeface="Raleway" panose="020B060402020202020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t-BR" sz="2000" b="1" i="0" u="none" strike="noStrike" kern="1200" cap="none" spc="0" normalizeH="0" baseline="0" noProof="0" dirty="0">
              <a:ln>
                <a:noFill/>
              </a:ln>
              <a:solidFill>
                <a:prstClr val="black"/>
              </a:solidFill>
              <a:effectLst/>
              <a:uLnTx/>
              <a:uFillTx/>
              <a:latin typeface="Raleway" panose="020B0604020202020204" charset="0"/>
              <a:ea typeface="+mj-ea"/>
              <a:cs typeface="+mj-cs"/>
            </a:endParaRPr>
          </a:p>
        </p:txBody>
      </p:sp>
      <p:sp>
        <p:nvSpPr>
          <p:cNvPr id="52" name="Retângulo 51"/>
          <p:cNvSpPr/>
          <p:nvPr/>
        </p:nvSpPr>
        <p:spPr>
          <a:xfrm>
            <a:off x="473335" y="4488094"/>
            <a:ext cx="2728800" cy="1793561"/>
          </a:xfrm>
          <a:prstGeom prst="rect">
            <a:avLst/>
          </a:prstGeom>
          <a:solidFill>
            <a:schemeClr val="accent2">
              <a:lumMod val="75000"/>
              <a:alpha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0" cap="none" spc="0" normalizeH="0" baseline="0" noProof="0" dirty="0" smtClean="0">
                <a:ln>
                  <a:noFill/>
                </a:ln>
                <a:solidFill>
                  <a:prstClr val="white"/>
                </a:solidFill>
                <a:effectLst/>
                <a:uLnTx/>
                <a:uFillTx/>
                <a:latin typeface="Raleway" panose="020B0604020202020204" charset="0"/>
                <a:ea typeface="+mn-ea"/>
                <a:cs typeface="+mn-cs"/>
              </a:rPr>
              <a:t>R$ 4,2 Bilhões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0" cap="none" spc="0" normalizeH="0" baseline="0" noProof="0" dirty="0">
                <a:ln>
                  <a:noFill/>
                </a:ln>
                <a:solidFill>
                  <a:prstClr val="white"/>
                </a:solidFill>
                <a:effectLst/>
                <a:uLnTx/>
                <a:uFillTx/>
                <a:latin typeface="Raleway" panose="020B0604020202020204" charset="0"/>
                <a:ea typeface="+mn-ea"/>
                <a:cs typeface="+mn-cs"/>
              </a:rPr>
              <a:t>d</a:t>
            </a:r>
            <a:r>
              <a:rPr kumimoji="0" lang="pt-BR" sz="2400" b="0" i="0" u="none" strike="noStrike" kern="0" cap="none" spc="0" normalizeH="0" baseline="0" noProof="0" dirty="0" smtClean="0">
                <a:ln>
                  <a:noFill/>
                </a:ln>
                <a:solidFill>
                  <a:prstClr val="white"/>
                </a:solidFill>
                <a:effectLst/>
                <a:uLnTx/>
                <a:uFillTx/>
                <a:latin typeface="Raleway" panose="020B0604020202020204" charset="0"/>
                <a:ea typeface="+mn-ea"/>
                <a:cs typeface="+mn-cs"/>
              </a:rPr>
              <a:t>e Investimentos previstos</a:t>
            </a:r>
            <a:endParaRPr kumimoji="0" lang="pt-BR" sz="2400" b="0" i="0" u="none" strike="noStrike" kern="0" cap="none" spc="0" normalizeH="0" baseline="0" noProof="0" dirty="0">
              <a:ln>
                <a:noFill/>
              </a:ln>
              <a:solidFill>
                <a:prstClr val="white"/>
              </a:solidFill>
              <a:effectLst/>
              <a:uLnTx/>
              <a:uFillTx/>
              <a:latin typeface="Raleway" panose="020B0604020202020204" charset="0"/>
              <a:ea typeface="+mn-ea"/>
              <a:cs typeface="+mn-cs"/>
            </a:endParaRPr>
          </a:p>
        </p:txBody>
      </p:sp>
      <p:sp>
        <p:nvSpPr>
          <p:cNvPr id="53" name="Retângulo 52"/>
          <p:cNvSpPr/>
          <p:nvPr/>
        </p:nvSpPr>
        <p:spPr>
          <a:xfrm>
            <a:off x="6266705" y="4494533"/>
            <a:ext cx="2728800" cy="1793561"/>
          </a:xfrm>
          <a:prstGeom prst="rect">
            <a:avLst/>
          </a:prstGeom>
          <a:solidFill>
            <a:schemeClr val="accent2">
              <a:lumMod val="75000"/>
              <a:alpha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0" cap="none" spc="0" normalizeH="0" baseline="0" noProof="0" dirty="0">
                <a:ln>
                  <a:noFill/>
                </a:ln>
                <a:solidFill>
                  <a:prstClr val="white"/>
                </a:solidFill>
                <a:effectLst/>
                <a:uLnTx/>
                <a:uFillTx/>
                <a:latin typeface="Raleway" panose="020B0604020202020204" charset="0"/>
                <a:ea typeface="+mn-ea"/>
                <a:cs typeface="+mn-cs"/>
              </a:rPr>
              <a:t>7.800 MVA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0" cap="none" spc="0" normalizeH="0" baseline="0" noProof="0" dirty="0" smtClean="0">
                <a:ln>
                  <a:noFill/>
                </a:ln>
                <a:solidFill>
                  <a:prstClr val="white"/>
                </a:solidFill>
                <a:effectLst/>
                <a:uLnTx/>
                <a:uFillTx/>
                <a:latin typeface="Raleway" panose="020B0604020202020204" charset="0"/>
                <a:ea typeface="+mn-ea"/>
                <a:cs typeface="+mn-cs"/>
              </a:rPr>
              <a:t>2.467 </a:t>
            </a:r>
            <a:r>
              <a:rPr kumimoji="0" lang="pt-BR" sz="2400" b="0" i="0" u="none" strike="noStrike" kern="0" cap="none" spc="0" normalizeH="0" baseline="0" noProof="0" dirty="0">
                <a:ln>
                  <a:noFill/>
                </a:ln>
                <a:solidFill>
                  <a:prstClr val="white"/>
                </a:solidFill>
                <a:effectLst/>
                <a:uLnTx/>
                <a:uFillTx/>
                <a:latin typeface="Raleway" panose="020B0604020202020204" charset="0"/>
                <a:ea typeface="+mn-ea"/>
                <a:cs typeface="+mn-cs"/>
              </a:rPr>
              <a:t>Km</a:t>
            </a:r>
          </a:p>
        </p:txBody>
      </p:sp>
      <p:sp>
        <p:nvSpPr>
          <p:cNvPr id="54" name="Retângulo 53"/>
          <p:cNvSpPr/>
          <p:nvPr/>
        </p:nvSpPr>
        <p:spPr>
          <a:xfrm>
            <a:off x="3374050" y="4488094"/>
            <a:ext cx="2728800" cy="1793561"/>
          </a:xfrm>
          <a:prstGeom prst="rect">
            <a:avLst/>
          </a:prstGeom>
          <a:solidFill>
            <a:schemeClr val="accent2">
              <a:lumMod val="75000"/>
              <a:alpha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0" cap="none" spc="0" normalizeH="0" baseline="0" noProof="0" dirty="0">
                <a:ln>
                  <a:noFill/>
                </a:ln>
                <a:solidFill>
                  <a:prstClr val="white"/>
                </a:solidFill>
                <a:effectLst/>
                <a:uLnTx/>
                <a:uFillTx/>
                <a:latin typeface="Raleway" panose="020B0604020202020204" charset="0"/>
                <a:ea typeface="+mn-ea"/>
                <a:cs typeface="+mn-cs"/>
              </a:rPr>
              <a:t>19/12/19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0" cap="none" spc="0" normalizeH="0" baseline="0" noProof="0" dirty="0">
                <a:ln>
                  <a:noFill/>
                </a:ln>
                <a:solidFill>
                  <a:prstClr val="white"/>
                </a:solidFill>
                <a:effectLst/>
                <a:uLnTx/>
                <a:uFillTx/>
                <a:latin typeface="Raleway" panose="020B0604020202020204" charset="0"/>
                <a:ea typeface="+mn-ea"/>
                <a:cs typeface="+mn-cs"/>
              </a:rPr>
              <a:t>Data do Leilão</a:t>
            </a:r>
          </a:p>
        </p:txBody>
      </p:sp>
      <p:pic>
        <p:nvPicPr>
          <p:cNvPr id="56" name="Imagem 55"/>
          <p:cNvPicPr>
            <a:picLocks noChangeAspect="1"/>
          </p:cNvPicPr>
          <p:nvPr/>
        </p:nvPicPr>
        <p:blipFill>
          <a:blip r:embed="rId3">
            <a:clrChange>
              <a:clrFrom>
                <a:srgbClr val="FFFFFF"/>
              </a:clrFrom>
              <a:clrTo>
                <a:srgbClr val="FFFFFF">
                  <a:alpha val="0"/>
                </a:srgbClr>
              </a:clrTo>
            </a:clrChange>
          </a:blip>
          <a:stretch>
            <a:fillRect/>
          </a:stretch>
        </p:blipFill>
        <p:spPr>
          <a:xfrm>
            <a:off x="3434809" y="4905375"/>
            <a:ext cx="606531" cy="606531"/>
          </a:xfrm>
          <a:prstGeom prst="rect">
            <a:avLst/>
          </a:prstGeom>
        </p:spPr>
      </p:pic>
      <p:sp>
        <p:nvSpPr>
          <p:cNvPr id="16" name="Retângulo 15"/>
          <p:cNvSpPr/>
          <p:nvPr/>
        </p:nvSpPr>
        <p:spPr>
          <a:xfrm>
            <a:off x="8995137" y="6162675"/>
            <a:ext cx="3196862" cy="819150"/>
          </a:xfrm>
          <a:prstGeom prst="rect">
            <a:avLst/>
          </a:prstGeom>
          <a:solidFill>
            <a:srgbClr val="FFFFFF">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tângulo 54"/>
          <p:cNvSpPr/>
          <p:nvPr/>
        </p:nvSpPr>
        <p:spPr>
          <a:xfrm>
            <a:off x="9175872" y="4483634"/>
            <a:ext cx="2728800" cy="1793561"/>
          </a:xfrm>
          <a:prstGeom prst="rect">
            <a:avLst/>
          </a:prstGeom>
          <a:solidFill>
            <a:schemeClr val="accent2">
              <a:lumMod val="75000"/>
              <a:alpha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0" cap="none" spc="0" normalizeH="0" baseline="0" noProof="0" dirty="0">
                <a:ln>
                  <a:noFill/>
                </a:ln>
                <a:solidFill>
                  <a:prstClr val="white"/>
                </a:solidFill>
                <a:effectLst/>
                <a:uLnTx/>
                <a:uFillTx/>
                <a:latin typeface="Raleway" panose="020B0604020202020204" charset="0"/>
                <a:ea typeface="+mn-ea"/>
                <a:cs typeface="+mn-cs"/>
              </a:rPr>
              <a:t>12 Lotes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0" cap="none" spc="0" normalizeH="0" baseline="0" noProof="0" dirty="0" smtClean="0">
                <a:ln>
                  <a:noFill/>
                </a:ln>
                <a:solidFill>
                  <a:prstClr val="white"/>
                </a:solidFill>
                <a:effectLst/>
                <a:uLnTx/>
                <a:uFillTx/>
                <a:latin typeface="Raleway" panose="020B0604020202020204" charset="0"/>
                <a:ea typeface="+mn-ea"/>
                <a:cs typeface="+mn-cs"/>
              </a:rPr>
              <a:t>Empreendimentos</a:t>
            </a:r>
            <a:endParaRPr kumimoji="0" lang="pt-BR" sz="2400" b="0" i="0" u="none" strike="noStrike" kern="0" cap="none" spc="0" normalizeH="0" baseline="0" noProof="0" dirty="0">
              <a:ln>
                <a:noFill/>
              </a:ln>
              <a:solidFill>
                <a:prstClr val="white"/>
              </a:solidFill>
              <a:effectLst/>
              <a:uLnTx/>
              <a:uFillTx/>
              <a:latin typeface="Raleway" panose="020B0604020202020204" charset="0"/>
              <a:ea typeface="+mn-ea"/>
              <a:cs typeface="+mn-cs"/>
            </a:endParaRPr>
          </a:p>
        </p:txBody>
      </p:sp>
    </p:spTree>
    <p:extLst>
      <p:ext uri="{BB962C8B-B14F-4D97-AF65-F5344CB8AC3E}">
        <p14:creationId xmlns:p14="http://schemas.microsoft.com/office/powerpoint/2010/main" val="38945854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t-BR"/>
          </a:p>
        </p:txBody>
      </p:sp>
      <p:graphicFrame>
        <p:nvGraphicFramePr>
          <p:cNvPr id="14" name="Objeto 13"/>
          <p:cNvGraphicFramePr>
            <a:graphicFrameLocks noChangeAspect="1"/>
          </p:cNvGraphicFramePr>
          <p:nvPr>
            <p:extLst>
              <p:ext uri="{D42A27DB-BD31-4B8C-83A1-F6EECF244321}">
                <p14:modId xmlns:p14="http://schemas.microsoft.com/office/powerpoint/2010/main" val="3075045070"/>
              </p:ext>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2209"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751815"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pt-BR" sz="2000" b="1" dirty="0" smtClean="0">
                <a:ln w="0"/>
                <a:solidFill>
                  <a:srgbClr val="002060"/>
                </a:solidFill>
                <a:effectLst>
                  <a:outerShdw blurRad="38100" dist="25400" dir="5400000" algn="ctr" rotWithShape="0">
                    <a:srgbClr val="6E747A">
                      <a:alpha val="43000"/>
                    </a:srgbClr>
                  </a:outerShdw>
                </a:effectLst>
                <a:latin typeface="Calibri" panose="020F0502020204030204"/>
              </a:rPr>
              <a:t>Conselho Nacional de Política Energética - CNPE</a:t>
            </a:r>
            <a:endParaRPr kumimoji="0" lang="pt-BR" sz="2800" b="1" i="0" u="none" strike="noStrike" kern="1200" cap="none" spc="0" normalizeH="0" baseline="0" dirty="0">
              <a:ln w="0"/>
              <a:solidFill>
                <a:srgbClr val="002060"/>
              </a:solidFill>
              <a:effectLst>
                <a:outerShdw blurRad="38100" dist="25400" dir="5400000" algn="ctr" rotWithShape="0">
                  <a:srgbClr val="6E747A">
                    <a:alpha val="43000"/>
                  </a:srgbClr>
                </a:outerShdw>
              </a:effectLst>
              <a:uLnTx/>
              <a:uFillTx/>
              <a:latin typeface="Calibri" panose="020F0502020204030204"/>
            </a:endParaRPr>
          </a:p>
        </p:txBody>
      </p:sp>
      <p:sp>
        <p:nvSpPr>
          <p:cNvPr id="10" name="Retângulo 9"/>
          <p:cNvSpPr/>
          <p:nvPr/>
        </p:nvSpPr>
        <p:spPr>
          <a:xfrm>
            <a:off x="567890" y="979369"/>
            <a:ext cx="10920248" cy="4555093"/>
          </a:xfrm>
          <a:prstGeom prst="rect">
            <a:avLst/>
          </a:prstGeom>
        </p:spPr>
        <p:txBody>
          <a:bodyPr wrap="square">
            <a:spAutoFit/>
          </a:bodyPr>
          <a:lstStyle/>
          <a:p>
            <a:pPr algn="ctr"/>
            <a:r>
              <a:rPr lang="pt-BR" sz="5400" b="1" dirty="0" smtClean="0">
                <a:solidFill>
                  <a:srgbClr val="002060"/>
                </a:solidFill>
                <a:effectLst>
                  <a:outerShdw blurRad="38100" dist="38100" dir="2700000" algn="tl">
                    <a:srgbClr val="000000">
                      <a:alpha val="43137"/>
                    </a:srgbClr>
                  </a:outerShdw>
                </a:effectLst>
              </a:rPr>
              <a:t>Abertura</a:t>
            </a:r>
            <a:endParaRPr lang="pt-BR" sz="4400" b="1" dirty="0">
              <a:solidFill>
                <a:srgbClr val="002060"/>
              </a:solidFill>
              <a:effectLst>
                <a:outerShdw blurRad="38100" dist="38100" dir="2700000" algn="tl">
                  <a:srgbClr val="000000">
                    <a:alpha val="43137"/>
                  </a:srgbClr>
                </a:outerShdw>
              </a:effectLst>
            </a:endParaRPr>
          </a:p>
          <a:p>
            <a:endParaRPr lang="pt-BR" sz="4400" b="1" dirty="0">
              <a:solidFill>
                <a:srgbClr val="002060"/>
              </a:solidFill>
              <a:effectLst>
                <a:outerShdw blurRad="38100" dist="38100" dir="2700000" algn="tl">
                  <a:srgbClr val="000000">
                    <a:alpha val="43137"/>
                  </a:srgbClr>
                </a:outerShdw>
              </a:effectLst>
            </a:endParaRPr>
          </a:p>
          <a:p>
            <a:pPr algn="ctr"/>
            <a:r>
              <a:rPr lang="pt-BR" sz="6000" b="1" dirty="0">
                <a:solidFill>
                  <a:srgbClr val="002060"/>
                </a:solidFill>
                <a:effectLst>
                  <a:outerShdw blurRad="38100" dist="38100" dir="2700000" algn="tl">
                    <a:srgbClr val="000000">
                      <a:alpha val="43137"/>
                    </a:srgbClr>
                  </a:outerShdw>
                </a:effectLst>
              </a:rPr>
              <a:t>Boas vindas</a:t>
            </a:r>
          </a:p>
          <a:p>
            <a:endParaRPr lang="pt-BR" sz="4400" b="1" dirty="0">
              <a:solidFill>
                <a:srgbClr val="002060"/>
              </a:solidFill>
              <a:effectLst>
                <a:outerShdw blurRad="38100" dist="38100" dir="2700000" algn="tl">
                  <a:srgbClr val="000000">
                    <a:alpha val="43137"/>
                  </a:srgbClr>
                </a:outerShdw>
              </a:effectLst>
            </a:endParaRPr>
          </a:p>
          <a:p>
            <a:pPr marR="19720" algn="ctr"/>
            <a:r>
              <a:rPr lang="pt-BR" sz="4400" b="1" dirty="0">
                <a:solidFill>
                  <a:srgbClr val="002060"/>
                </a:solidFill>
                <a:effectLst>
                  <a:outerShdw blurRad="38100" dist="38100" dir="2700000" algn="tl">
                    <a:srgbClr val="000000">
                      <a:alpha val="43137"/>
                    </a:srgbClr>
                  </a:outerShdw>
                </a:effectLst>
              </a:rPr>
              <a:t>Presidente do CNPE</a:t>
            </a:r>
          </a:p>
          <a:p>
            <a:pPr marR="19720" algn="ctr"/>
            <a:r>
              <a:rPr lang="pt-BR" sz="4400" b="1" dirty="0">
                <a:solidFill>
                  <a:srgbClr val="002060"/>
                </a:solidFill>
                <a:effectLst>
                  <a:outerShdw blurRad="38100" dist="38100" dir="2700000" algn="tl">
                    <a:srgbClr val="000000">
                      <a:alpha val="43137"/>
                    </a:srgbClr>
                  </a:outerShdw>
                </a:effectLst>
              </a:rPr>
              <a:t>Ministro de Estado de Minas e Energia</a:t>
            </a:r>
          </a:p>
        </p:txBody>
      </p:sp>
    </p:spTree>
    <p:extLst>
      <p:ext uri="{BB962C8B-B14F-4D97-AF65-F5344CB8AC3E}">
        <p14:creationId xmlns:p14="http://schemas.microsoft.com/office/powerpoint/2010/main" val="17619288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Texto 23"/>
          <p:cNvSpPr txBox="1">
            <a:spLocks/>
          </p:cNvSpPr>
          <p:nvPr/>
        </p:nvSpPr>
        <p:spPr>
          <a:xfrm>
            <a:off x="256663" y="279884"/>
            <a:ext cx="6396776" cy="2471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BR" sz="1200" b="1" i="0" u="none" strike="noStrike" kern="1200" cap="none" spc="0" normalizeH="0" baseline="0" noProof="0" dirty="0">
                <a:ln>
                  <a:noFill/>
                </a:ln>
                <a:solidFill>
                  <a:prstClr val="black"/>
                </a:solidFill>
                <a:effectLst/>
                <a:uLnTx/>
                <a:uFillTx/>
                <a:latin typeface="Raleway" panose="020B0503030101060003" pitchFamily="34" charset="0"/>
                <a:ea typeface="+mn-ea"/>
                <a:cs typeface="+mn-cs"/>
              </a:rPr>
              <a:t>SECRETARIA DE PLANEJAMENTO E DESENVOLVIMENTO ENERGÉTICO</a:t>
            </a:r>
          </a:p>
        </p:txBody>
      </p:sp>
      <p:sp>
        <p:nvSpPr>
          <p:cNvPr id="8" name="Retângulo 7"/>
          <p:cNvSpPr/>
          <p:nvPr/>
        </p:nvSpPr>
        <p:spPr>
          <a:xfrm>
            <a:off x="356318" y="1157762"/>
            <a:ext cx="2048698" cy="97830"/>
          </a:xfrm>
          <a:prstGeom prst="rect">
            <a:avLst/>
          </a:prstGeom>
          <a:solidFill>
            <a:sysClr val="windowText" lastClr="000000">
              <a:lumMod val="50000"/>
              <a:lumOff val="5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Raleway" panose="020B0604020202020204" charset="0"/>
              <a:ea typeface="+mn-ea"/>
              <a:cs typeface="+mn-cs"/>
            </a:endParaRPr>
          </a:p>
        </p:txBody>
      </p:sp>
      <p:sp>
        <p:nvSpPr>
          <p:cNvPr id="9" name="Título 13"/>
          <p:cNvSpPr txBox="1">
            <a:spLocks/>
          </p:cNvSpPr>
          <p:nvPr/>
        </p:nvSpPr>
        <p:spPr>
          <a:xfrm>
            <a:off x="242983" y="543052"/>
            <a:ext cx="11649206" cy="602850"/>
          </a:xfrm>
          <a:prstGeom prst="rect">
            <a:avLst/>
          </a:prstGeom>
        </p:spPr>
        <p:txBody>
          <a:bodyPr/>
          <a:lstStyle>
            <a:lvl1pPr algn="l" defTabSz="914400" rtl="0" eaLnBrk="1" latinLnBrk="0" hangingPunct="1">
              <a:lnSpc>
                <a:spcPct val="90000"/>
              </a:lnSpc>
              <a:spcBef>
                <a:spcPct val="0"/>
              </a:spcBef>
              <a:buNone/>
              <a:defRPr sz="3600" kern="1200" baseline="0">
                <a:solidFill>
                  <a:schemeClr val="bg1"/>
                </a:solidFill>
                <a:latin typeface="Raleway ExtraBold" panose="020B09030301010600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3600" b="1" i="0" u="none" strike="noStrike" kern="1200" cap="none" spc="0" normalizeH="0" baseline="0" noProof="0" dirty="0">
                <a:ln>
                  <a:noFill/>
                </a:ln>
                <a:solidFill>
                  <a:prstClr val="black"/>
                </a:solidFill>
                <a:effectLst/>
                <a:uLnTx/>
                <a:uFillTx/>
                <a:latin typeface="Raleway ExtraBold" panose="020B0903030101060003" pitchFamily="34" charset="0"/>
                <a:ea typeface="+mj-ea"/>
                <a:cs typeface="+mj-cs"/>
              </a:rPr>
              <a:t>O Planejamento Energético Brasileiro </a:t>
            </a:r>
            <a:r>
              <a:rPr kumimoji="0" lang="pt-BR" sz="3600" b="1" i="0" u="none" strike="noStrike" kern="1200" cap="none" spc="0" normalizeH="0" baseline="0" noProof="0" dirty="0" smtClean="0">
                <a:ln>
                  <a:noFill/>
                </a:ln>
                <a:solidFill>
                  <a:prstClr val="black"/>
                </a:solidFill>
                <a:effectLst/>
                <a:uLnTx/>
                <a:uFillTx/>
                <a:latin typeface="Raleway ExtraBold" panose="020B0903030101060003" pitchFamily="34" charset="0"/>
                <a:ea typeface="+mj-ea"/>
                <a:cs typeface="+mj-cs"/>
              </a:rPr>
              <a:t>- PDE e PNE</a:t>
            </a:r>
            <a:endParaRPr kumimoji="0" lang="pt-BR" sz="3600" b="1" i="0" u="none" strike="noStrike" kern="1200" cap="none" spc="0" normalizeH="0" baseline="0" noProof="0" dirty="0">
              <a:ln>
                <a:noFill/>
              </a:ln>
              <a:solidFill>
                <a:prstClr val="black"/>
              </a:solidFill>
              <a:effectLst/>
              <a:uLnTx/>
              <a:uFillTx/>
              <a:latin typeface="Raleway ExtraBold" panose="020B0903030101060003" pitchFamily="34" charset="0"/>
              <a:ea typeface="+mj-ea"/>
              <a:cs typeface="+mj-cs"/>
            </a:endParaRPr>
          </a:p>
        </p:txBody>
      </p:sp>
      <p:pic>
        <p:nvPicPr>
          <p:cNvPr id="45" name="Imagem 44">
            <a:hlinkClick r:id="rId3"/>
          </p:cNvPr>
          <p:cNvPicPr>
            <a:picLocks noChangeAspect="1"/>
          </p:cNvPicPr>
          <p:nvPr/>
        </p:nvPicPr>
        <p:blipFill rotWithShape="1">
          <a:blip r:embed="rId4"/>
          <a:srcRect t="4968" b="74440"/>
          <a:stretch/>
        </p:blipFill>
        <p:spPr>
          <a:xfrm>
            <a:off x="33310" y="3432526"/>
            <a:ext cx="5909916" cy="1036598"/>
          </a:xfrm>
          <a:prstGeom prst="rect">
            <a:avLst/>
          </a:prstGeom>
        </p:spPr>
      </p:pic>
      <p:pic>
        <p:nvPicPr>
          <p:cNvPr id="44" name="Imagem 43">
            <a:hlinkClick r:id="rId3"/>
          </p:cNvPr>
          <p:cNvPicPr>
            <a:picLocks noChangeAspect="1"/>
          </p:cNvPicPr>
          <p:nvPr/>
        </p:nvPicPr>
        <p:blipFill rotWithShape="1">
          <a:blip r:embed="rId4"/>
          <a:srcRect t="74429" b="5602"/>
          <a:stretch/>
        </p:blipFill>
        <p:spPr>
          <a:xfrm>
            <a:off x="-7623" y="5750330"/>
            <a:ext cx="5950849" cy="972000"/>
          </a:xfrm>
          <a:prstGeom prst="rect">
            <a:avLst/>
          </a:prstGeom>
        </p:spPr>
      </p:pic>
      <p:pic>
        <p:nvPicPr>
          <p:cNvPr id="48" name="Imagem 47">
            <a:hlinkClick r:id="rId3"/>
          </p:cNvPr>
          <p:cNvPicPr>
            <a:picLocks noChangeAspect="1"/>
          </p:cNvPicPr>
          <p:nvPr/>
        </p:nvPicPr>
        <p:blipFill rotWithShape="1">
          <a:blip r:embed="rId4"/>
          <a:srcRect t="28368" b="51560"/>
          <a:stretch/>
        </p:blipFill>
        <p:spPr>
          <a:xfrm>
            <a:off x="-424092" y="4578814"/>
            <a:ext cx="6367318" cy="1016077"/>
          </a:xfrm>
          <a:prstGeom prst="rect">
            <a:avLst/>
          </a:prstGeom>
        </p:spPr>
      </p:pic>
      <p:sp>
        <p:nvSpPr>
          <p:cNvPr id="79" name="Retângulo 78"/>
          <p:cNvSpPr/>
          <p:nvPr/>
        </p:nvSpPr>
        <p:spPr>
          <a:xfrm>
            <a:off x="6652225" y="3572825"/>
            <a:ext cx="5400000" cy="756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scene3d>
            <a:camera prst="orthographicFront"/>
            <a:lightRig rig="threePt" dir="t"/>
          </a:scene3d>
          <a:sp3d>
            <a:bevelT/>
          </a:sp3d>
        </p:spPr>
        <p:style>
          <a:lnRef idx="3">
            <a:schemeClr val="lt1"/>
          </a:lnRef>
          <a:fillRef idx="1">
            <a:schemeClr val="accent1"/>
          </a:fillRef>
          <a:effectRef idx="1">
            <a:schemeClr val="accent1"/>
          </a:effectRef>
          <a:fontRef idx="minor">
            <a:schemeClr val="lt1"/>
          </a:fontRef>
        </p:style>
        <p:txBody>
          <a:bodyPr rtlCol="0" anchor="ctr"/>
          <a:lstStyle/>
          <a:p>
            <a:pPr marL="714375" marR="0" lvl="0" indent="0" algn="l"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smtClean="0">
                <a:ln>
                  <a:noFill/>
                </a:ln>
                <a:solidFill>
                  <a:prstClr val="white"/>
                </a:solidFill>
                <a:effectLst/>
                <a:uLnTx/>
                <a:uFillTx/>
                <a:latin typeface="Calibri" panose="020F0502020204030204"/>
                <a:ea typeface="+mn-ea"/>
                <a:cs typeface="+mn-cs"/>
              </a:rPr>
              <a:t>Estudos de recursos energéticos</a:t>
            </a:r>
          </a:p>
          <a:p>
            <a:pPr marL="990600"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600" b="0" i="0" u="none" strike="noStrike" kern="1200" cap="none" spc="0" normalizeH="0" baseline="0" noProof="0" dirty="0" smtClean="0">
                <a:ln>
                  <a:noFill/>
                </a:ln>
                <a:solidFill>
                  <a:prstClr val="white"/>
                </a:solidFill>
                <a:effectLst/>
                <a:uLnTx/>
                <a:uFillTx/>
                <a:latin typeface="Calibri" panose="020F0502020204030204"/>
                <a:ea typeface="+mn-ea"/>
                <a:cs typeface="+mn-cs"/>
              </a:rPr>
              <a:t>Aspectos setoriais, econômicos, tecnológicos e ambientais</a:t>
            </a:r>
          </a:p>
        </p:txBody>
      </p:sp>
      <p:sp>
        <p:nvSpPr>
          <p:cNvPr id="80" name="Retângulo 79"/>
          <p:cNvSpPr/>
          <p:nvPr/>
        </p:nvSpPr>
        <p:spPr>
          <a:xfrm>
            <a:off x="6652225" y="4708852"/>
            <a:ext cx="5400000" cy="756000"/>
          </a:xfrm>
          <a:prstGeom prst="rect">
            <a:avLst/>
          </a:prstGeom>
          <a:solidFill>
            <a:schemeClr val="accent1">
              <a:lumMod val="75000"/>
            </a:schemeClr>
          </a:solidFill>
          <a:scene3d>
            <a:camera prst="orthographicFront"/>
            <a:lightRig rig="threePt" dir="t"/>
          </a:scene3d>
          <a:sp3d>
            <a:bevelT/>
          </a:sp3d>
        </p:spPr>
        <p:style>
          <a:lnRef idx="3">
            <a:schemeClr val="lt1"/>
          </a:lnRef>
          <a:fillRef idx="1">
            <a:schemeClr val="accent1"/>
          </a:fillRef>
          <a:effectRef idx="1">
            <a:schemeClr val="accent1"/>
          </a:effectRef>
          <a:fontRef idx="minor">
            <a:schemeClr val="lt1"/>
          </a:fontRef>
        </p:style>
        <p:txBody>
          <a:bodyPr rtlCol="0" anchor="ctr"/>
          <a:lstStyle/>
          <a:p>
            <a:pPr marL="714375" marR="0" lvl="0" indent="0" algn="l"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smtClean="0">
                <a:ln>
                  <a:noFill/>
                </a:ln>
                <a:solidFill>
                  <a:prstClr val="white"/>
                </a:solidFill>
                <a:effectLst/>
                <a:uLnTx/>
                <a:uFillTx/>
                <a:latin typeface="Calibri" panose="020F0502020204030204"/>
                <a:ea typeface="+mn-ea"/>
                <a:cs typeface="+mn-cs"/>
              </a:rPr>
              <a:t>Tendências Tecnológicas</a:t>
            </a:r>
          </a:p>
          <a:p>
            <a:pPr marL="990600"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257300" algn="l"/>
              </a:tabLst>
              <a:defRPr/>
            </a:pPr>
            <a:r>
              <a:rPr kumimoji="0" lang="pt-BR" sz="1600" b="0" i="0" u="none" strike="noStrike" kern="1200" cap="none" spc="0" normalizeH="0" baseline="0" noProof="0" dirty="0" smtClean="0">
                <a:ln>
                  <a:noFill/>
                </a:ln>
                <a:solidFill>
                  <a:prstClr val="white"/>
                </a:solidFill>
                <a:effectLst/>
                <a:uLnTx/>
                <a:uFillTx/>
                <a:latin typeface="Calibri" panose="020F0502020204030204"/>
                <a:ea typeface="+mn-ea"/>
                <a:cs typeface="+mn-cs"/>
              </a:rPr>
              <a:t>RED, armazenamento, tecnologias </a:t>
            </a:r>
            <a:r>
              <a:rPr kumimoji="0" lang="pt-BR" sz="1600" b="0" i="0" u="none" strike="noStrike" kern="1200" cap="none" spc="0" normalizeH="0" baseline="0" noProof="0" dirty="0" err="1" smtClean="0">
                <a:ln>
                  <a:noFill/>
                </a:ln>
                <a:solidFill>
                  <a:prstClr val="white"/>
                </a:solidFill>
                <a:effectLst/>
                <a:uLnTx/>
                <a:uFillTx/>
                <a:latin typeface="Calibri" panose="020F0502020204030204"/>
                <a:ea typeface="+mn-ea"/>
                <a:cs typeface="+mn-cs"/>
              </a:rPr>
              <a:t>disruptivas</a:t>
            </a:r>
            <a:endParaRPr kumimoji="0" lang="pt-BR" sz="16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81" name="Retângulo 80"/>
          <p:cNvSpPr/>
          <p:nvPr/>
        </p:nvSpPr>
        <p:spPr>
          <a:xfrm>
            <a:off x="6672462" y="5886370"/>
            <a:ext cx="5379961" cy="746520"/>
          </a:xfrm>
          <a:prstGeom prst="rect">
            <a:avLst/>
          </a:prstGeom>
          <a:solidFill>
            <a:schemeClr val="tx2">
              <a:lumMod val="60000"/>
              <a:lumOff val="40000"/>
            </a:schemeClr>
          </a:solidFill>
          <a:scene3d>
            <a:camera prst="orthographicFront"/>
            <a:lightRig rig="threePt" dir="t"/>
          </a:scene3d>
          <a:sp3d>
            <a:bevelT/>
          </a:sp3d>
        </p:spPr>
        <p:style>
          <a:lnRef idx="3">
            <a:schemeClr val="lt1"/>
          </a:lnRef>
          <a:fillRef idx="1">
            <a:schemeClr val="accent1"/>
          </a:fillRef>
          <a:effectRef idx="1">
            <a:schemeClr val="accent1"/>
          </a:effectRef>
          <a:fontRef idx="minor">
            <a:schemeClr val="lt1"/>
          </a:fontRef>
        </p:style>
        <p:txBody>
          <a:bodyPr rtlCol="0" anchor="ctr"/>
          <a:lstStyle/>
          <a:p>
            <a:pPr marL="723900" marR="0" lvl="0" indent="0" algn="l"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smtClean="0">
                <a:ln>
                  <a:noFill/>
                </a:ln>
                <a:solidFill>
                  <a:prstClr val="white"/>
                </a:solidFill>
                <a:effectLst/>
                <a:uLnTx/>
                <a:uFillTx/>
                <a:latin typeface="Calibri" panose="020F0502020204030204"/>
                <a:ea typeface="+mn-ea"/>
                <a:cs typeface="+mn-cs"/>
              </a:rPr>
              <a:t>Transição energética</a:t>
            </a:r>
          </a:p>
          <a:p>
            <a:pPr marL="9906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257300" algn="l"/>
              </a:tabLst>
              <a:defRPr/>
            </a:pPr>
            <a:r>
              <a:rPr kumimoji="0" lang="pt-BR" sz="1600" b="0" i="0" u="none" strike="noStrike" kern="1200" cap="none" spc="0" normalizeH="0" baseline="0" noProof="0" dirty="0" smtClean="0">
                <a:ln>
                  <a:noFill/>
                </a:ln>
                <a:solidFill>
                  <a:prstClr val="white"/>
                </a:solidFill>
                <a:effectLst/>
                <a:uLnTx/>
                <a:uFillTx/>
                <a:latin typeface="Calibri" panose="020F0502020204030204"/>
                <a:ea typeface="+mn-ea"/>
                <a:cs typeface="+mn-cs"/>
              </a:rPr>
              <a:t>Descarbonização, eficiência energética, </a:t>
            </a:r>
            <a:r>
              <a:rPr kumimoji="0" lang="pt-BR" sz="1600" b="0" i="0" u="none" strike="noStrike" kern="1200" cap="none" spc="0" normalizeH="0" baseline="0" noProof="0" dirty="0">
                <a:ln>
                  <a:noFill/>
                </a:ln>
                <a:solidFill>
                  <a:prstClr val="white"/>
                </a:solidFill>
                <a:effectLst/>
                <a:uLnTx/>
                <a:uFillTx/>
                <a:latin typeface="Calibri" panose="020F0502020204030204"/>
                <a:ea typeface="+mn-ea"/>
                <a:cs typeface="+mn-cs"/>
              </a:rPr>
              <a:t>comportamento do </a:t>
            </a:r>
            <a:r>
              <a:rPr kumimoji="0" lang="pt-BR" sz="1600" b="0" i="0" u="none" strike="noStrike" kern="1200" cap="none" spc="0" normalizeH="0" baseline="0" noProof="0" dirty="0" smtClean="0">
                <a:ln>
                  <a:noFill/>
                </a:ln>
                <a:solidFill>
                  <a:prstClr val="white"/>
                </a:solidFill>
                <a:effectLst/>
                <a:uLnTx/>
                <a:uFillTx/>
                <a:latin typeface="Calibri" panose="020F0502020204030204"/>
                <a:ea typeface="+mn-ea"/>
                <a:cs typeface="+mn-cs"/>
              </a:rPr>
              <a:t>consumidor, digitalização</a:t>
            </a:r>
          </a:p>
        </p:txBody>
      </p:sp>
      <p:pic>
        <p:nvPicPr>
          <p:cNvPr id="83" name="Imagem 82"/>
          <p:cNvPicPr>
            <a:picLocks noChangeAspect="1"/>
          </p:cNvPicPr>
          <p:nvPr/>
        </p:nvPicPr>
        <p:blipFill rotWithShape="1">
          <a:blip r:embed="rId5"/>
          <a:srcRect l="7633" t="8114" r="6159" b="5181"/>
          <a:stretch/>
        </p:blipFill>
        <p:spPr>
          <a:xfrm>
            <a:off x="6395614" y="4595354"/>
            <a:ext cx="972000" cy="972000"/>
          </a:xfrm>
          <a:prstGeom prst="ellipse">
            <a:avLst/>
          </a:prstGeom>
          <a:ln>
            <a:solidFill>
              <a:schemeClr val="accent1">
                <a:lumMod val="75000"/>
              </a:schemeClr>
            </a:solidFill>
          </a:ln>
        </p:spPr>
      </p:pic>
      <p:pic>
        <p:nvPicPr>
          <p:cNvPr id="84" name="Imagem 83"/>
          <p:cNvPicPr>
            <a:picLocks noChangeAspect="1"/>
          </p:cNvPicPr>
          <p:nvPr/>
        </p:nvPicPr>
        <p:blipFill rotWithShape="1">
          <a:blip r:embed="rId6"/>
          <a:srcRect t="2217" b="937"/>
          <a:stretch/>
        </p:blipFill>
        <p:spPr>
          <a:xfrm>
            <a:off x="6400772" y="3464825"/>
            <a:ext cx="984842" cy="972000"/>
          </a:xfrm>
          <a:prstGeom prst="ellipse">
            <a:avLst/>
          </a:prstGeom>
          <a:ln>
            <a:solidFill>
              <a:schemeClr val="accent1"/>
            </a:solidFill>
          </a:ln>
        </p:spPr>
      </p:pic>
      <p:grpSp>
        <p:nvGrpSpPr>
          <p:cNvPr id="86" name="Agrupar 85"/>
          <p:cNvGrpSpPr/>
          <p:nvPr/>
        </p:nvGrpSpPr>
        <p:grpSpPr>
          <a:xfrm>
            <a:off x="6377614" y="5768330"/>
            <a:ext cx="1008000" cy="936000"/>
            <a:chOff x="6886999" y="5471160"/>
            <a:chExt cx="1288694" cy="1260773"/>
          </a:xfrm>
        </p:grpSpPr>
        <p:sp>
          <p:nvSpPr>
            <p:cNvPr id="87" name="Elipse 86"/>
            <p:cNvSpPr/>
            <p:nvPr/>
          </p:nvSpPr>
          <p:spPr>
            <a:xfrm>
              <a:off x="6901346" y="5471160"/>
              <a:ext cx="1260000" cy="126077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9" name="Picture 4" descr="Resultado de imagem para sustainability"/>
            <p:cNvPicPr>
              <a:picLocks noChangeAspect="1" noChangeArrowheads="1"/>
            </p:cNvPicPr>
            <p:nvPr/>
          </p:nvPicPr>
          <p:blipFill>
            <a:blip r:embed="rId7"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886999" y="5603802"/>
              <a:ext cx="1288694" cy="940399"/>
            </a:xfrm>
            <a:prstGeom prst="ellipse">
              <a:avLst/>
            </a:prstGeom>
            <a:noFill/>
            <a:extLst>
              <a:ext uri="{909E8E84-426E-40DD-AFC4-6F175D3DCCD1}">
                <a14:hiddenFill xmlns:a14="http://schemas.microsoft.com/office/drawing/2010/main">
                  <a:solidFill>
                    <a:srgbClr val="FFFFFF"/>
                  </a:solidFill>
                </a14:hiddenFill>
              </a:ext>
            </a:extLst>
          </p:spPr>
        </p:pic>
      </p:grpSp>
      <p:pic>
        <p:nvPicPr>
          <p:cNvPr id="90" name="Imagem 89"/>
          <p:cNvPicPr>
            <a:picLocks noChangeAspect="1"/>
          </p:cNvPicPr>
          <p:nvPr/>
        </p:nvPicPr>
        <p:blipFill rotWithShape="1">
          <a:blip r:embed="rId8" cstate="screen">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a:ext>
            </a:extLst>
          </a:blip>
          <a:srcRect t="2061" r="5307" b="69716"/>
          <a:stretch/>
        </p:blipFill>
        <p:spPr>
          <a:xfrm>
            <a:off x="1104442" y="1558654"/>
            <a:ext cx="3924758" cy="1562941"/>
          </a:xfrm>
          <a:prstGeom prst="rect">
            <a:avLst/>
          </a:prstGeom>
          <a:ln>
            <a:noFill/>
          </a:ln>
          <a:effectLst>
            <a:outerShdw blurRad="292100" dist="139700" dir="2700000" algn="tl" rotWithShape="0">
              <a:srgbClr val="333333">
                <a:alpha val="65000"/>
              </a:srgbClr>
            </a:outerShdw>
          </a:effectLst>
        </p:spPr>
      </p:pic>
      <p:pic>
        <p:nvPicPr>
          <p:cNvPr id="93" name="Imagem 92"/>
          <p:cNvPicPr>
            <a:picLocks noChangeAspect="1"/>
          </p:cNvPicPr>
          <p:nvPr/>
        </p:nvPicPr>
        <p:blipFill>
          <a:blip r:embed="rId10"/>
          <a:stretch>
            <a:fillRect/>
          </a:stretch>
        </p:blipFill>
        <p:spPr>
          <a:xfrm>
            <a:off x="8349366" y="1597620"/>
            <a:ext cx="2026151" cy="1485007"/>
          </a:xfrm>
          <a:prstGeom prst="rect">
            <a:avLst/>
          </a:prstGeom>
        </p:spPr>
      </p:pic>
    </p:spTree>
    <p:extLst>
      <p:ext uri="{BB962C8B-B14F-4D97-AF65-F5344CB8AC3E}">
        <p14:creationId xmlns:p14="http://schemas.microsoft.com/office/powerpoint/2010/main" val="159161919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Texto 23"/>
          <p:cNvSpPr txBox="1">
            <a:spLocks/>
          </p:cNvSpPr>
          <p:nvPr/>
        </p:nvSpPr>
        <p:spPr>
          <a:xfrm>
            <a:off x="256663" y="279884"/>
            <a:ext cx="6396776" cy="2471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BR" sz="1200" b="1" i="0" u="none" strike="noStrike" kern="1200" cap="none" spc="0" normalizeH="0" baseline="0" noProof="0" dirty="0">
                <a:ln>
                  <a:noFill/>
                </a:ln>
                <a:solidFill>
                  <a:prstClr val="black"/>
                </a:solidFill>
                <a:effectLst/>
                <a:uLnTx/>
                <a:uFillTx/>
                <a:latin typeface="Raleway" panose="020B0503030101060003" pitchFamily="34" charset="0"/>
                <a:ea typeface="+mn-ea"/>
                <a:cs typeface="+mn-cs"/>
              </a:rPr>
              <a:t>SECRETARIA DE PLANEJAMENTO E DESENVOLVIMENTO ENERGÉTICO</a:t>
            </a:r>
          </a:p>
        </p:txBody>
      </p:sp>
      <p:sp>
        <p:nvSpPr>
          <p:cNvPr id="8" name="Retângulo 7"/>
          <p:cNvSpPr/>
          <p:nvPr/>
        </p:nvSpPr>
        <p:spPr>
          <a:xfrm>
            <a:off x="356318" y="1157762"/>
            <a:ext cx="2048698" cy="97830"/>
          </a:xfrm>
          <a:prstGeom prst="rect">
            <a:avLst/>
          </a:prstGeom>
          <a:solidFill>
            <a:sysClr val="windowText" lastClr="000000">
              <a:lumMod val="50000"/>
              <a:lumOff val="5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Raleway" panose="020B0604020202020204" charset="0"/>
              <a:ea typeface="+mn-ea"/>
              <a:cs typeface="+mn-cs"/>
            </a:endParaRPr>
          </a:p>
        </p:txBody>
      </p:sp>
      <p:sp>
        <p:nvSpPr>
          <p:cNvPr id="9" name="Título 13"/>
          <p:cNvSpPr txBox="1">
            <a:spLocks/>
          </p:cNvSpPr>
          <p:nvPr/>
        </p:nvSpPr>
        <p:spPr>
          <a:xfrm>
            <a:off x="242983" y="543052"/>
            <a:ext cx="11649206" cy="602850"/>
          </a:xfrm>
          <a:prstGeom prst="rect">
            <a:avLst/>
          </a:prstGeom>
        </p:spPr>
        <p:txBody>
          <a:bodyPr/>
          <a:lstStyle>
            <a:lvl1pPr algn="l" defTabSz="914400" rtl="0" eaLnBrk="1" latinLnBrk="0" hangingPunct="1">
              <a:lnSpc>
                <a:spcPct val="90000"/>
              </a:lnSpc>
              <a:spcBef>
                <a:spcPct val="0"/>
              </a:spcBef>
              <a:buNone/>
              <a:defRPr sz="3600" kern="1200" baseline="0">
                <a:solidFill>
                  <a:schemeClr val="bg1"/>
                </a:solidFill>
                <a:latin typeface="Raleway ExtraBold" panose="020B09030301010600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3600" b="1" i="0" u="none" strike="noStrike" kern="1200" cap="none" spc="0" normalizeH="0" baseline="0" noProof="0" dirty="0" smtClean="0">
                <a:ln>
                  <a:noFill/>
                </a:ln>
                <a:solidFill>
                  <a:prstClr val="black"/>
                </a:solidFill>
                <a:effectLst/>
                <a:uLnTx/>
                <a:uFillTx/>
                <a:latin typeface="Raleway ExtraBold" panose="020B0903030101060003" pitchFamily="34" charset="0"/>
                <a:ea typeface="+mj-ea"/>
                <a:cs typeface="+mj-cs"/>
              </a:rPr>
              <a:t>Indicação dos Estudos de Planejamento </a:t>
            </a:r>
            <a:endParaRPr kumimoji="0" lang="pt-BR" sz="3600" b="1" i="0" u="none" strike="noStrike" kern="1200" cap="none" spc="0" normalizeH="0" baseline="0" noProof="0" dirty="0">
              <a:ln>
                <a:noFill/>
              </a:ln>
              <a:solidFill>
                <a:prstClr val="black"/>
              </a:solidFill>
              <a:effectLst/>
              <a:uLnTx/>
              <a:uFillTx/>
              <a:latin typeface="Raleway ExtraBold" panose="020B0903030101060003" pitchFamily="34" charset="0"/>
              <a:ea typeface="+mj-ea"/>
              <a:cs typeface="+mj-cs"/>
            </a:endParaRPr>
          </a:p>
        </p:txBody>
      </p:sp>
      <p:pic>
        <p:nvPicPr>
          <p:cNvPr id="11" name="Imagem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5137" y="6122560"/>
            <a:ext cx="3196862" cy="609373"/>
          </a:xfrm>
          <a:prstGeom prst="rect">
            <a:avLst/>
          </a:prstGeom>
        </p:spPr>
      </p:pic>
      <p:sp>
        <p:nvSpPr>
          <p:cNvPr id="80" name="Retângulo 79"/>
          <p:cNvSpPr/>
          <p:nvPr/>
        </p:nvSpPr>
        <p:spPr>
          <a:xfrm>
            <a:off x="1770069" y="1726753"/>
            <a:ext cx="4140000" cy="1803177"/>
          </a:xfrm>
          <a:prstGeom prst="rect">
            <a:avLst/>
          </a:prstGeom>
          <a:solidFill>
            <a:schemeClr val="accent6">
              <a:lumMod val="75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A5A5A5">
                  <a:lumMod val="50000"/>
                </a:srgbClr>
              </a:solidFill>
              <a:effectLst/>
              <a:uLnTx/>
              <a:uFillTx/>
              <a:latin typeface="Calibri" panose="020F0502020204030204"/>
              <a:ea typeface="+mn-ea"/>
              <a:cs typeface="+mn-cs"/>
            </a:endParaRPr>
          </a:p>
        </p:txBody>
      </p:sp>
      <p:sp>
        <p:nvSpPr>
          <p:cNvPr id="81" name="Retângulo 80"/>
          <p:cNvSpPr/>
          <p:nvPr/>
        </p:nvSpPr>
        <p:spPr>
          <a:xfrm>
            <a:off x="6009468" y="1732252"/>
            <a:ext cx="4140000" cy="1800000"/>
          </a:xfrm>
          <a:prstGeom prst="rect">
            <a:avLst/>
          </a:prstGeom>
          <a:solidFill>
            <a:schemeClr val="bg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A5A5A5">
                  <a:lumMod val="50000"/>
                </a:srgbClr>
              </a:solidFill>
              <a:effectLst/>
              <a:uLnTx/>
              <a:uFillTx/>
              <a:latin typeface="Calibri" panose="020F0502020204030204"/>
              <a:ea typeface="+mn-ea"/>
              <a:cs typeface="+mn-cs"/>
            </a:endParaRPr>
          </a:p>
        </p:txBody>
      </p:sp>
      <p:sp>
        <p:nvSpPr>
          <p:cNvPr id="84" name="Elipse 83"/>
          <p:cNvSpPr/>
          <p:nvPr/>
        </p:nvSpPr>
        <p:spPr>
          <a:xfrm>
            <a:off x="5472215" y="2171527"/>
            <a:ext cx="994474" cy="1029057"/>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CaixaDeTexto 85"/>
          <p:cNvSpPr txBox="1"/>
          <p:nvPr/>
        </p:nvSpPr>
        <p:spPr>
          <a:xfrm>
            <a:off x="5481087" y="2362890"/>
            <a:ext cx="9767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Até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2029</a:t>
            </a:r>
          </a:p>
        </p:txBody>
      </p:sp>
      <p:sp>
        <p:nvSpPr>
          <p:cNvPr id="87" name="CaixaDeTexto 86"/>
          <p:cNvSpPr txBox="1"/>
          <p:nvPr/>
        </p:nvSpPr>
        <p:spPr>
          <a:xfrm>
            <a:off x="2439160" y="2161087"/>
            <a:ext cx="28241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prstClr val="white"/>
                </a:solidFill>
                <a:effectLst/>
                <a:uLnTx/>
                <a:uFillTx/>
                <a:latin typeface="Calibri" panose="020F0502020204030204"/>
                <a:ea typeface="+mn-ea"/>
                <a:cs typeface="+mn-cs"/>
              </a:rPr>
              <a:t>R$ 1,9 </a:t>
            </a:r>
            <a:r>
              <a:rPr kumimoji="0" lang="pt-BR" sz="2400" b="1" i="0" u="none" strike="noStrike" kern="1200" cap="none" spc="0" normalizeH="0" baseline="0" noProof="0" dirty="0">
                <a:ln>
                  <a:noFill/>
                </a:ln>
                <a:solidFill>
                  <a:prstClr val="white"/>
                </a:solidFill>
                <a:effectLst/>
                <a:uLnTx/>
                <a:uFillTx/>
                <a:latin typeface="Calibri" panose="020F0502020204030204"/>
                <a:ea typeface="+mn-ea"/>
                <a:cs typeface="+mn-cs"/>
              </a:rPr>
              <a:t>trilhão</a:t>
            </a:r>
            <a:r>
              <a:rPr kumimoji="0" lang="pt-BR" sz="24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9" name="CaixaDeTexto 88"/>
          <p:cNvSpPr txBox="1"/>
          <p:nvPr/>
        </p:nvSpPr>
        <p:spPr>
          <a:xfrm>
            <a:off x="2003164" y="2745591"/>
            <a:ext cx="352451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rPr>
              <a:t>em petróleo, gás e biocombustíveis</a:t>
            </a:r>
            <a:endParaRPr kumimoji="0" lang="pt-B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 name="CaixaDeTexto 89"/>
          <p:cNvSpPr txBox="1"/>
          <p:nvPr/>
        </p:nvSpPr>
        <p:spPr>
          <a:xfrm>
            <a:off x="6962279" y="2220414"/>
            <a:ext cx="330248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R$ 456 bilhões</a:t>
            </a:r>
          </a:p>
        </p:txBody>
      </p:sp>
      <p:sp>
        <p:nvSpPr>
          <p:cNvPr id="93" name="CaixaDeTexto 92"/>
          <p:cNvSpPr txBox="1"/>
          <p:nvPr/>
        </p:nvSpPr>
        <p:spPr>
          <a:xfrm>
            <a:off x="6276694" y="2883599"/>
            <a:ext cx="397206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em geração e transmissão de energia elétrica (não inclui distribuição)</a:t>
            </a:r>
            <a:endParaRPr kumimoji="0" lang="pt-BR" sz="18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pic>
        <p:nvPicPr>
          <p:cNvPr id="94" name="Imagem 9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8095" y="2253708"/>
            <a:ext cx="511484" cy="511484"/>
          </a:xfrm>
          <a:prstGeom prst="rect">
            <a:avLst/>
          </a:prstGeom>
        </p:spPr>
      </p:pic>
      <p:pic>
        <p:nvPicPr>
          <p:cNvPr id="95" name="Imagem 94"/>
          <p:cNvPicPr>
            <a:picLocks noChangeAspect="1"/>
          </p:cNvPicPr>
          <p:nvPr/>
        </p:nvPicPr>
        <p:blipFill>
          <a:blip r:embed="rId5" cstate="email">
            <a:biLevel thresh="25000"/>
            <a:extLst>
              <a:ext uri="{28A0092B-C50C-407E-A947-70E740481C1C}">
                <a14:useLocalDpi xmlns:a14="http://schemas.microsoft.com/office/drawing/2010/main"/>
              </a:ext>
            </a:extLst>
          </a:blip>
          <a:stretch>
            <a:fillRect/>
          </a:stretch>
        </p:blipFill>
        <p:spPr>
          <a:xfrm>
            <a:off x="9206796" y="4086770"/>
            <a:ext cx="510740" cy="514778"/>
          </a:xfrm>
          <a:prstGeom prst="rect">
            <a:avLst/>
          </a:prstGeom>
          <a:solidFill>
            <a:srgbClr val="967200"/>
          </a:solidFill>
        </p:spPr>
      </p:pic>
      <p:sp>
        <p:nvSpPr>
          <p:cNvPr id="96" name="Retângulo 95"/>
          <p:cNvSpPr/>
          <p:nvPr/>
        </p:nvSpPr>
        <p:spPr>
          <a:xfrm>
            <a:off x="417565" y="4444044"/>
            <a:ext cx="1587390" cy="48194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180000" r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GERAÇÃO CENTRALIZADA</a:t>
            </a:r>
          </a:p>
        </p:txBody>
      </p:sp>
      <p:cxnSp>
        <p:nvCxnSpPr>
          <p:cNvPr id="97" name="Conector reto 96"/>
          <p:cNvCxnSpPr/>
          <p:nvPr/>
        </p:nvCxnSpPr>
        <p:spPr>
          <a:xfrm flipH="1">
            <a:off x="513057" y="4929688"/>
            <a:ext cx="1433566"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8" name="Retângulo 97"/>
          <p:cNvSpPr/>
          <p:nvPr/>
        </p:nvSpPr>
        <p:spPr>
          <a:xfrm>
            <a:off x="374296" y="5056135"/>
            <a:ext cx="1804704" cy="796911"/>
          </a:xfrm>
          <a:prstGeom prst="rect">
            <a:avLst/>
          </a:prstGeom>
          <a:solidFill>
            <a:schemeClr val="accent3">
              <a:lumMod val="65000"/>
            </a:schemeClr>
          </a:solidFill>
          <a:ln>
            <a:noFill/>
          </a:ln>
        </p:spPr>
        <p:style>
          <a:lnRef idx="2">
            <a:schemeClr val="accent1"/>
          </a:lnRef>
          <a:fillRef idx="1">
            <a:schemeClr val="lt1"/>
          </a:fillRef>
          <a:effectRef idx="0">
            <a:schemeClr val="accent1"/>
          </a:effectRef>
          <a:fontRef idx="minor">
            <a:schemeClr val="dk1"/>
          </a:fontRef>
        </p:style>
        <p:txBody>
          <a:bodyPr lIns="180000" rIns="180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Investimentos     </a:t>
            </a:r>
            <a:r>
              <a:rPr kumimoji="0" lang="pt-BR" sz="1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R$ 303 bilhões</a:t>
            </a:r>
          </a:p>
        </p:txBody>
      </p:sp>
      <p:grpSp>
        <p:nvGrpSpPr>
          <p:cNvPr id="99" name="Agrupar 98"/>
          <p:cNvGrpSpPr/>
          <p:nvPr/>
        </p:nvGrpSpPr>
        <p:grpSpPr>
          <a:xfrm>
            <a:off x="5757222" y="4507489"/>
            <a:ext cx="1840225" cy="481946"/>
            <a:chOff x="339142" y="2369115"/>
            <a:chExt cx="1840225" cy="481946"/>
          </a:xfrm>
        </p:grpSpPr>
        <p:sp>
          <p:nvSpPr>
            <p:cNvPr id="100" name="Retângulo 99"/>
            <p:cNvSpPr/>
            <p:nvPr/>
          </p:nvSpPr>
          <p:spPr>
            <a:xfrm>
              <a:off x="339142" y="2369115"/>
              <a:ext cx="1840225" cy="48194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180000" r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TRANSMISSÃO</a:t>
              </a:r>
            </a:p>
          </p:txBody>
        </p:sp>
        <p:cxnSp>
          <p:nvCxnSpPr>
            <p:cNvPr id="101" name="Conector reto 100"/>
            <p:cNvCxnSpPr/>
            <p:nvPr/>
          </p:nvCxnSpPr>
          <p:spPr>
            <a:xfrm flipH="1" flipV="1">
              <a:off x="491989" y="2779467"/>
              <a:ext cx="1450937" cy="237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2" name="Retângulo 101"/>
          <p:cNvSpPr/>
          <p:nvPr/>
        </p:nvSpPr>
        <p:spPr>
          <a:xfrm>
            <a:off x="5743225" y="5033667"/>
            <a:ext cx="1854222" cy="809853"/>
          </a:xfrm>
          <a:prstGeom prst="rect">
            <a:avLst/>
          </a:prstGeom>
          <a:solidFill>
            <a:srgbClr val="0070C0"/>
          </a:solidFill>
          <a:ln>
            <a:noFill/>
          </a:ln>
        </p:spPr>
        <p:style>
          <a:lnRef idx="2">
            <a:schemeClr val="accent1"/>
          </a:lnRef>
          <a:fillRef idx="1">
            <a:schemeClr val="lt1"/>
          </a:fillRef>
          <a:effectRef idx="0">
            <a:schemeClr val="accent1"/>
          </a:effectRef>
          <a:fontRef idx="minor">
            <a:schemeClr val="dk1"/>
          </a:fontRef>
        </p:style>
        <p:txBody>
          <a:bodyPr lIns="180000" r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Investimentos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pt-BR" sz="1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R$ 104 bilhões</a:t>
            </a:r>
          </a:p>
        </p:txBody>
      </p:sp>
      <p:sp>
        <p:nvSpPr>
          <p:cNvPr id="103" name="Retângulo 102"/>
          <p:cNvSpPr/>
          <p:nvPr/>
        </p:nvSpPr>
        <p:spPr>
          <a:xfrm>
            <a:off x="2986174" y="4470022"/>
            <a:ext cx="1840225" cy="48194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180000" r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GERAÇÃO DISTRIBUÍDA</a:t>
            </a:r>
          </a:p>
        </p:txBody>
      </p:sp>
      <p:sp>
        <p:nvSpPr>
          <p:cNvPr id="104" name="Retângulo 103"/>
          <p:cNvSpPr/>
          <p:nvPr/>
        </p:nvSpPr>
        <p:spPr>
          <a:xfrm>
            <a:off x="3001413" y="5056135"/>
            <a:ext cx="1811322" cy="797381"/>
          </a:xfrm>
          <a:prstGeom prst="rect">
            <a:avLst/>
          </a:prstGeom>
          <a:solidFill>
            <a:schemeClr val="accent3">
              <a:lumMod val="65000"/>
            </a:schemeClr>
          </a:solidFill>
          <a:ln>
            <a:noFill/>
          </a:ln>
        </p:spPr>
        <p:style>
          <a:lnRef idx="2">
            <a:schemeClr val="accent1"/>
          </a:lnRef>
          <a:fillRef idx="1">
            <a:schemeClr val="lt1"/>
          </a:fillRef>
          <a:effectRef idx="0">
            <a:schemeClr val="accent1"/>
          </a:effectRef>
          <a:fontRef idx="minor">
            <a:schemeClr val="dk1"/>
          </a:fontRef>
        </p:style>
        <p:txBody>
          <a:bodyPr lIns="180000" r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Investimentos   </a:t>
            </a:r>
            <a:r>
              <a:rPr kumimoji="0" lang="pt-BR" sz="1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R$ 50 bilhões</a:t>
            </a:r>
          </a:p>
        </p:txBody>
      </p:sp>
      <p:pic>
        <p:nvPicPr>
          <p:cNvPr id="105" name="Picture 2" descr="Resultado de imagem para plus icon"/>
          <p:cNvPicPr>
            <a:picLocks noChangeAspect="1" noChangeArrowheads="1"/>
          </p:cNvPicPr>
          <p:nvPr/>
        </p:nvPicPr>
        <p:blipFill>
          <a:blip r:embed="rId6"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077645" y="5241308"/>
            <a:ext cx="394570" cy="394570"/>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 descr="Resultado de imagem para plus icon"/>
          <p:cNvPicPr>
            <a:picLocks noChangeAspect="1" noChangeArrowheads="1"/>
          </p:cNvPicPr>
          <p:nvPr/>
        </p:nvPicPr>
        <p:blipFill>
          <a:blip r:embed="rId6"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393803" y="5257305"/>
            <a:ext cx="394570" cy="394570"/>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69"/>
          <p:cNvPicPr>
            <a:picLocks noChangeAspect="1"/>
          </p:cNvPicPr>
          <p:nvPr/>
        </p:nvPicPr>
        <p:blipFill>
          <a:blip r:embed="rId7" cstate="email">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3154403" y="4086468"/>
            <a:ext cx="419411" cy="316281"/>
          </a:xfrm>
          <a:prstGeom prst="rect">
            <a:avLst/>
          </a:prstGeom>
        </p:spPr>
      </p:pic>
      <p:pic>
        <p:nvPicPr>
          <p:cNvPr id="108" name="Picture 70"/>
          <p:cNvPicPr>
            <a:picLocks noChangeAspect="1"/>
          </p:cNvPicPr>
          <p:nvPr/>
        </p:nvPicPr>
        <p:blipFill rotWithShape="1">
          <a:blip r:embed="rId8" cstate="email">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p:blipFill>
        <p:spPr>
          <a:xfrm>
            <a:off x="2690205" y="4132396"/>
            <a:ext cx="397370" cy="283162"/>
          </a:xfrm>
          <a:prstGeom prst="rect">
            <a:avLst/>
          </a:prstGeom>
        </p:spPr>
      </p:pic>
      <p:pic>
        <p:nvPicPr>
          <p:cNvPr id="109" name="Picture 81"/>
          <p:cNvPicPr>
            <a:picLocks noChangeAspect="1"/>
          </p:cNvPicPr>
          <p:nvPr/>
        </p:nvPicPr>
        <p:blipFill>
          <a:blip r:embed="rId9" cstate="email">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1492314" y="4081424"/>
            <a:ext cx="427035" cy="306878"/>
          </a:xfrm>
          <a:prstGeom prst="rect">
            <a:avLst/>
          </a:prstGeom>
        </p:spPr>
      </p:pic>
      <p:pic>
        <p:nvPicPr>
          <p:cNvPr id="110" name="Picture 68"/>
          <p:cNvPicPr>
            <a:picLocks noChangeAspect="1"/>
          </p:cNvPicPr>
          <p:nvPr/>
        </p:nvPicPr>
        <p:blipFill>
          <a:blip r:embed="rId10" cstate="email">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2092836" y="4104610"/>
            <a:ext cx="364751" cy="331960"/>
          </a:xfrm>
          <a:prstGeom prst="rect">
            <a:avLst/>
          </a:prstGeom>
        </p:spPr>
      </p:pic>
      <p:pic>
        <p:nvPicPr>
          <p:cNvPr id="111" name="Imagem 110"/>
          <p:cNvPicPr>
            <a:picLocks noChangeAspect="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85352" y="4108036"/>
            <a:ext cx="500370" cy="500370"/>
          </a:xfrm>
          <a:prstGeom prst="rect">
            <a:avLst/>
          </a:prstGeom>
        </p:spPr>
      </p:pic>
      <p:cxnSp>
        <p:nvCxnSpPr>
          <p:cNvPr id="112" name="Conector reto 111"/>
          <p:cNvCxnSpPr/>
          <p:nvPr/>
        </p:nvCxnSpPr>
        <p:spPr>
          <a:xfrm flipH="1">
            <a:off x="3174168" y="4922316"/>
            <a:ext cx="1433566"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3" name="Retângulo 112"/>
          <p:cNvSpPr/>
          <p:nvPr/>
        </p:nvSpPr>
        <p:spPr>
          <a:xfrm>
            <a:off x="8489319" y="5024143"/>
            <a:ext cx="2149651" cy="828903"/>
          </a:xfrm>
          <a:prstGeom prst="rect">
            <a:avLst/>
          </a:prstGeom>
          <a:solidFill>
            <a:srgbClr val="996600"/>
          </a:solidFill>
          <a:ln>
            <a:noFill/>
          </a:ln>
        </p:spPr>
        <p:style>
          <a:lnRef idx="2">
            <a:schemeClr val="accent1"/>
          </a:lnRef>
          <a:fillRef idx="1">
            <a:schemeClr val="lt1"/>
          </a:fillRef>
          <a:effectRef idx="0">
            <a:schemeClr val="accent1"/>
          </a:effectRef>
          <a:fontRef idx="minor">
            <a:schemeClr val="dk1"/>
          </a:fontRef>
        </p:style>
        <p:txBody>
          <a:bodyPr lIns="180000" r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Investimentos </a:t>
            </a:r>
            <a:r>
              <a:rPr kumimoji="0" lang="pt-BR"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R$ 456 bilhões</a:t>
            </a:r>
          </a:p>
        </p:txBody>
      </p:sp>
      <p:grpSp>
        <p:nvGrpSpPr>
          <p:cNvPr id="114" name="Agrupar 113"/>
          <p:cNvGrpSpPr/>
          <p:nvPr/>
        </p:nvGrpSpPr>
        <p:grpSpPr>
          <a:xfrm>
            <a:off x="8608141" y="4490953"/>
            <a:ext cx="1840225" cy="481946"/>
            <a:chOff x="339142" y="2369115"/>
            <a:chExt cx="1840225" cy="481946"/>
          </a:xfrm>
        </p:grpSpPr>
        <p:sp>
          <p:nvSpPr>
            <p:cNvPr id="115" name="Retângulo 114"/>
            <p:cNvSpPr/>
            <p:nvPr/>
          </p:nvSpPr>
          <p:spPr>
            <a:xfrm>
              <a:off x="339142" y="2369115"/>
              <a:ext cx="1840225" cy="48194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180000" r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TOTAL</a:t>
              </a:r>
            </a:p>
          </p:txBody>
        </p:sp>
        <p:cxnSp>
          <p:nvCxnSpPr>
            <p:cNvPr id="116" name="Conector reto 115"/>
            <p:cNvCxnSpPr/>
            <p:nvPr/>
          </p:nvCxnSpPr>
          <p:spPr>
            <a:xfrm flipH="1">
              <a:off x="491990" y="2779467"/>
              <a:ext cx="1584386" cy="1"/>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17" name="Picture 4" descr="Resultado de imagem para equal icon"/>
          <p:cNvPicPr>
            <a:picLocks noChangeAspect="1" noChangeArrowheads="1"/>
          </p:cNvPicPr>
          <p:nvPr/>
        </p:nvPicPr>
        <p:blipFill>
          <a:blip r:embed="rId12"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865826" y="5261036"/>
            <a:ext cx="355113" cy="35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80658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114786"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992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tângulo 2"/>
          <p:cNvSpPr/>
          <p:nvPr/>
        </p:nvSpPr>
        <p:spPr>
          <a:xfrm>
            <a:off x="346504" y="1069071"/>
            <a:ext cx="11845491" cy="1200329"/>
          </a:xfrm>
          <a:prstGeom prst="rect">
            <a:avLst/>
          </a:prstGeom>
        </p:spPr>
        <p:txBody>
          <a:bodyPr wrap="square">
            <a:spAutoFit/>
          </a:bodyPr>
          <a:lstStyle/>
          <a:p>
            <a:pPr algn="ctr"/>
            <a:r>
              <a:rPr lang="pt-BR" sz="3600" b="1" dirty="0">
                <a:solidFill>
                  <a:srgbClr val="002060"/>
                </a:solidFill>
              </a:rPr>
              <a:t>ATIVIDADES DESENVOLVIDAS EM </a:t>
            </a:r>
            <a:r>
              <a:rPr lang="pt-BR" sz="3600" b="1" dirty="0" smtClean="0">
                <a:solidFill>
                  <a:srgbClr val="002060"/>
                </a:solidFill>
              </a:rPr>
              <a:t>2019</a:t>
            </a:r>
          </a:p>
          <a:p>
            <a:pPr algn="ctr"/>
            <a:r>
              <a:rPr lang="pt-BR" sz="3600" b="1" dirty="0" smtClean="0">
                <a:solidFill>
                  <a:srgbClr val="002060"/>
                </a:solidFill>
              </a:rPr>
              <a:t> </a:t>
            </a:r>
            <a:r>
              <a:rPr lang="pt-BR" sz="3600" b="1" dirty="0">
                <a:solidFill>
                  <a:srgbClr val="002060"/>
                </a:solidFill>
              </a:rPr>
              <a:t>E </a:t>
            </a:r>
            <a:r>
              <a:rPr lang="pt-BR" sz="3600" b="1" dirty="0" smtClean="0">
                <a:solidFill>
                  <a:srgbClr val="002060"/>
                </a:solidFill>
              </a:rPr>
              <a:t>PERSPECTIVAS</a:t>
            </a:r>
            <a:endParaRPr lang="pt-BR" sz="3600" dirty="0"/>
          </a:p>
        </p:txBody>
      </p:sp>
      <p:sp>
        <p:nvSpPr>
          <p:cNvPr id="10" name="Retângulo 9"/>
          <p:cNvSpPr/>
          <p:nvPr/>
        </p:nvSpPr>
        <p:spPr>
          <a:xfrm>
            <a:off x="346509" y="2769041"/>
            <a:ext cx="11762072" cy="1569660"/>
          </a:xfrm>
          <a:prstGeom prst="rect">
            <a:avLst/>
          </a:prstGeom>
        </p:spPr>
        <p:txBody>
          <a:bodyPr wrap="square">
            <a:spAutoFit/>
          </a:bodyPr>
          <a:lstStyle/>
          <a:p>
            <a:pPr algn="ctr">
              <a:lnSpc>
                <a:spcPct val="150000"/>
              </a:lnSpc>
            </a:pPr>
            <a:r>
              <a:rPr lang="pt-BR" sz="3200" b="1" dirty="0" smtClean="0">
                <a:solidFill>
                  <a:srgbClr val="002060"/>
                </a:solidFill>
              </a:rPr>
              <a:t>Secretaria </a:t>
            </a:r>
            <a:r>
              <a:rPr lang="pt-BR" sz="3200" b="1" dirty="0">
                <a:solidFill>
                  <a:srgbClr val="002060"/>
                </a:solidFill>
              </a:rPr>
              <a:t>de Energia </a:t>
            </a:r>
            <a:r>
              <a:rPr lang="pt-BR" sz="3200" b="1" dirty="0" smtClean="0">
                <a:solidFill>
                  <a:srgbClr val="002060"/>
                </a:solidFill>
              </a:rPr>
              <a:t>Elétrica</a:t>
            </a:r>
          </a:p>
          <a:p>
            <a:pPr algn="ctr">
              <a:lnSpc>
                <a:spcPct val="150000"/>
              </a:lnSpc>
            </a:pPr>
            <a:r>
              <a:rPr lang="pt-BR" sz="3200" b="1" dirty="0" smtClean="0">
                <a:solidFill>
                  <a:srgbClr val="002060"/>
                </a:solidFill>
              </a:rPr>
              <a:t>Gualter Carvalho Mendes</a:t>
            </a:r>
            <a:endParaRPr lang="pt-BR" sz="3200" dirty="0">
              <a:solidFill>
                <a:srgbClr val="002060"/>
              </a:solidFill>
            </a:endParaRPr>
          </a:p>
        </p:txBody>
      </p:sp>
    </p:spTree>
    <p:extLst>
      <p:ext uri="{BB962C8B-B14F-4D97-AF65-F5344CB8AC3E}">
        <p14:creationId xmlns:p14="http://schemas.microsoft.com/office/powerpoint/2010/main" val="271214601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0"/>
          <p:cNvSpPr txBox="1">
            <a:spLocks/>
          </p:cNvSpPr>
          <p:nvPr/>
        </p:nvSpPr>
        <p:spPr>
          <a:xfrm>
            <a:off x="2343728" y="314835"/>
            <a:ext cx="6075654" cy="1201737"/>
          </a:xfrm>
          <a:prstGeom prst="rect">
            <a:avLst/>
          </a:prstGeom>
          <a:effectLst/>
        </p:spPr>
        <p:txBody>
          <a:bodyPr anchor="ctr"/>
          <a:lstStyle>
            <a:defPPr>
              <a:defRPr lang="pt-BR"/>
            </a:defPPr>
            <a:lvl1pPr marR="0" lvl="0" indent="0" fontAlgn="auto">
              <a:lnSpc>
                <a:spcPct val="90000"/>
              </a:lnSpc>
              <a:spcBef>
                <a:spcPct val="0"/>
              </a:spcBef>
              <a:spcAft>
                <a:spcPts val="0"/>
              </a:spcAft>
              <a:buClrTx/>
              <a:buSzTx/>
              <a:buFontTx/>
              <a:buNone/>
              <a:tabLst/>
              <a:defRPr kumimoji="0" sz="3400" i="0" u="none" strike="noStrike" cap="none" spc="0" normalizeH="0" baseline="0">
                <a:ln>
                  <a:noFill/>
                </a:ln>
                <a:solidFill>
                  <a:schemeClr val="accent4">
                    <a:lumMod val="50000"/>
                  </a:schemeClr>
                </a:solidFill>
                <a:effectLst/>
                <a:uLnTx/>
                <a:uFillTx/>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3400" b="1" i="0" u="none" strike="noStrike" kern="1200" cap="none" spc="0" normalizeH="0" baseline="0" noProof="0" dirty="0">
                <a:ln>
                  <a:noFill/>
                </a:ln>
                <a:solidFill>
                  <a:srgbClr val="FFC000">
                    <a:lumMod val="50000"/>
                  </a:srgbClr>
                </a:solidFill>
                <a:effectLst/>
                <a:uLnTx/>
                <a:uFillTx/>
                <a:latin typeface="Calibri" panose="020F0502020204030204"/>
                <a:ea typeface="+mj-ea"/>
                <a:cs typeface="+mj-cs"/>
              </a:rPr>
              <a:t>Condições de Atendimento para o Período 2019 a 2023</a:t>
            </a:r>
          </a:p>
        </p:txBody>
      </p:sp>
      <p:sp>
        <p:nvSpPr>
          <p:cNvPr id="4" name="Rectangle 8"/>
          <p:cNvSpPr>
            <a:spLocks noChangeArrowheads="1"/>
          </p:cNvSpPr>
          <p:nvPr/>
        </p:nvSpPr>
        <p:spPr bwMode="auto">
          <a:xfrm>
            <a:off x="1507435" y="1567599"/>
            <a:ext cx="10353885" cy="4841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marR="0" lvl="0" indent="-282575" algn="just" defTabSz="914400" rtl="0" eaLnBrk="1" fontAlgn="auto" latinLnBrk="0" hangingPunct="1">
              <a:lnSpc>
                <a:spcPct val="100000"/>
              </a:lnSpc>
              <a:spcBef>
                <a:spcPts val="600"/>
              </a:spcBef>
              <a:spcAft>
                <a:spcPts val="600"/>
              </a:spcAft>
              <a:buClrTx/>
              <a:buSzPct val="60000"/>
              <a:buFont typeface="Wingdings" pitchFamily="2" charset="2"/>
              <a:buChar char="Ø"/>
              <a:tabLst/>
              <a:defRPr/>
            </a:pPr>
            <a:endParaRPr kumimoji="0" lang="pt-BR" altLang="pt-BR" sz="24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457200" marR="0" lvl="0" indent="-282575" algn="just" defTabSz="914400" rtl="0" eaLnBrk="1" fontAlgn="auto" latinLnBrk="0" hangingPunct="1">
              <a:lnSpc>
                <a:spcPct val="100000"/>
              </a:lnSpc>
              <a:spcBef>
                <a:spcPts val="600"/>
              </a:spcBef>
              <a:spcAft>
                <a:spcPts val="600"/>
              </a:spcAft>
              <a:buClrTx/>
              <a:buSzPct val="60000"/>
              <a:buFont typeface="Wingdings" pitchFamily="2" charset="2"/>
              <a:buChar char="Ø"/>
              <a:tabLst/>
              <a:defRPr/>
            </a:pPr>
            <a:r>
              <a:rPr kumimoji="0" lang="pt-BR" altLang="pt-BR" sz="2600" b="1" i="0" u="none" strike="noStrike" kern="1200" cap="none" spc="0" normalizeH="0" baseline="0" noProof="0" dirty="0" smtClean="0">
                <a:ln>
                  <a:noFill/>
                </a:ln>
                <a:solidFill>
                  <a:prstClr val="black"/>
                </a:solidFill>
                <a:effectLst/>
                <a:uLnTx/>
                <a:uFillTx/>
                <a:latin typeface="Calibri" panose="020F0502020204030204"/>
                <a:ea typeface="+mn-ea"/>
                <a:cs typeface="+mn-cs"/>
              </a:rPr>
              <a:t>Ano 2019:</a:t>
            </a:r>
          </a:p>
          <a:p>
            <a:pPr marL="804863" marR="0" lvl="1" indent="-282575" algn="just" defTabSz="914400" rtl="0" eaLnBrk="1" fontAlgn="auto" latinLnBrk="0" hangingPunct="1">
              <a:lnSpc>
                <a:spcPct val="100000"/>
              </a:lnSpc>
              <a:spcBef>
                <a:spcPts val="600"/>
              </a:spcBef>
              <a:spcAft>
                <a:spcPts val="0"/>
              </a:spcAft>
              <a:buClrTx/>
              <a:buSzPct val="60000"/>
              <a:buFont typeface="Wingdings" pitchFamily="2" charset="2"/>
              <a:buChar char="Ø"/>
              <a:tabLst/>
              <a:defRPr/>
            </a:pPr>
            <a:r>
              <a:rPr kumimoji="0" lang="pt-BR" altLang="pt-BR" sz="2600" b="1" i="0" u="none" strike="noStrike" kern="1200" cap="none" spc="0" normalizeH="0" baseline="0" noProof="0" dirty="0" smtClean="0">
                <a:ln>
                  <a:noFill/>
                </a:ln>
                <a:solidFill>
                  <a:prstClr val="black"/>
                </a:solidFill>
                <a:effectLst/>
                <a:uLnTx/>
                <a:uFillTx/>
                <a:latin typeface="Calibri" panose="020F0502020204030204"/>
                <a:ea typeface="+mn-ea"/>
                <a:cs typeface="+mn-cs"/>
              </a:rPr>
              <a:t>Condições de atendimento melhores que as do ano de 2018</a:t>
            </a:r>
          </a:p>
          <a:p>
            <a:pPr marL="804863" marR="0" lvl="1" indent="-282575" algn="just" defTabSz="914400" rtl="0" eaLnBrk="1" fontAlgn="auto" latinLnBrk="0" hangingPunct="1">
              <a:lnSpc>
                <a:spcPct val="100000"/>
              </a:lnSpc>
              <a:spcBef>
                <a:spcPts val="600"/>
              </a:spcBef>
              <a:spcAft>
                <a:spcPts val="0"/>
              </a:spcAft>
              <a:buClrTx/>
              <a:buSzPct val="60000"/>
              <a:buFont typeface="Wingdings" pitchFamily="2" charset="2"/>
              <a:buChar char="Ø"/>
              <a:tabLst/>
              <a:defRPr/>
            </a:pPr>
            <a:endParaRPr kumimoji="0" lang="pt-BR" altLang="pt-BR" sz="26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804863" marR="0" lvl="1" indent="-282575" algn="just" defTabSz="914400" rtl="0" eaLnBrk="1" fontAlgn="auto" latinLnBrk="0" hangingPunct="1">
              <a:lnSpc>
                <a:spcPct val="100000"/>
              </a:lnSpc>
              <a:spcBef>
                <a:spcPts val="600"/>
              </a:spcBef>
              <a:spcAft>
                <a:spcPts val="0"/>
              </a:spcAft>
              <a:buClrTx/>
              <a:buSzPct val="60000"/>
              <a:buFont typeface="Wingdings" pitchFamily="2" charset="2"/>
              <a:buChar char="Ø"/>
              <a:tabLst/>
              <a:defRPr/>
            </a:pPr>
            <a:endParaRPr kumimoji="0" lang="pt-BR" altLang="pt-BR" sz="26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457200" marR="0" lvl="0" indent="-282575" algn="just" defTabSz="914400" rtl="0" eaLnBrk="1" fontAlgn="auto" latinLnBrk="0" hangingPunct="1">
              <a:lnSpc>
                <a:spcPct val="100000"/>
              </a:lnSpc>
              <a:spcBef>
                <a:spcPts val="600"/>
              </a:spcBef>
              <a:spcAft>
                <a:spcPts val="600"/>
              </a:spcAft>
              <a:buClrTx/>
              <a:buSzPct val="60000"/>
              <a:buFont typeface="Wingdings" pitchFamily="2" charset="2"/>
              <a:buChar char="Ø"/>
              <a:tabLst/>
              <a:defRPr/>
            </a:pPr>
            <a:r>
              <a:rPr kumimoji="0" lang="pt-BR" altLang="pt-BR" sz="2600" b="1" i="0" u="none" strike="noStrike" kern="1200" cap="none" spc="0" normalizeH="0" baseline="0" noProof="0" dirty="0" smtClean="0">
                <a:ln>
                  <a:noFill/>
                </a:ln>
                <a:solidFill>
                  <a:srgbClr val="008000"/>
                </a:solidFill>
                <a:effectLst/>
                <a:uLnTx/>
                <a:uFillTx/>
                <a:latin typeface="Calibri" panose="020F0502020204030204"/>
                <a:ea typeface="+mn-ea"/>
                <a:cs typeface="+mn-cs"/>
              </a:rPr>
              <a:t>Período 2020 a 2023</a:t>
            </a:r>
            <a:r>
              <a:rPr kumimoji="0" lang="pt-BR" altLang="pt-BR" sz="26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457200" marR="0" lvl="0" indent="-282575" algn="just" defTabSz="914400" rtl="0" eaLnBrk="1" fontAlgn="auto" latinLnBrk="0" hangingPunct="1">
              <a:lnSpc>
                <a:spcPct val="100000"/>
              </a:lnSpc>
              <a:spcBef>
                <a:spcPts val="600"/>
              </a:spcBef>
              <a:spcAft>
                <a:spcPts val="600"/>
              </a:spcAft>
              <a:buClrTx/>
              <a:buSzPct val="60000"/>
              <a:buFont typeface="Wingdings" pitchFamily="2" charset="2"/>
              <a:buChar char="Ø"/>
              <a:tabLst/>
              <a:defRPr/>
            </a:pPr>
            <a:r>
              <a:rPr kumimoji="0" lang="pt-BR" altLang="pt-BR" sz="2600" b="1" i="0" u="none" strike="noStrike" kern="1200" cap="none" spc="0" normalizeH="0" baseline="0" noProof="0" dirty="0" smtClean="0">
                <a:ln>
                  <a:noFill/>
                </a:ln>
                <a:solidFill>
                  <a:prstClr val="black"/>
                </a:solidFill>
                <a:effectLst/>
                <a:uLnTx/>
                <a:uFillTx/>
                <a:latin typeface="Calibri" panose="020F0502020204030204"/>
                <a:ea typeface="+mn-ea"/>
                <a:cs typeface="+mn-cs"/>
              </a:rPr>
              <a:t>Estão </a:t>
            </a:r>
            <a:r>
              <a:rPr kumimoji="0" lang="pt-BR" altLang="pt-BR" sz="2600" b="1" i="0" u="none" strike="noStrike" kern="1200" cap="none" spc="0" normalizeH="0" baseline="0" noProof="0" dirty="0">
                <a:ln>
                  <a:noFill/>
                </a:ln>
                <a:solidFill>
                  <a:prstClr val="black"/>
                </a:solidFill>
                <a:effectLst/>
                <a:uLnTx/>
                <a:uFillTx/>
                <a:latin typeface="Calibri" panose="020F0502020204030204"/>
                <a:ea typeface="+mn-ea"/>
                <a:cs typeface="+mn-cs"/>
              </a:rPr>
              <a:t>asseguradas as condições de atendimento ao Sistema Interligado Nacional – </a:t>
            </a:r>
            <a:r>
              <a:rPr kumimoji="0" lang="pt-BR" altLang="pt-BR" sz="2600" b="1" i="0" u="none" strike="noStrike" kern="1200" cap="none" spc="0" normalizeH="0" baseline="0" noProof="0" dirty="0" smtClean="0">
                <a:ln>
                  <a:noFill/>
                </a:ln>
                <a:solidFill>
                  <a:prstClr val="black"/>
                </a:solidFill>
                <a:effectLst/>
                <a:uLnTx/>
                <a:uFillTx/>
                <a:latin typeface="Calibri" panose="020F0502020204030204"/>
                <a:ea typeface="+mn-ea"/>
                <a:cs typeface="+mn-cs"/>
              </a:rPr>
              <a:t>SIN. Resultados </a:t>
            </a:r>
            <a:r>
              <a:rPr kumimoji="0" lang="pt-BR" altLang="pt-BR" sz="2600" b="1" i="0" u="none" strike="noStrike" kern="1200" cap="none" spc="0" normalizeH="0" baseline="0" noProof="0" dirty="0">
                <a:ln>
                  <a:noFill/>
                </a:ln>
                <a:solidFill>
                  <a:prstClr val="black"/>
                </a:solidFill>
                <a:effectLst/>
                <a:uLnTx/>
                <a:uFillTx/>
                <a:latin typeface="Calibri" panose="020F0502020204030204"/>
                <a:ea typeface="+mn-ea"/>
                <a:cs typeface="+mn-cs"/>
              </a:rPr>
              <a:t>das </a:t>
            </a:r>
            <a:r>
              <a:rPr kumimoji="0" lang="pt-BR" altLang="pt-BR" sz="2600" b="1" i="0" u="none" strike="noStrike" kern="1200" cap="none" spc="0" normalizeH="0" baseline="0" noProof="0" dirty="0" smtClean="0">
                <a:ln>
                  <a:noFill/>
                </a:ln>
                <a:solidFill>
                  <a:prstClr val="black"/>
                </a:solidFill>
                <a:effectLst/>
                <a:uLnTx/>
                <a:uFillTx/>
                <a:latin typeface="Calibri" panose="020F0502020204030204"/>
                <a:ea typeface="+mn-ea"/>
                <a:cs typeface="+mn-cs"/>
              </a:rPr>
              <a:t>simulações:</a:t>
            </a:r>
            <a:endParaRPr kumimoji="0" lang="pt-BR" altLang="pt-BR" sz="2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19300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2030728" y="998789"/>
            <a:ext cx="88566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55600" marR="0" lvl="0" indent="-260350" algn="just" defTabSz="914400" rtl="0" eaLnBrk="1" fontAlgn="auto" latinLnBrk="0" hangingPunct="1">
              <a:lnSpc>
                <a:spcPct val="100000"/>
              </a:lnSpc>
              <a:spcBef>
                <a:spcPct val="20000"/>
              </a:spcBef>
              <a:spcAft>
                <a:spcPts val="600"/>
              </a:spcAft>
              <a:buClrTx/>
              <a:buSzPct val="60000"/>
              <a:buFont typeface="Wingdings" pitchFamily="2" charset="2"/>
              <a:buChar char="Ø"/>
              <a:tabLst/>
              <a:defRPr/>
            </a:pPr>
            <a:r>
              <a:rPr kumimoji="0" lang="pt-BR" altLang="pt-BR" sz="2300" b="1" i="0" u="none" strike="noStrike" kern="1200" cap="none" spc="0" normalizeH="0" baseline="0" noProof="0" dirty="0" smtClean="0">
                <a:ln>
                  <a:noFill/>
                </a:ln>
                <a:solidFill>
                  <a:prstClr val="black"/>
                </a:solidFill>
                <a:effectLst/>
                <a:uLnTx/>
                <a:uFillTx/>
                <a:latin typeface="Calibri" panose="020F0502020204030204"/>
                <a:ea typeface="+mn-ea"/>
                <a:cs typeface="+mn-cs"/>
              </a:rPr>
              <a:t>Maior Crescimento do PIB</a:t>
            </a:r>
            <a:r>
              <a:rPr kumimoji="0" lang="pt-BR" altLang="pt-BR"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altLang="pt-BR" sz="2200" b="1" i="0" u="none" strike="noStrike" kern="1200" cap="none" spc="0" normalizeH="0" baseline="0" noProof="0" dirty="0" smtClean="0">
                <a:ln>
                  <a:noFill/>
                </a:ln>
                <a:solidFill>
                  <a:prstClr val="black"/>
                </a:solidFill>
                <a:effectLst/>
                <a:uLnTx/>
                <a:uFillTx/>
                <a:latin typeface="Calibri" panose="020F0502020204030204"/>
                <a:ea typeface="+mn-ea"/>
                <a:cs typeface="+mn-cs"/>
              </a:rPr>
              <a:t>de 2,6 % para </a:t>
            </a:r>
            <a:r>
              <a:rPr kumimoji="0" lang="pt-BR" altLang="pt-BR" sz="2200" b="1" i="0" u="none" strike="noStrike" kern="1200" cap="none" spc="0" normalizeH="0" baseline="0" noProof="0" dirty="0">
                <a:ln>
                  <a:noFill/>
                </a:ln>
                <a:solidFill>
                  <a:srgbClr val="0000FF"/>
                </a:solidFill>
                <a:effectLst/>
                <a:uLnTx/>
                <a:uFillTx/>
                <a:latin typeface="Calibri" panose="020F0502020204030204"/>
                <a:ea typeface="+mn-ea"/>
                <a:cs typeface="+mn-cs"/>
              </a:rPr>
              <a:t>3,6 %</a:t>
            </a:r>
            <a:r>
              <a:rPr kumimoji="0" lang="pt-BR" altLang="pt-BR"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altLang="pt-BR" sz="2200" b="1" i="0" u="none" strike="noStrike" kern="1200" cap="none" spc="0" normalizeH="0" baseline="0" noProof="0" dirty="0" smtClean="0">
                <a:ln>
                  <a:noFill/>
                </a:ln>
                <a:solidFill>
                  <a:prstClr val="black"/>
                </a:solidFill>
                <a:effectLst/>
                <a:uLnTx/>
                <a:uFillTx/>
                <a:latin typeface="Calibri" panose="020F0502020204030204"/>
                <a:ea typeface="+mn-ea"/>
                <a:cs typeface="+mn-cs"/>
              </a:rPr>
              <a:t>(2019-2023)</a:t>
            </a:r>
            <a:endParaRPr kumimoji="0" lang="pt-BR" altLang="pt-BR" sz="2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aixaDeTexto 4"/>
          <p:cNvSpPr txBox="1"/>
          <p:nvPr/>
        </p:nvSpPr>
        <p:spPr>
          <a:xfrm>
            <a:off x="1547649" y="6610946"/>
            <a:ext cx="358303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smtClean="0">
                <a:ln>
                  <a:noFill/>
                </a:ln>
                <a:solidFill>
                  <a:srgbClr val="000000"/>
                </a:solidFill>
                <a:effectLst/>
                <a:uLnTx/>
                <a:uFillTx/>
                <a:latin typeface="Calibri" panose="020F0502020204030204"/>
                <a:ea typeface="+mn-ea"/>
                <a:cs typeface="+mn-cs"/>
              </a:rPr>
              <a:t>Referência: </a:t>
            </a:r>
            <a:r>
              <a:rPr kumimoji="0" lang="pt-BR" sz="9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previsão </a:t>
            </a:r>
            <a:r>
              <a:rPr kumimoji="0" lang="pt-BR" sz="900" b="0" i="0" u="none" strike="noStrike" kern="1200" cap="none" spc="0" normalizeH="0" baseline="0" noProof="0" dirty="0" smtClean="0">
                <a:ln>
                  <a:noFill/>
                </a:ln>
                <a:solidFill>
                  <a:prstClr val="black"/>
                </a:solidFill>
                <a:effectLst/>
                <a:uLnTx/>
                <a:uFillTx/>
                <a:latin typeface="Calibri" panose="020F0502020204030204"/>
                <a:ea typeface="+mn-ea"/>
                <a:cs typeface="Times New Roman" pitchFamily="18" charset="0"/>
              </a:rPr>
              <a:t>de carga para </a:t>
            </a:r>
            <a:r>
              <a:rPr kumimoji="0" lang="pt-BR" sz="9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o PMO de novembro/2019 </a:t>
            </a:r>
            <a:r>
              <a:rPr kumimoji="0" lang="pt-BR" sz="900" b="0" i="0" u="none" strike="noStrike" kern="1200" cap="none" spc="0" normalizeH="0" baseline="0" noProof="0" dirty="0" smtClean="0">
                <a:ln>
                  <a:noFill/>
                </a:ln>
                <a:solidFill>
                  <a:srgbClr val="000000"/>
                </a:solidFill>
                <a:effectLst/>
                <a:uLnTx/>
                <a:uFillTx/>
                <a:latin typeface="Calibri" panose="020F0502020204030204"/>
                <a:ea typeface="+mn-ea"/>
                <a:cs typeface="+mn-cs"/>
              </a:rPr>
              <a:t>- EPE/ONS</a:t>
            </a:r>
            <a:endParaRPr kumimoji="0" lang="pt-BR"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Retângulo 5"/>
          <p:cNvSpPr/>
          <p:nvPr/>
        </p:nvSpPr>
        <p:spPr>
          <a:xfrm>
            <a:off x="8702999" y="2262616"/>
            <a:ext cx="3117526" cy="2708434"/>
          </a:xfrm>
          <a:prstGeom prst="rect">
            <a:avLst/>
          </a:prstGeom>
        </p:spPr>
        <p:txBody>
          <a:bodyPr wrap="square">
            <a:spAutoFit/>
          </a:bodyPr>
          <a:lstStyle/>
          <a:p>
            <a:pPr marL="517525" marR="0" lvl="2" indent="-342900" algn="l" defTabSz="914400" rtl="0" eaLnBrk="1" fontAlgn="auto" latinLnBrk="0" hangingPunct="1">
              <a:lnSpc>
                <a:spcPct val="100000"/>
              </a:lnSpc>
              <a:spcBef>
                <a:spcPts val="1200"/>
              </a:spcBef>
              <a:spcAft>
                <a:spcPts val="0"/>
              </a:spcAft>
              <a:buClrTx/>
              <a:buSzPct val="60000"/>
              <a:buFont typeface="Wingdings" panose="05000000000000000000" pitchFamily="2" charset="2"/>
              <a:buChar char="Ø"/>
              <a:tabLst/>
              <a:defRPr/>
            </a:pPr>
            <a:r>
              <a:rPr kumimoji="0" lang="pt-BR" altLang="pt-BR" sz="2000" b="1" i="0" u="none" strike="noStrike" kern="1200" cap="none" spc="0" normalizeH="0" baseline="0" noProof="0" dirty="0" smtClean="0">
                <a:ln>
                  <a:noFill/>
                </a:ln>
                <a:solidFill>
                  <a:prstClr val="black"/>
                </a:solidFill>
                <a:effectLst/>
                <a:uLnTx/>
                <a:uFillTx/>
                <a:latin typeface="Calibri" panose="020F0502020204030204"/>
                <a:ea typeface="+mn-ea"/>
                <a:cs typeface="+mn-cs"/>
              </a:rPr>
              <a:t>Aumento de </a:t>
            </a:r>
            <a:r>
              <a:rPr kumimoji="0" lang="pt-BR" altLang="pt-BR" sz="2000" b="1" i="0" u="none" strike="noStrike" kern="1200" cap="none" spc="0" normalizeH="0" baseline="0" noProof="0" dirty="0" smtClean="0">
                <a:ln>
                  <a:noFill/>
                </a:ln>
                <a:solidFill>
                  <a:srgbClr val="008000"/>
                </a:solidFill>
                <a:effectLst/>
                <a:uLnTx/>
                <a:uFillTx/>
                <a:latin typeface="Calibri" panose="020F0502020204030204"/>
                <a:ea typeface="+mn-ea"/>
                <a:cs typeface="+mn-cs"/>
              </a:rPr>
              <a:t>0,6%</a:t>
            </a:r>
            <a:r>
              <a:rPr kumimoji="0" lang="pt-BR" altLang="pt-BR" sz="2000" b="1" i="0" u="none" strike="noStrike" kern="1200" cap="none" spc="0" normalizeH="0" baseline="0" noProof="0" dirty="0" smtClean="0">
                <a:ln>
                  <a:noFill/>
                </a:ln>
                <a:solidFill>
                  <a:prstClr val="black"/>
                </a:solidFill>
                <a:effectLst/>
                <a:uLnTx/>
                <a:uFillTx/>
                <a:latin typeface="Calibri" panose="020F0502020204030204"/>
                <a:ea typeface="+mn-ea"/>
                <a:cs typeface="+mn-cs"/>
              </a:rPr>
              <a:t> na taxa média de crescimento da carga;</a:t>
            </a:r>
          </a:p>
          <a:p>
            <a:pPr marL="517525" marR="0" lvl="2" indent="-342900" algn="l" defTabSz="914400" rtl="0" eaLnBrk="1" fontAlgn="auto" latinLnBrk="0" hangingPunct="1">
              <a:lnSpc>
                <a:spcPct val="100000"/>
              </a:lnSpc>
              <a:spcBef>
                <a:spcPts val="1200"/>
              </a:spcBef>
              <a:spcAft>
                <a:spcPts val="0"/>
              </a:spcAft>
              <a:buClrTx/>
              <a:buSzPct val="60000"/>
              <a:buFont typeface="Wingdings" panose="05000000000000000000" pitchFamily="2" charset="2"/>
              <a:buChar char="Ø"/>
              <a:tabLst/>
              <a:defRPr/>
            </a:pPr>
            <a:r>
              <a:rPr kumimoji="0" lang="pt-BR" altLang="pt-BR" sz="2000" b="1" i="0" u="none" strike="noStrike" kern="1200" cap="none" spc="0" normalizeH="0" baseline="0" noProof="0" dirty="0" smtClean="0">
                <a:ln>
                  <a:noFill/>
                </a:ln>
                <a:solidFill>
                  <a:prstClr val="black"/>
                </a:solidFill>
                <a:effectLst/>
                <a:uLnTx/>
                <a:uFillTx/>
                <a:latin typeface="Calibri" panose="020F0502020204030204"/>
                <a:ea typeface="+mn-ea"/>
                <a:cs typeface="+mn-cs"/>
              </a:rPr>
              <a:t>Permanece atendido o critério de segurança de suprimento em </a:t>
            </a:r>
            <a:r>
              <a:rPr kumimoji="0" lang="pt-BR" altLang="pt-BR" sz="2000" b="1" i="0" u="none" strike="noStrike" kern="1200" cap="none" spc="0" normalizeH="0" baseline="0" noProof="0" dirty="0">
                <a:ln>
                  <a:noFill/>
                </a:ln>
                <a:solidFill>
                  <a:prstClr val="black"/>
                </a:solidFill>
                <a:effectLst/>
                <a:uLnTx/>
                <a:uFillTx/>
                <a:latin typeface="Calibri" panose="020F0502020204030204"/>
                <a:ea typeface="+mn-ea"/>
                <a:cs typeface="+mn-cs"/>
              </a:rPr>
              <a:t>todo o horizonte 2019 a </a:t>
            </a:r>
            <a:r>
              <a:rPr kumimoji="0" lang="pt-BR" altLang="pt-BR" sz="2000" b="1" i="0" u="none" strike="noStrike" kern="1200" cap="none" spc="0" normalizeH="0" baseline="0" noProof="0" dirty="0" smtClean="0">
                <a:ln>
                  <a:noFill/>
                </a:ln>
                <a:solidFill>
                  <a:prstClr val="black"/>
                </a:solidFill>
                <a:effectLst/>
                <a:uLnTx/>
                <a:uFillTx/>
                <a:latin typeface="Calibri" panose="020F0502020204030204"/>
                <a:ea typeface="+mn-ea"/>
                <a:cs typeface="+mn-cs"/>
              </a:rPr>
              <a:t>2023.</a:t>
            </a:r>
          </a:p>
        </p:txBody>
      </p:sp>
      <p:sp>
        <p:nvSpPr>
          <p:cNvPr id="7" name="Subtítulo 20"/>
          <p:cNvSpPr txBox="1">
            <a:spLocks/>
          </p:cNvSpPr>
          <p:nvPr/>
        </p:nvSpPr>
        <p:spPr>
          <a:xfrm>
            <a:off x="2343728" y="124335"/>
            <a:ext cx="6075654" cy="1201737"/>
          </a:xfrm>
          <a:prstGeom prst="rect">
            <a:avLst/>
          </a:prstGeom>
          <a:effectLst/>
        </p:spPr>
        <p:txBody>
          <a:bodyPr anchor="ctr"/>
          <a:lstStyle>
            <a:defPPr>
              <a:defRPr lang="pt-BR"/>
            </a:defPPr>
            <a:lvl1pPr marR="0" lvl="0" indent="0" fontAlgn="auto">
              <a:lnSpc>
                <a:spcPct val="90000"/>
              </a:lnSpc>
              <a:spcBef>
                <a:spcPct val="0"/>
              </a:spcBef>
              <a:spcAft>
                <a:spcPts val="0"/>
              </a:spcAft>
              <a:buClrTx/>
              <a:buSzTx/>
              <a:buFontTx/>
              <a:buNone/>
              <a:tabLst/>
              <a:defRPr kumimoji="0" sz="3400" i="0" u="none" strike="noStrike" cap="none" spc="0" normalizeH="0" baseline="0">
                <a:ln>
                  <a:noFill/>
                </a:ln>
                <a:solidFill>
                  <a:schemeClr val="accent4">
                    <a:lumMod val="50000"/>
                  </a:schemeClr>
                </a:solidFill>
                <a:effectLst/>
                <a:uLnTx/>
                <a:uFillTx/>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3400" b="1" i="0" u="none" strike="noStrike" kern="1200" cap="none" spc="0" normalizeH="0" baseline="0" noProof="0" dirty="0">
                <a:ln>
                  <a:noFill/>
                </a:ln>
                <a:solidFill>
                  <a:srgbClr val="FFC000">
                    <a:lumMod val="50000"/>
                  </a:srgbClr>
                </a:solidFill>
                <a:effectLst/>
                <a:uLnTx/>
                <a:uFillTx/>
                <a:latin typeface="Calibri" panose="020F0502020204030204"/>
                <a:ea typeface="+mj-ea"/>
                <a:cs typeface="+mj-cs"/>
              </a:rPr>
              <a:t>Análise de </a:t>
            </a:r>
            <a:r>
              <a:rPr kumimoji="0" lang="pt-BR" sz="3400" b="1" i="0" u="none" strike="noStrike" kern="1200" cap="none" spc="0" normalizeH="0" baseline="0" noProof="0" dirty="0" smtClean="0">
                <a:ln>
                  <a:noFill/>
                </a:ln>
                <a:solidFill>
                  <a:srgbClr val="FFC000">
                    <a:lumMod val="50000"/>
                  </a:srgbClr>
                </a:solidFill>
                <a:effectLst/>
                <a:uLnTx/>
                <a:uFillTx/>
                <a:latin typeface="Calibri" panose="020F0502020204030204"/>
                <a:ea typeface="+mj-ea"/>
                <a:cs typeface="+mj-cs"/>
              </a:rPr>
              <a:t>Sensibilidade</a:t>
            </a:r>
            <a:endParaRPr kumimoji="0" lang="pt-BR" sz="3400" b="1" i="0" u="none" strike="noStrike" kern="1200" cap="none" spc="0" normalizeH="0" baseline="0" noProof="0" dirty="0">
              <a:ln>
                <a:noFill/>
              </a:ln>
              <a:solidFill>
                <a:srgbClr val="FFC000">
                  <a:lumMod val="50000"/>
                </a:srgbClr>
              </a:solidFill>
              <a:effectLst/>
              <a:uLnTx/>
              <a:uFillTx/>
              <a:latin typeface="Calibri" panose="020F0502020204030204"/>
              <a:ea typeface="+mj-ea"/>
              <a:cs typeface="+mj-cs"/>
            </a:endParaRP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0727" y="1536881"/>
            <a:ext cx="6875147" cy="5019949"/>
          </a:xfrm>
          <a:prstGeom prst="rect">
            <a:avLst/>
          </a:prstGeom>
        </p:spPr>
      </p:pic>
    </p:spTree>
    <p:extLst>
      <p:ext uri="{BB962C8B-B14F-4D97-AF65-F5344CB8AC3E}">
        <p14:creationId xmlns:p14="http://schemas.microsoft.com/office/powerpoint/2010/main" val="100606503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8"/>
          <p:cNvSpPr>
            <a:spLocks noChangeArrowheads="1"/>
          </p:cNvSpPr>
          <p:nvPr/>
        </p:nvSpPr>
        <p:spPr bwMode="auto">
          <a:xfrm>
            <a:off x="2099130" y="2474995"/>
            <a:ext cx="9813946" cy="1340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4625" marR="0" lvl="0" algn="just" defTabSz="914400" rtl="0" eaLnBrk="1" fontAlgn="auto" latinLnBrk="0" hangingPunct="1">
              <a:lnSpc>
                <a:spcPct val="100000"/>
              </a:lnSpc>
              <a:spcBef>
                <a:spcPct val="20000"/>
              </a:spcBef>
              <a:spcAft>
                <a:spcPts val="600"/>
              </a:spcAft>
              <a:buClrTx/>
              <a:buSzPct val="60000"/>
              <a:tabLst>
                <a:tab pos="7177088" algn="l"/>
              </a:tabLst>
              <a:defRPr/>
            </a:pPr>
            <a:r>
              <a:rPr kumimoji="0" lang="pt-BR" altLang="pt-BR" sz="26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Capacidade </a:t>
            </a:r>
            <a:r>
              <a:rPr kumimoji="0" lang="pt-BR" altLang="pt-BR" sz="2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instalada de </a:t>
            </a:r>
            <a:r>
              <a:rPr kumimoji="0" lang="pt-BR" altLang="pt-BR" sz="26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geração</a:t>
            </a:r>
            <a:r>
              <a:rPr lang="pt-BR" altLang="pt-BR" sz="2600" b="1" dirty="0" smtClean="0">
                <a:solidFill>
                  <a:prstClr val="black"/>
                </a:solidFill>
                <a:latin typeface="Arial" panose="020B0604020202020204" pitchFamily="34" charset="0"/>
                <a:cs typeface="Arial" panose="020B0604020202020204" pitchFamily="34" charset="0"/>
              </a:rPr>
              <a:t>:  </a:t>
            </a:r>
            <a:r>
              <a:rPr kumimoji="0" lang="pt-BR" altLang="pt-BR" sz="2600" b="1" i="0" u="none" strike="noStrike" kern="1200" cap="none" spc="0" normalizeH="0" baseline="0" noProof="0" dirty="0" smtClean="0">
                <a:ln>
                  <a:noFill/>
                </a:ln>
                <a:solidFill>
                  <a:srgbClr val="008000"/>
                </a:solidFill>
                <a:effectLst/>
                <a:uLnTx/>
                <a:uFillTx/>
                <a:latin typeface="Arial" panose="020B0604020202020204" pitchFamily="34" charset="0"/>
                <a:cs typeface="Arial" panose="020B0604020202020204" pitchFamily="34" charset="0"/>
              </a:rPr>
              <a:t>170 </a:t>
            </a:r>
            <a:r>
              <a:rPr kumimoji="0" lang="pt-BR" altLang="pt-BR" sz="26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G</a:t>
            </a:r>
            <a:r>
              <a:rPr kumimoji="0" lang="pt-BR" altLang="pt-BR" sz="2600" b="1" i="0" u="none" strike="noStrike" kern="1200" cap="none" spc="0" normalizeH="0" baseline="0" noProof="0" dirty="0" smtClean="0">
                <a:ln>
                  <a:noFill/>
                </a:ln>
                <a:solidFill>
                  <a:srgbClr val="008000"/>
                </a:solidFill>
                <a:effectLst/>
                <a:uLnTx/>
                <a:uFillTx/>
                <a:latin typeface="Arial" panose="020B0604020202020204" pitchFamily="34" charset="0"/>
                <a:cs typeface="Arial" panose="020B0604020202020204" pitchFamily="34" charset="0"/>
              </a:rPr>
              <a:t>W </a:t>
            </a:r>
            <a:r>
              <a:rPr kumimoji="0" lang="pt-BR" altLang="pt-BR" sz="26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(Previsão para Dez/2019)</a:t>
            </a:r>
            <a:endParaRPr kumimoji="0" lang="pt-BR" altLang="pt-BR" sz="2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174625" marR="0" lvl="0" algn="just" defTabSz="914400" rtl="0" eaLnBrk="1" fontAlgn="auto" latinLnBrk="0" hangingPunct="1">
              <a:lnSpc>
                <a:spcPct val="100000"/>
              </a:lnSpc>
              <a:spcBef>
                <a:spcPct val="20000"/>
              </a:spcBef>
              <a:spcAft>
                <a:spcPts val="600"/>
              </a:spcAft>
              <a:buClrTx/>
              <a:buSzPct val="60000"/>
              <a:tabLst/>
              <a:defRPr/>
            </a:pPr>
            <a:endParaRPr kumimoji="0" lang="pt-BR" altLang="pt-BR"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8"/>
          <p:cNvSpPr>
            <a:spLocks noChangeArrowheads="1"/>
          </p:cNvSpPr>
          <p:nvPr/>
        </p:nvSpPr>
        <p:spPr bwMode="auto">
          <a:xfrm>
            <a:off x="2098305" y="3919328"/>
            <a:ext cx="9673389" cy="523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4625">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174625" marR="0" lvl="0" indent="0" algn="just" defTabSz="914400" rtl="0" eaLnBrk="1" fontAlgn="auto" latinLnBrk="0" hangingPunct="1">
              <a:lnSpc>
                <a:spcPct val="100000"/>
              </a:lnSpc>
              <a:spcBef>
                <a:spcPct val="20000"/>
              </a:spcBef>
              <a:spcAft>
                <a:spcPts val="600"/>
              </a:spcAft>
              <a:buClrTx/>
              <a:buSzPct val="60000"/>
              <a:buFontTx/>
              <a:buNone/>
              <a:tabLst/>
              <a:defRPr/>
            </a:pPr>
            <a:r>
              <a:rPr kumimoji="0" lang="pt-BR" altLang="pt-BR" sz="2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Expansão média anual prevista de 2019 a </a:t>
            </a:r>
            <a:r>
              <a:rPr kumimoji="0" lang="pt-BR" altLang="pt-BR" sz="2600" b="1"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34" charset="-128"/>
                <a:cs typeface="+mn-cs"/>
              </a:rPr>
              <a:t>2025:  </a:t>
            </a:r>
            <a:r>
              <a:rPr kumimoji="0" lang="pt-BR" altLang="pt-BR" sz="2600" b="1" i="0" u="none" strike="noStrike" kern="1200" cap="none" spc="0" normalizeH="0" baseline="0" noProof="0" dirty="0" smtClean="0">
                <a:ln>
                  <a:noFill/>
                </a:ln>
                <a:solidFill>
                  <a:srgbClr val="008000"/>
                </a:solidFill>
                <a:effectLst/>
                <a:uLnTx/>
                <a:uFillTx/>
                <a:latin typeface="Arial" panose="020B0604020202020204" pitchFamily="34" charset="0"/>
                <a:ea typeface="ＭＳ Ｐゴシック" panose="020B0600070205080204" pitchFamily="34" charset="-128"/>
                <a:cs typeface="+mn-cs"/>
              </a:rPr>
              <a:t>4.218 </a:t>
            </a:r>
            <a:r>
              <a:rPr kumimoji="0" lang="pt-BR" altLang="pt-BR" sz="2600" b="1" i="0" u="none" strike="noStrike" kern="1200" cap="none" spc="0" normalizeH="0" baseline="0" noProof="0" dirty="0">
                <a:ln>
                  <a:noFill/>
                </a:ln>
                <a:solidFill>
                  <a:srgbClr val="008000"/>
                </a:solidFill>
                <a:effectLst/>
                <a:uLnTx/>
                <a:uFillTx/>
                <a:latin typeface="Arial" panose="020B0604020202020204" pitchFamily="34" charset="0"/>
                <a:ea typeface="ＭＳ Ｐゴシック" panose="020B0600070205080204" pitchFamily="34" charset="-128"/>
                <a:cs typeface="+mn-cs"/>
              </a:rPr>
              <a:t>MW</a:t>
            </a:r>
          </a:p>
        </p:txBody>
      </p:sp>
      <p:sp>
        <p:nvSpPr>
          <p:cNvPr id="16" name="Rectangle 8"/>
          <p:cNvSpPr>
            <a:spLocks noChangeArrowheads="1"/>
          </p:cNvSpPr>
          <p:nvPr/>
        </p:nvSpPr>
        <p:spPr bwMode="auto">
          <a:xfrm>
            <a:off x="8575261" y="6334324"/>
            <a:ext cx="1871763" cy="523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4625">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174625" marR="0" lvl="0" indent="0" algn="just" defTabSz="914400" rtl="0" eaLnBrk="1" fontAlgn="auto" latinLnBrk="0" hangingPunct="1">
              <a:lnSpc>
                <a:spcPct val="100000"/>
              </a:lnSpc>
              <a:spcBef>
                <a:spcPct val="20000"/>
              </a:spcBef>
              <a:spcAft>
                <a:spcPts val="600"/>
              </a:spcAft>
              <a:buClrTx/>
              <a:buSzPct val="60000"/>
              <a:buFontTx/>
              <a:buNone/>
              <a:tabLst/>
              <a:defRPr/>
            </a:pPr>
            <a:endParaRPr kumimoji="0" lang="pt-BR" altLang="pt-BR" sz="1600" b="1" i="0" u="none" strike="noStrike" kern="1200" cap="none" spc="0" normalizeH="0" baseline="0" noProof="0" dirty="0">
              <a:ln>
                <a:noFill/>
              </a:ln>
              <a:solidFill>
                <a:srgbClr val="008000"/>
              </a:solidFill>
              <a:effectLst/>
              <a:uLnTx/>
              <a:uFillTx/>
              <a:latin typeface="Arial" panose="020B0604020202020204" pitchFamily="34" charset="0"/>
              <a:ea typeface="ＭＳ Ｐゴシック" panose="020B0600070205080204" pitchFamily="34" charset="-128"/>
              <a:cs typeface="+mn-cs"/>
            </a:endParaRPr>
          </a:p>
        </p:txBody>
      </p:sp>
      <p:sp>
        <p:nvSpPr>
          <p:cNvPr id="11" name="Subtítulo 20"/>
          <p:cNvSpPr txBox="1">
            <a:spLocks/>
          </p:cNvSpPr>
          <p:nvPr/>
        </p:nvSpPr>
        <p:spPr>
          <a:xfrm>
            <a:off x="2343728" y="1132981"/>
            <a:ext cx="6075654" cy="1201737"/>
          </a:xfrm>
          <a:prstGeom prst="rect">
            <a:avLst/>
          </a:prstGeom>
          <a:effectLst/>
        </p:spPr>
        <p:txBody>
          <a:bodyPr anchor="ctr"/>
          <a:lstStyle>
            <a:defPPr>
              <a:defRPr lang="pt-BR"/>
            </a:defPPr>
            <a:lvl1pPr marR="0" lvl="0" indent="0" fontAlgn="auto">
              <a:lnSpc>
                <a:spcPct val="90000"/>
              </a:lnSpc>
              <a:spcBef>
                <a:spcPct val="0"/>
              </a:spcBef>
              <a:spcAft>
                <a:spcPts val="0"/>
              </a:spcAft>
              <a:buClrTx/>
              <a:buSzTx/>
              <a:buFontTx/>
              <a:buNone/>
              <a:tabLst/>
              <a:defRPr kumimoji="0" sz="3400" i="0" u="none" strike="noStrike" cap="none" spc="0" normalizeH="0" baseline="0">
                <a:ln>
                  <a:noFill/>
                </a:ln>
                <a:solidFill>
                  <a:schemeClr val="accent4">
                    <a:lumMod val="50000"/>
                  </a:schemeClr>
                </a:solidFill>
                <a:effectLst/>
                <a:uLnTx/>
                <a:uFillTx/>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3400" b="1" i="0" u="none" strike="noStrike" kern="1200" cap="none" spc="0" normalizeH="0" baseline="0" noProof="0" dirty="0" smtClean="0">
                <a:ln>
                  <a:noFill/>
                </a:ln>
                <a:solidFill>
                  <a:srgbClr val="FFC000">
                    <a:lumMod val="50000"/>
                  </a:srgbClr>
                </a:solidFill>
                <a:effectLst/>
                <a:uLnTx/>
                <a:uFillTx/>
                <a:latin typeface="Calibri" panose="020F0502020204030204"/>
                <a:ea typeface="+mj-ea"/>
                <a:cs typeface="+mj-cs"/>
              </a:rPr>
              <a:t>Expansão da Geração</a:t>
            </a:r>
          </a:p>
          <a:p>
            <a:pPr marL="0" marR="0" lvl="0" indent="0" algn="l" defTabSz="914400" rtl="0" eaLnBrk="1" fontAlgn="auto" latinLnBrk="0" hangingPunct="1">
              <a:lnSpc>
                <a:spcPct val="90000"/>
              </a:lnSpc>
              <a:spcBef>
                <a:spcPct val="0"/>
              </a:spcBef>
              <a:spcAft>
                <a:spcPts val="0"/>
              </a:spcAft>
              <a:buClrTx/>
              <a:buSzTx/>
              <a:buFontTx/>
              <a:buNone/>
              <a:tabLst/>
              <a:defRPr/>
            </a:pPr>
            <a:endParaRPr lang="pt-BR" b="1" dirty="0">
              <a:solidFill>
                <a:srgbClr val="FFC000">
                  <a:lumMod val="50000"/>
                </a:srgbClr>
              </a:solidFill>
              <a:latin typeface="Calibri" panose="020F0502020204030204"/>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t-BR" sz="3400" b="1" i="0" u="none" strike="noStrike" kern="1200" cap="none" spc="0" normalizeH="0" baseline="0" noProof="0" dirty="0">
              <a:ln>
                <a:noFill/>
              </a:ln>
              <a:solidFill>
                <a:srgbClr val="FFC000">
                  <a:lumMod val="50000"/>
                </a:srgbClr>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4116508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116834"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992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tângulo 2"/>
          <p:cNvSpPr/>
          <p:nvPr/>
        </p:nvSpPr>
        <p:spPr>
          <a:xfrm>
            <a:off x="346509" y="1069071"/>
            <a:ext cx="11845491" cy="1200329"/>
          </a:xfrm>
          <a:prstGeom prst="rect">
            <a:avLst/>
          </a:prstGeom>
        </p:spPr>
        <p:txBody>
          <a:bodyPr wrap="square">
            <a:spAutoFit/>
          </a:bodyPr>
          <a:lstStyle/>
          <a:p>
            <a:pPr algn="ctr"/>
            <a:r>
              <a:rPr lang="pt-BR" sz="3600" b="1" dirty="0">
                <a:solidFill>
                  <a:srgbClr val="002060"/>
                </a:solidFill>
              </a:rPr>
              <a:t>ATIVIDADES DESENVOLVIDAS EM </a:t>
            </a:r>
            <a:r>
              <a:rPr lang="pt-BR" sz="3600" b="1" dirty="0" smtClean="0">
                <a:solidFill>
                  <a:srgbClr val="002060"/>
                </a:solidFill>
              </a:rPr>
              <a:t>2019</a:t>
            </a:r>
          </a:p>
          <a:p>
            <a:pPr algn="ctr"/>
            <a:r>
              <a:rPr lang="pt-BR" sz="3600" b="1" dirty="0" smtClean="0">
                <a:solidFill>
                  <a:srgbClr val="002060"/>
                </a:solidFill>
              </a:rPr>
              <a:t> </a:t>
            </a:r>
            <a:r>
              <a:rPr lang="pt-BR" sz="3600" b="1" dirty="0">
                <a:solidFill>
                  <a:srgbClr val="002060"/>
                </a:solidFill>
              </a:rPr>
              <a:t>E </a:t>
            </a:r>
            <a:r>
              <a:rPr lang="pt-BR" sz="3600" b="1" dirty="0" smtClean="0">
                <a:solidFill>
                  <a:srgbClr val="002060"/>
                </a:solidFill>
              </a:rPr>
              <a:t>PERSPECTIVAS</a:t>
            </a:r>
            <a:endParaRPr lang="pt-BR" sz="3600" dirty="0"/>
          </a:p>
        </p:txBody>
      </p:sp>
      <p:sp>
        <p:nvSpPr>
          <p:cNvPr id="10" name="Retângulo 9"/>
          <p:cNvSpPr/>
          <p:nvPr/>
        </p:nvSpPr>
        <p:spPr>
          <a:xfrm>
            <a:off x="346509" y="2769041"/>
            <a:ext cx="11762072" cy="1493358"/>
          </a:xfrm>
          <a:prstGeom prst="rect">
            <a:avLst/>
          </a:prstGeom>
        </p:spPr>
        <p:txBody>
          <a:bodyPr wrap="square">
            <a:spAutoFit/>
          </a:bodyPr>
          <a:lstStyle/>
          <a:p>
            <a:pPr marL="182563" indent="-182563" algn="ctr">
              <a:lnSpc>
                <a:spcPct val="150000"/>
              </a:lnSpc>
            </a:pPr>
            <a:r>
              <a:rPr lang="pt-BR" sz="3200" b="1" dirty="0" smtClean="0">
                <a:solidFill>
                  <a:srgbClr val="002060"/>
                </a:solidFill>
              </a:rPr>
              <a:t>Secretaria </a:t>
            </a:r>
            <a:r>
              <a:rPr lang="pt-BR" sz="3200" b="1" dirty="0">
                <a:solidFill>
                  <a:srgbClr val="002060"/>
                </a:solidFill>
              </a:rPr>
              <a:t>de Petróleo, Gás Natural e </a:t>
            </a:r>
            <a:r>
              <a:rPr lang="pt-BR" sz="3200" b="1" dirty="0" smtClean="0">
                <a:solidFill>
                  <a:srgbClr val="002060"/>
                </a:solidFill>
              </a:rPr>
              <a:t>Biocombustíveis</a:t>
            </a:r>
          </a:p>
          <a:p>
            <a:pPr marL="182563" indent="-182563" algn="ctr">
              <a:lnSpc>
                <a:spcPct val="150000"/>
              </a:lnSpc>
            </a:pPr>
            <a:r>
              <a:rPr lang="pt-BR" sz="3200" b="1" dirty="0" smtClean="0">
                <a:solidFill>
                  <a:srgbClr val="002060"/>
                </a:solidFill>
              </a:rPr>
              <a:t>Renata Beckert Isfer</a:t>
            </a:r>
            <a:endParaRPr lang="pt-BR" sz="3200" dirty="0"/>
          </a:p>
        </p:txBody>
      </p:sp>
    </p:spTree>
    <p:extLst>
      <p:ext uri="{BB962C8B-B14F-4D97-AF65-F5344CB8AC3E}">
        <p14:creationId xmlns:p14="http://schemas.microsoft.com/office/powerpoint/2010/main" val="127593769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23"/>
          <p:cNvSpPr txBox="1">
            <a:spLocks/>
          </p:cNvSpPr>
          <p:nvPr/>
        </p:nvSpPr>
        <p:spPr>
          <a:xfrm>
            <a:off x="242149" y="395998"/>
            <a:ext cx="6396776" cy="2471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BR" sz="1200" b="1" i="0" u="none" strike="noStrike" kern="1200" cap="none" spc="0" normalizeH="0" baseline="0" noProof="0" dirty="0">
                <a:ln>
                  <a:noFill/>
                </a:ln>
                <a:solidFill>
                  <a:prstClr val="black"/>
                </a:solidFill>
                <a:effectLst/>
                <a:uLnTx/>
                <a:uFillTx/>
                <a:latin typeface="Raleway" panose="020B0503030101060003" pitchFamily="34" charset="0"/>
                <a:ea typeface="+mn-ea"/>
                <a:cs typeface="+mn-cs"/>
              </a:rPr>
              <a:t>SECRETARIA DE PETRÓLEO, GÁS NATURAL E BIOCOMBUSTÍVEIS</a:t>
            </a:r>
          </a:p>
        </p:txBody>
      </p:sp>
      <p:sp>
        <p:nvSpPr>
          <p:cNvPr id="7" name="Retângulo 6"/>
          <p:cNvSpPr/>
          <p:nvPr/>
        </p:nvSpPr>
        <p:spPr>
          <a:xfrm>
            <a:off x="341804" y="1273876"/>
            <a:ext cx="2048698" cy="9783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ítulo 13"/>
          <p:cNvSpPr txBox="1">
            <a:spLocks/>
          </p:cNvSpPr>
          <p:nvPr/>
        </p:nvSpPr>
        <p:spPr>
          <a:xfrm>
            <a:off x="228469" y="659166"/>
            <a:ext cx="11649206" cy="602850"/>
          </a:xfrm>
          <a:prstGeom prst="rect">
            <a:avLst/>
          </a:prstGeom>
        </p:spPr>
        <p:txBody>
          <a:bodyPr/>
          <a:lstStyle>
            <a:lvl1pPr algn="l" defTabSz="914400" rtl="0" eaLnBrk="1" latinLnBrk="0" hangingPunct="1">
              <a:lnSpc>
                <a:spcPct val="90000"/>
              </a:lnSpc>
              <a:spcBef>
                <a:spcPct val="0"/>
              </a:spcBef>
              <a:buNone/>
              <a:defRPr sz="3600" kern="1200" baseline="0">
                <a:solidFill>
                  <a:schemeClr val="bg1"/>
                </a:solidFill>
                <a:latin typeface="Raleway ExtraBold" panose="020B09030301010600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3600" b="0" i="0" u="none" strike="noStrike" kern="1200" cap="none" spc="0" normalizeH="0" baseline="0" noProof="0" dirty="0" smtClean="0">
                <a:ln>
                  <a:noFill/>
                </a:ln>
                <a:solidFill>
                  <a:prstClr val="black"/>
                </a:solidFill>
                <a:effectLst/>
                <a:uLnTx/>
                <a:uFillTx/>
                <a:latin typeface="Raleway ExtraBold" panose="020B0903030101060003" pitchFamily="34" charset="0"/>
                <a:ea typeface="+mj-ea"/>
                <a:cs typeface="+mj-cs"/>
              </a:rPr>
              <a:t>Exploração e Produção de Petróleo e Gás Natural</a:t>
            </a:r>
            <a:endParaRPr kumimoji="0" lang="pt-BR" sz="3600" b="0" i="0" u="none" strike="noStrike" kern="1200" cap="none" spc="0" normalizeH="0" baseline="0" noProof="0" dirty="0">
              <a:ln>
                <a:noFill/>
              </a:ln>
              <a:solidFill>
                <a:prstClr val="black"/>
              </a:solidFill>
              <a:effectLst/>
              <a:uLnTx/>
              <a:uFillTx/>
              <a:latin typeface="Raleway ExtraBold" panose="020B0903030101060003" pitchFamily="34" charset="0"/>
              <a:ea typeface="+mj-ea"/>
              <a:cs typeface="+mj-cs"/>
            </a:endParaRPr>
          </a:p>
        </p:txBody>
      </p:sp>
      <p:sp>
        <p:nvSpPr>
          <p:cNvPr id="9" name="object 4"/>
          <p:cNvSpPr/>
          <p:nvPr/>
        </p:nvSpPr>
        <p:spPr>
          <a:xfrm>
            <a:off x="341803" y="1654040"/>
            <a:ext cx="4650610" cy="889141"/>
          </a:xfrm>
          <a:prstGeom prst="rect">
            <a:avLst/>
          </a:prstGeom>
          <a:solidFill>
            <a:schemeClr val="accent1">
              <a:lumMod val="50000"/>
            </a:schemeClr>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ixaDeTexto 1"/>
          <p:cNvSpPr txBox="1"/>
          <p:nvPr/>
        </p:nvSpPr>
        <p:spPr>
          <a:xfrm>
            <a:off x="521794" y="1815935"/>
            <a:ext cx="42545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smtClean="0">
                <a:ln>
                  <a:noFill/>
                </a:ln>
                <a:solidFill>
                  <a:prstClr val="white"/>
                </a:solidFill>
                <a:effectLst/>
                <a:uLnTx/>
                <a:uFillTx/>
                <a:latin typeface="Raleway ExtraBold" panose="020B0903030101060003" pitchFamily="34" charset="0"/>
                <a:ea typeface="+mn-ea"/>
                <a:cs typeface="+mn-cs"/>
              </a:rPr>
              <a:t>4 leilões em 2019</a:t>
            </a:r>
          </a:p>
        </p:txBody>
      </p:sp>
      <p:grpSp>
        <p:nvGrpSpPr>
          <p:cNvPr id="10" name="Agrupar 9"/>
          <p:cNvGrpSpPr/>
          <p:nvPr/>
        </p:nvGrpSpPr>
        <p:grpSpPr>
          <a:xfrm>
            <a:off x="8302077" y="5011463"/>
            <a:ext cx="2752685" cy="925724"/>
            <a:chOff x="3848248" y="88415"/>
            <a:chExt cx="3607817" cy="1212644"/>
          </a:xfrm>
        </p:grpSpPr>
        <p:grpSp>
          <p:nvGrpSpPr>
            <p:cNvPr id="11" name="Agrupar 10"/>
            <p:cNvGrpSpPr/>
            <p:nvPr/>
          </p:nvGrpSpPr>
          <p:grpSpPr>
            <a:xfrm>
              <a:off x="3848248" y="88415"/>
              <a:ext cx="3043650" cy="1212644"/>
              <a:chOff x="3476773" y="86114"/>
              <a:chExt cx="3043650" cy="1212644"/>
            </a:xfrm>
          </p:grpSpPr>
          <p:grpSp>
            <p:nvGrpSpPr>
              <p:cNvPr id="14" name="Agrupar 13"/>
              <p:cNvGrpSpPr/>
              <p:nvPr/>
            </p:nvGrpSpPr>
            <p:grpSpPr>
              <a:xfrm>
                <a:off x="3476773" y="86114"/>
                <a:ext cx="3043650" cy="1212644"/>
                <a:chOff x="1048115" y="317876"/>
                <a:chExt cx="6863586" cy="2734574"/>
              </a:xfrm>
            </p:grpSpPr>
            <p:pic>
              <p:nvPicPr>
                <p:cNvPr id="16" name="Imagem 15"/>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6163" r="68994" b="33962"/>
                <a:stretch/>
              </p:blipFill>
              <p:spPr>
                <a:xfrm>
                  <a:off x="1048115" y="317876"/>
                  <a:ext cx="2126406" cy="2734574"/>
                </a:xfrm>
                <a:prstGeom prst="rect">
                  <a:avLst/>
                </a:prstGeom>
              </p:spPr>
            </p:pic>
            <p:pic>
              <p:nvPicPr>
                <p:cNvPr id="17" name="Imagem 16"/>
                <p:cNvPicPr>
                  <a:picLocks noChangeAspect="1"/>
                </p:cNvPicPr>
                <p:nvPr/>
              </p:nvPicPr>
              <p:blipFill rotWithShape="1">
                <a:blip r:embed="rId3" cstate="print">
                  <a:extLst>
                    <a:ext uri="{28A0092B-C50C-407E-A947-70E740481C1C}">
                      <a14:useLocalDpi xmlns:a14="http://schemas.microsoft.com/office/drawing/2010/main" val="0"/>
                    </a:ext>
                  </a:extLst>
                </a:blip>
                <a:srcRect l="27328" t="45244" b="50228"/>
                <a:stretch/>
              </p:blipFill>
              <p:spPr>
                <a:xfrm>
                  <a:off x="2927858" y="1627725"/>
                  <a:ext cx="4983843" cy="310551"/>
                </a:xfrm>
                <a:prstGeom prst="rect">
                  <a:avLst/>
                </a:prstGeom>
              </p:spPr>
            </p:pic>
          </p:grpSp>
          <p:sp>
            <p:nvSpPr>
              <p:cNvPr id="15" name="Retângulo 14"/>
              <p:cNvSpPr/>
              <p:nvPr/>
            </p:nvSpPr>
            <p:spPr>
              <a:xfrm>
                <a:off x="4410157" y="935831"/>
                <a:ext cx="45719" cy="619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2" name="Imagem 11"/>
            <p:cNvPicPr>
              <a:picLocks noChangeAspect="1"/>
            </p:cNvPicPr>
            <p:nvPr/>
          </p:nvPicPr>
          <p:blipFill rotWithShape="1">
            <a:blip r:embed="rId4">
              <a:clrChange>
                <a:clrFrom>
                  <a:srgbClr val="FFFFFF"/>
                </a:clrFrom>
                <a:clrTo>
                  <a:srgbClr val="FFFFFF">
                    <a:alpha val="0"/>
                  </a:srgbClr>
                </a:clrTo>
              </a:clrChange>
            </a:blip>
            <a:srcRect b="39398"/>
            <a:stretch/>
          </p:blipFill>
          <p:spPr>
            <a:xfrm>
              <a:off x="4547310" y="101893"/>
              <a:ext cx="2626084" cy="554289"/>
            </a:xfrm>
            <a:prstGeom prst="rect">
              <a:avLst/>
            </a:prstGeom>
          </p:spPr>
        </p:pic>
        <p:pic>
          <p:nvPicPr>
            <p:cNvPr id="13" name="Imagem 12"/>
            <p:cNvPicPr>
              <a:picLocks noChangeAspect="1"/>
            </p:cNvPicPr>
            <p:nvPr/>
          </p:nvPicPr>
          <p:blipFill rotWithShape="1">
            <a:blip r:embed="rId4">
              <a:clrChange>
                <a:clrFrom>
                  <a:srgbClr val="FFFFFF"/>
                </a:clrFrom>
                <a:clrTo>
                  <a:srgbClr val="FFFFFF">
                    <a:alpha val="0"/>
                  </a:srgbClr>
                </a:clrTo>
              </a:clrChange>
            </a:blip>
            <a:srcRect t="64242"/>
            <a:stretch/>
          </p:blipFill>
          <p:spPr>
            <a:xfrm>
              <a:off x="4829981" y="802409"/>
              <a:ext cx="2626084" cy="327061"/>
            </a:xfrm>
            <a:prstGeom prst="rect">
              <a:avLst/>
            </a:prstGeom>
          </p:spPr>
        </p:pic>
      </p:grpSp>
      <p:pic>
        <p:nvPicPr>
          <p:cNvPr id="18" name="Imagem 17"/>
          <p:cNvPicPr>
            <a:picLocks noChangeAspect="1"/>
          </p:cNvPicPr>
          <p:nvPr/>
        </p:nvPicPr>
        <p:blipFill>
          <a:blip r:embed="rId5">
            <a:clrChange>
              <a:clrFrom>
                <a:srgbClr val="FFFFFF"/>
              </a:clrFrom>
              <a:clrTo>
                <a:srgbClr val="FFFFFF">
                  <a:alpha val="0"/>
                </a:srgbClr>
              </a:clrTo>
            </a:clrChange>
          </a:blip>
          <a:stretch>
            <a:fillRect/>
          </a:stretch>
        </p:blipFill>
        <p:spPr>
          <a:xfrm>
            <a:off x="6147762" y="4712268"/>
            <a:ext cx="1798239" cy="1678139"/>
          </a:xfrm>
          <a:prstGeom prst="rect">
            <a:avLst/>
          </a:prstGeom>
        </p:spPr>
      </p:pic>
      <p:sp>
        <p:nvSpPr>
          <p:cNvPr id="19" name="object 4"/>
          <p:cNvSpPr/>
          <p:nvPr/>
        </p:nvSpPr>
        <p:spPr>
          <a:xfrm>
            <a:off x="6306880" y="1654041"/>
            <a:ext cx="4960210" cy="889141"/>
          </a:xfrm>
          <a:prstGeom prst="rect">
            <a:avLst/>
          </a:prstGeom>
          <a:solidFill>
            <a:schemeClr val="accent1">
              <a:lumMod val="50000"/>
            </a:schemeClr>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CaixaDeTexto 19"/>
          <p:cNvSpPr txBox="1"/>
          <p:nvPr/>
        </p:nvSpPr>
        <p:spPr>
          <a:xfrm>
            <a:off x="6412798" y="1739410"/>
            <a:ext cx="46419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smtClean="0">
                <a:ln>
                  <a:noFill/>
                </a:ln>
                <a:solidFill>
                  <a:prstClr val="white"/>
                </a:solidFill>
                <a:effectLst/>
                <a:uLnTx/>
                <a:uFillTx/>
                <a:latin typeface="Raleway ExtraBold" panose="020B0903030101060003" pitchFamily="34" charset="0"/>
                <a:ea typeface="+mn-ea"/>
                <a:cs typeface="+mn-cs"/>
              </a:rPr>
              <a:t>4 leilões aprovados</a:t>
            </a:r>
            <a:r>
              <a:rPr kumimoji="0" lang="pt-BR" sz="3600" b="0" i="0" u="none" strike="noStrike" kern="1200" cap="none" spc="0" normalizeH="0" baseline="0" noProof="0" dirty="0" smtClean="0">
                <a:ln>
                  <a:noFill/>
                </a:ln>
                <a:solidFill>
                  <a:prstClr val="white"/>
                </a:solidFill>
                <a:effectLst/>
                <a:uLnTx/>
                <a:uFillTx/>
                <a:latin typeface="Raleway ExtraBold" panose="020B0903030101060003" pitchFamily="34" charset="0"/>
                <a:ea typeface="+mn-ea"/>
                <a:cs typeface="+mn-cs"/>
              </a:rPr>
              <a:t>  </a:t>
            </a:r>
          </a:p>
        </p:txBody>
      </p:sp>
      <p:sp>
        <p:nvSpPr>
          <p:cNvPr id="5" name="CaixaDeTexto 4"/>
          <p:cNvSpPr txBox="1"/>
          <p:nvPr/>
        </p:nvSpPr>
        <p:spPr>
          <a:xfrm>
            <a:off x="6331716" y="2760253"/>
            <a:ext cx="4935374" cy="1938992"/>
          </a:xfrm>
          <a:prstGeom prst="rect">
            <a:avLst/>
          </a:prstGeom>
          <a:solidFill>
            <a:schemeClr val="accent1">
              <a:lumMod val="50000"/>
            </a:schemeClr>
          </a:solid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smtClean="0">
                <a:ln>
                  <a:noFill/>
                </a:ln>
                <a:solidFill>
                  <a:prstClr val="white"/>
                </a:solidFill>
                <a:effectLst/>
                <a:uLnTx/>
                <a:uFillTx/>
                <a:latin typeface="Raleway ExtraBold" panose="020B0903030101060003" pitchFamily="34" charset="0"/>
                <a:ea typeface="+mn-ea"/>
                <a:cs typeface="+mn-cs"/>
              </a:rPr>
              <a:t>MME está fazendo reavaliação e aproveitando a </a:t>
            </a:r>
            <a:r>
              <a:rPr kumimoji="0" lang="pt-BR" sz="2400" b="0" i="0" u="none" strike="noStrike" kern="1200" cap="none" spc="0" normalizeH="0" baseline="0" noProof="0" dirty="0">
                <a:ln>
                  <a:noFill/>
                </a:ln>
                <a:solidFill>
                  <a:prstClr val="white"/>
                </a:solidFill>
                <a:effectLst/>
                <a:uLnTx/>
                <a:uFillTx/>
                <a:latin typeface="Raleway ExtraBold" panose="020B0903030101060003" pitchFamily="34" charset="0"/>
                <a:ea typeface="+mn-ea"/>
                <a:cs typeface="+mn-cs"/>
              </a:rPr>
              <a:t>o</a:t>
            </a:r>
            <a:r>
              <a:rPr kumimoji="0" lang="pt-BR" sz="2400" b="0" i="0" u="none" strike="noStrike" kern="1200" cap="none" spc="0" normalizeH="0" baseline="0" noProof="0" dirty="0" smtClean="0">
                <a:ln>
                  <a:noFill/>
                </a:ln>
                <a:solidFill>
                  <a:prstClr val="white"/>
                </a:solidFill>
                <a:effectLst/>
                <a:uLnTx/>
                <a:uFillTx/>
                <a:latin typeface="Raleway ExtraBold" panose="020B0903030101060003" pitchFamily="34" charset="0"/>
                <a:ea typeface="+mn-ea"/>
                <a:cs typeface="+mn-cs"/>
              </a:rPr>
              <a:t>portunidade de utilizar as lições aprendidas para trazer competitividade às áreas da cessão Onerosa</a:t>
            </a:r>
          </a:p>
        </p:txBody>
      </p:sp>
      <p:sp>
        <p:nvSpPr>
          <p:cNvPr id="27" name="object 4"/>
          <p:cNvSpPr/>
          <p:nvPr/>
        </p:nvSpPr>
        <p:spPr>
          <a:xfrm>
            <a:off x="341803" y="2985406"/>
            <a:ext cx="4650610" cy="889141"/>
          </a:xfrm>
          <a:prstGeom prst="rect">
            <a:avLst/>
          </a:prstGeom>
          <a:solidFill>
            <a:schemeClr val="accent1">
              <a:lumMod val="50000"/>
            </a:schemeClr>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CaixaDeTexto 27"/>
          <p:cNvSpPr txBox="1"/>
          <p:nvPr/>
        </p:nvSpPr>
        <p:spPr>
          <a:xfrm>
            <a:off x="468187" y="3119292"/>
            <a:ext cx="43617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smtClean="0">
                <a:ln>
                  <a:noFill/>
                </a:ln>
                <a:solidFill>
                  <a:prstClr val="white"/>
                </a:solidFill>
                <a:effectLst/>
                <a:uLnTx/>
                <a:uFillTx/>
                <a:latin typeface="Raleway ExtraBold" panose="020B0903030101060003" pitchFamily="34" charset="0"/>
                <a:ea typeface="+mn-ea"/>
                <a:cs typeface="+mn-cs"/>
              </a:rPr>
              <a:t>16 Resoluções do CNPE</a:t>
            </a:r>
          </a:p>
        </p:txBody>
      </p:sp>
      <p:sp>
        <p:nvSpPr>
          <p:cNvPr id="29" name="object 4"/>
          <p:cNvSpPr/>
          <p:nvPr/>
        </p:nvSpPr>
        <p:spPr>
          <a:xfrm>
            <a:off x="341803" y="4316772"/>
            <a:ext cx="4650610" cy="889141"/>
          </a:xfrm>
          <a:prstGeom prst="rect">
            <a:avLst/>
          </a:prstGeom>
          <a:solidFill>
            <a:schemeClr val="accent1">
              <a:lumMod val="50000"/>
            </a:schemeClr>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CaixaDeTexto 29"/>
          <p:cNvSpPr txBox="1"/>
          <p:nvPr/>
        </p:nvSpPr>
        <p:spPr>
          <a:xfrm>
            <a:off x="468186" y="4450658"/>
            <a:ext cx="45242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smtClean="0">
                <a:ln>
                  <a:noFill/>
                </a:ln>
                <a:solidFill>
                  <a:prstClr val="white"/>
                </a:solidFill>
                <a:effectLst/>
                <a:uLnTx/>
                <a:uFillTx/>
                <a:latin typeface="Raleway ExtraBold" panose="020B0903030101060003" pitchFamily="34" charset="0"/>
                <a:ea typeface="+mn-ea"/>
                <a:cs typeface="+mn-cs"/>
              </a:rPr>
              <a:t>83,9 bilhões arrecadados</a:t>
            </a:r>
          </a:p>
        </p:txBody>
      </p:sp>
      <p:sp>
        <p:nvSpPr>
          <p:cNvPr id="31" name="object 4"/>
          <p:cNvSpPr/>
          <p:nvPr/>
        </p:nvSpPr>
        <p:spPr>
          <a:xfrm>
            <a:off x="341803" y="5621389"/>
            <a:ext cx="4650610" cy="889141"/>
          </a:xfrm>
          <a:prstGeom prst="rect">
            <a:avLst/>
          </a:prstGeom>
          <a:solidFill>
            <a:schemeClr val="accent1">
              <a:lumMod val="50000"/>
            </a:schemeClr>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CaixaDeTexto 31"/>
          <p:cNvSpPr txBox="1"/>
          <p:nvPr/>
        </p:nvSpPr>
        <p:spPr>
          <a:xfrm>
            <a:off x="521794" y="5556423"/>
            <a:ext cx="452422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smtClean="0">
                <a:ln>
                  <a:noFill/>
                </a:ln>
                <a:solidFill>
                  <a:prstClr val="white"/>
                </a:solidFill>
                <a:effectLst/>
                <a:uLnTx/>
                <a:uFillTx/>
                <a:latin typeface="Raleway ExtraBold" panose="020B0903030101060003" pitchFamily="34" charset="0"/>
                <a:ea typeface="+mn-ea"/>
                <a:cs typeface="+mn-cs"/>
              </a:rPr>
              <a:t>1,8 bilhões de investimentos até 2029</a:t>
            </a:r>
          </a:p>
        </p:txBody>
      </p:sp>
      <p:sp>
        <p:nvSpPr>
          <p:cNvPr id="33" name="Elipse 32"/>
          <p:cNvSpPr/>
          <p:nvPr/>
        </p:nvSpPr>
        <p:spPr>
          <a:xfrm rot="20621304">
            <a:off x="4070476" y="1434173"/>
            <a:ext cx="1341120" cy="803771"/>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Calibri" panose="020F0502020204030204"/>
                <a:ea typeface="+mn-ea"/>
                <a:cs typeface="+mn-cs"/>
              </a:rPr>
              <a:t>2019</a:t>
            </a:r>
            <a:endParaRPr kumimoji="0" lang="pt-BR"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Elipse 33"/>
          <p:cNvSpPr/>
          <p:nvPr/>
        </p:nvSpPr>
        <p:spPr>
          <a:xfrm rot="20621304">
            <a:off x="10250197" y="1383984"/>
            <a:ext cx="1662121" cy="803771"/>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Calibri" panose="020F0502020204030204"/>
                <a:ea typeface="+mn-ea"/>
                <a:cs typeface="+mn-cs"/>
              </a:rPr>
              <a:t>Futuro</a:t>
            </a:r>
            <a:endParaRPr kumimoji="0" lang="pt-BR"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4150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4"/>
          <p:cNvSpPr txBox="1">
            <a:spLocks/>
          </p:cNvSpPr>
          <p:nvPr/>
        </p:nvSpPr>
        <p:spPr>
          <a:xfrm>
            <a:off x="292873" y="319033"/>
            <a:ext cx="10029295" cy="7680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err="1" smtClean="0">
                <a:ln>
                  <a:noFill/>
                </a:ln>
                <a:solidFill>
                  <a:prstClr val="black"/>
                </a:solidFill>
                <a:effectLst/>
                <a:uLnTx/>
                <a:uFillTx/>
                <a:latin typeface="Raleway ExtraBold"/>
                <a:ea typeface="+mj-ea"/>
                <a:cs typeface="+mj-cs"/>
              </a:rPr>
              <a:t>Combustíveis</a:t>
            </a:r>
            <a:r>
              <a:rPr kumimoji="0" lang="en-US" sz="3600" b="1" i="0" u="none" strike="noStrike" kern="1200" cap="none" spc="0" normalizeH="0" baseline="0" noProof="0" dirty="0" smtClean="0">
                <a:ln>
                  <a:noFill/>
                </a:ln>
                <a:solidFill>
                  <a:prstClr val="black"/>
                </a:solidFill>
                <a:effectLst/>
                <a:uLnTx/>
                <a:uFillTx/>
                <a:latin typeface="Raleway ExtraBold"/>
                <a:ea typeface="+mj-ea"/>
                <a:cs typeface="+mj-cs"/>
              </a:rPr>
              <a:t> e </a:t>
            </a:r>
            <a:r>
              <a:rPr kumimoji="0" lang="en-US" sz="3600" b="1" i="0" u="none" strike="noStrike" kern="1200" cap="none" spc="0" normalizeH="0" baseline="0" noProof="0" dirty="0" err="1" smtClean="0">
                <a:ln>
                  <a:noFill/>
                </a:ln>
                <a:solidFill>
                  <a:prstClr val="black"/>
                </a:solidFill>
                <a:effectLst/>
                <a:uLnTx/>
                <a:uFillTx/>
                <a:latin typeface="Raleway ExtraBold"/>
                <a:ea typeface="+mj-ea"/>
                <a:cs typeface="+mj-cs"/>
              </a:rPr>
              <a:t>Derivados</a:t>
            </a:r>
            <a:r>
              <a:rPr kumimoji="0" lang="en-US" sz="3600" b="1" i="0" u="none" strike="noStrike" kern="1200" cap="none" spc="0" normalizeH="0" baseline="0" noProof="0" dirty="0" smtClean="0">
                <a:ln>
                  <a:noFill/>
                </a:ln>
                <a:solidFill>
                  <a:prstClr val="black"/>
                </a:solidFill>
                <a:effectLst/>
                <a:uLnTx/>
                <a:uFillTx/>
                <a:latin typeface="Raleway ExtraBold"/>
                <a:ea typeface="+mj-ea"/>
                <a:cs typeface="+mj-cs"/>
              </a:rPr>
              <a:t> de </a:t>
            </a:r>
            <a:r>
              <a:rPr kumimoji="0" lang="en-US" sz="3600" b="1" i="0" u="none" strike="noStrike" kern="1200" cap="none" spc="0" normalizeH="0" baseline="0" noProof="0" dirty="0" err="1" smtClean="0">
                <a:ln>
                  <a:noFill/>
                </a:ln>
                <a:solidFill>
                  <a:prstClr val="black"/>
                </a:solidFill>
                <a:effectLst/>
                <a:uLnTx/>
                <a:uFillTx/>
                <a:latin typeface="Raleway ExtraBold"/>
                <a:ea typeface="+mj-ea"/>
                <a:cs typeface="+mj-cs"/>
              </a:rPr>
              <a:t>Petróleo</a:t>
            </a:r>
            <a:r>
              <a:rPr kumimoji="0" lang="en-US" sz="3600" b="1" i="0" u="none" strike="noStrike" kern="1200" cap="none" spc="0" normalizeH="0" baseline="0" noProof="0" dirty="0" smtClean="0">
                <a:ln>
                  <a:noFill/>
                </a:ln>
                <a:solidFill>
                  <a:prstClr val="black"/>
                </a:solidFill>
                <a:effectLst/>
                <a:uLnTx/>
                <a:uFillTx/>
                <a:latin typeface="Raleway ExtraBold"/>
                <a:ea typeface="+mj-ea"/>
                <a:cs typeface="+mj-cs"/>
              </a:rPr>
              <a:t> </a:t>
            </a:r>
            <a:endParaRPr kumimoji="0" lang="en-US" sz="3600" b="1" i="1" u="none" strike="noStrike" kern="1200" cap="none" spc="0" normalizeH="0" baseline="0" noProof="0" dirty="0">
              <a:ln>
                <a:noFill/>
              </a:ln>
              <a:solidFill>
                <a:prstClr val="black"/>
              </a:solidFill>
              <a:effectLst/>
              <a:uLnTx/>
              <a:uFillTx/>
              <a:latin typeface="Raleway ExtraBold"/>
              <a:ea typeface="+mj-ea"/>
              <a:cs typeface="+mj-cs"/>
            </a:endParaRPr>
          </a:p>
        </p:txBody>
      </p:sp>
      <p:sp>
        <p:nvSpPr>
          <p:cNvPr id="21" name="Retângulo 14"/>
          <p:cNvSpPr/>
          <p:nvPr/>
        </p:nvSpPr>
        <p:spPr>
          <a:xfrm>
            <a:off x="422339" y="928823"/>
            <a:ext cx="2048698" cy="9783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panose="020B0604020202020204" charset="0"/>
              <a:ea typeface="+mn-ea"/>
              <a:cs typeface="+mn-cs"/>
            </a:endParaRPr>
          </a:p>
        </p:txBody>
      </p:sp>
      <p:sp>
        <p:nvSpPr>
          <p:cNvPr id="40" name="CaixaDeTexto 39"/>
          <p:cNvSpPr txBox="1"/>
          <p:nvPr/>
        </p:nvSpPr>
        <p:spPr>
          <a:xfrm>
            <a:off x="484720" y="1201904"/>
            <a:ext cx="87933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CNPE </a:t>
            </a:r>
            <a:r>
              <a:rPr kumimoji="0" lang="en-US" sz="2400" b="0" i="0" u="none" strike="noStrike" kern="1200" cap="none" spc="0" normalizeH="0" baseline="0" noProof="0" dirty="0" err="1" smtClean="0">
                <a:ln>
                  <a:noFill/>
                </a:ln>
                <a:solidFill>
                  <a:prstClr val="black">
                    <a:lumMod val="75000"/>
                    <a:lumOff val="25000"/>
                  </a:prstClr>
                </a:solidFill>
                <a:effectLst/>
                <a:uLnTx/>
                <a:uFillTx/>
                <a:latin typeface="Raleway ExtraBold"/>
                <a:ea typeface="+mn-ea"/>
                <a:cs typeface="+mn-cs"/>
              </a:rPr>
              <a:t>aprovou</a:t>
            </a:r>
            <a:r>
              <a:rPr kumimoji="0" lang="en-US" sz="2400" b="0"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 </a:t>
            </a:r>
            <a:r>
              <a:rPr kumimoji="0" lang="en-US" sz="2400" b="0" i="0" u="none" strike="noStrike" kern="1200" cap="none" spc="0" normalizeH="0" baseline="0" noProof="0" dirty="0" err="1" smtClean="0">
                <a:ln>
                  <a:noFill/>
                </a:ln>
                <a:solidFill>
                  <a:prstClr val="black">
                    <a:lumMod val="75000"/>
                    <a:lumOff val="25000"/>
                  </a:prstClr>
                </a:solidFill>
                <a:effectLst/>
                <a:uLnTx/>
                <a:uFillTx/>
                <a:latin typeface="Raleway ExtraBold"/>
                <a:ea typeface="+mn-ea"/>
                <a:cs typeface="+mn-cs"/>
              </a:rPr>
              <a:t>diretrizes</a:t>
            </a:r>
            <a:r>
              <a:rPr kumimoji="0" lang="en-US" sz="2400" b="0"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 para TCC entre </a:t>
            </a:r>
            <a:r>
              <a:rPr kumimoji="0" lang="en-US" sz="2400" b="0" i="0" u="none" strike="noStrike" kern="1200" cap="none" spc="0" normalizeH="0" baseline="0" noProof="0" dirty="0" err="1" smtClean="0">
                <a:ln>
                  <a:noFill/>
                </a:ln>
                <a:solidFill>
                  <a:prstClr val="black">
                    <a:lumMod val="75000"/>
                    <a:lumOff val="25000"/>
                  </a:prstClr>
                </a:solidFill>
                <a:effectLst/>
                <a:uLnTx/>
                <a:uFillTx/>
                <a:latin typeface="Raleway ExtraBold"/>
                <a:ea typeface="+mn-ea"/>
                <a:cs typeface="+mn-cs"/>
              </a:rPr>
              <a:t>Petrobras</a:t>
            </a:r>
            <a:r>
              <a:rPr kumimoji="0" lang="en-US" sz="2400" b="0"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 e CADE que </a:t>
            </a:r>
            <a:r>
              <a:rPr kumimoji="0" lang="en-US" sz="2400" b="0" i="0" u="none" strike="noStrike" kern="1200" cap="none" spc="0" normalizeH="0" baseline="0" noProof="0" dirty="0" err="1" smtClean="0">
                <a:ln>
                  <a:noFill/>
                </a:ln>
                <a:solidFill>
                  <a:prstClr val="black">
                    <a:lumMod val="75000"/>
                    <a:lumOff val="25000"/>
                  </a:prstClr>
                </a:solidFill>
                <a:effectLst/>
                <a:uLnTx/>
                <a:uFillTx/>
                <a:latin typeface="Raleway ExtraBold"/>
                <a:ea typeface="+mn-ea"/>
                <a:cs typeface="+mn-cs"/>
              </a:rPr>
              <a:t>permite</a:t>
            </a:r>
            <a:r>
              <a:rPr kumimoji="0" lang="en-US" sz="2400" b="0"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 </a:t>
            </a:r>
            <a:r>
              <a:rPr kumimoji="0" lang="en-US" sz="2400" b="0" i="0" u="none" strike="noStrike" kern="1200" cap="none" spc="0" normalizeH="0" baseline="0" noProof="0" dirty="0" err="1" smtClean="0">
                <a:ln>
                  <a:noFill/>
                </a:ln>
                <a:solidFill>
                  <a:prstClr val="black">
                    <a:lumMod val="75000"/>
                    <a:lumOff val="25000"/>
                  </a:prstClr>
                </a:solidFill>
                <a:effectLst/>
                <a:uLnTx/>
                <a:uFillTx/>
                <a:latin typeface="Raleway ExtraBold"/>
                <a:ea typeface="+mn-ea"/>
                <a:cs typeface="+mn-cs"/>
              </a:rPr>
              <a:t>abertura</a:t>
            </a:r>
            <a:r>
              <a:rPr kumimoji="0" lang="en-US" sz="2400" b="0"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 do Mercado de </a:t>
            </a:r>
            <a:r>
              <a:rPr kumimoji="0" lang="en-US" sz="2400" b="0" i="0" u="none" strike="noStrike" kern="1200" cap="none" spc="0" normalizeH="0" baseline="0" noProof="0" dirty="0" err="1" smtClean="0">
                <a:ln>
                  <a:noFill/>
                </a:ln>
                <a:solidFill>
                  <a:prstClr val="black">
                    <a:lumMod val="75000"/>
                    <a:lumOff val="25000"/>
                  </a:prstClr>
                </a:solidFill>
                <a:effectLst/>
                <a:uLnTx/>
                <a:uFillTx/>
                <a:latin typeface="Raleway ExtraBold"/>
                <a:ea typeface="+mn-ea"/>
                <a:cs typeface="+mn-cs"/>
              </a:rPr>
              <a:t>combustíveis</a:t>
            </a:r>
            <a:endParaRPr kumimoji="0" lang="en-US" sz="2400" b="0" i="0" u="none" strike="noStrike" kern="1200" cap="none" spc="0" normalizeH="0" baseline="0" noProof="0" dirty="0">
              <a:ln>
                <a:noFill/>
              </a:ln>
              <a:solidFill>
                <a:prstClr val="black">
                  <a:lumMod val="75000"/>
                  <a:lumOff val="25000"/>
                </a:prstClr>
              </a:solidFill>
              <a:effectLst/>
              <a:uLnTx/>
              <a:uFillTx/>
              <a:latin typeface="Raleway ExtraBold"/>
              <a:ea typeface="+mn-ea"/>
              <a:cs typeface="+mn-cs"/>
            </a:endParaRPr>
          </a:p>
        </p:txBody>
      </p:sp>
      <p:sp>
        <p:nvSpPr>
          <p:cNvPr id="43" name="Retângulo 42"/>
          <p:cNvSpPr/>
          <p:nvPr/>
        </p:nvSpPr>
        <p:spPr>
          <a:xfrm>
            <a:off x="572902" y="5794643"/>
            <a:ext cx="947330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 </a:t>
            </a:r>
            <a:r>
              <a:rPr kumimoji="0" lang="en-US" sz="2400" b="0" i="0" u="none" strike="noStrike" kern="1200" cap="none" spc="0" normalizeH="0" baseline="0" noProof="0" dirty="0" err="1" smtClean="0">
                <a:ln>
                  <a:noFill/>
                </a:ln>
                <a:solidFill>
                  <a:prstClr val="black">
                    <a:lumMod val="75000"/>
                    <a:lumOff val="25000"/>
                  </a:prstClr>
                </a:solidFill>
                <a:effectLst/>
                <a:uLnTx/>
                <a:uFillTx/>
                <a:latin typeface="Raleway ExtraBold"/>
                <a:ea typeface="+mn-ea"/>
                <a:cs typeface="+mn-cs"/>
              </a:rPr>
              <a:t>Fim</a:t>
            </a:r>
            <a:r>
              <a:rPr kumimoji="0" lang="en-US" sz="2400" b="0"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 da </a:t>
            </a:r>
            <a:r>
              <a:rPr kumimoji="0" lang="en-US" sz="2400" b="0" i="0" u="none" strike="noStrike" kern="1200" cap="none" spc="0" normalizeH="0" baseline="0" noProof="0" dirty="0" err="1" smtClean="0">
                <a:ln>
                  <a:noFill/>
                </a:ln>
                <a:solidFill>
                  <a:prstClr val="black">
                    <a:lumMod val="75000"/>
                    <a:lumOff val="25000"/>
                  </a:prstClr>
                </a:solidFill>
                <a:effectLst/>
                <a:uLnTx/>
                <a:uFillTx/>
                <a:latin typeface="Raleway ExtraBold"/>
                <a:ea typeface="+mn-ea"/>
                <a:cs typeface="+mn-cs"/>
              </a:rPr>
              <a:t>diferenciação</a:t>
            </a:r>
            <a:r>
              <a:rPr kumimoji="0" lang="en-US" sz="2400" b="0"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 de </a:t>
            </a:r>
            <a:r>
              <a:rPr kumimoji="0" lang="en-US" sz="2400" b="0" i="0" u="none" strike="noStrike" kern="1200" cap="none" spc="0" normalizeH="0" baseline="0" noProof="0" dirty="0" err="1" smtClean="0">
                <a:ln>
                  <a:noFill/>
                </a:ln>
                <a:solidFill>
                  <a:prstClr val="black">
                    <a:lumMod val="75000"/>
                    <a:lumOff val="25000"/>
                  </a:prstClr>
                </a:solidFill>
                <a:effectLst/>
                <a:uLnTx/>
                <a:uFillTx/>
                <a:latin typeface="Raleway ExtraBold"/>
                <a:ea typeface="+mn-ea"/>
                <a:cs typeface="+mn-cs"/>
              </a:rPr>
              <a:t>preços</a:t>
            </a:r>
            <a:r>
              <a:rPr kumimoji="0" lang="en-US" sz="2400" b="0"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 do </a:t>
            </a:r>
            <a:r>
              <a:rPr kumimoji="0" lang="en-US" sz="2400" b="0" i="0" u="none" strike="noStrike" kern="1200" cap="none" spc="0" normalizeH="0" baseline="0" noProof="0" dirty="0" err="1" smtClean="0">
                <a:ln>
                  <a:noFill/>
                </a:ln>
                <a:solidFill>
                  <a:prstClr val="black">
                    <a:lumMod val="75000"/>
                    <a:lumOff val="25000"/>
                  </a:prstClr>
                </a:solidFill>
                <a:effectLst/>
                <a:uLnTx/>
                <a:uFillTx/>
                <a:latin typeface="Raleway ExtraBold"/>
                <a:ea typeface="+mn-ea"/>
                <a:cs typeface="+mn-cs"/>
              </a:rPr>
              <a:t>gás</a:t>
            </a:r>
            <a:r>
              <a:rPr kumimoji="0" lang="en-US" sz="2400" b="0"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 de </a:t>
            </a:r>
            <a:r>
              <a:rPr kumimoji="0" lang="en-US" sz="2400" b="0" i="0" u="none" strike="noStrike" kern="1200" cap="none" spc="0" normalizeH="0" baseline="0" noProof="0" dirty="0" err="1" smtClean="0">
                <a:ln>
                  <a:noFill/>
                </a:ln>
                <a:solidFill>
                  <a:prstClr val="black">
                    <a:lumMod val="75000"/>
                    <a:lumOff val="25000"/>
                  </a:prstClr>
                </a:solidFill>
                <a:effectLst/>
                <a:uLnTx/>
                <a:uFillTx/>
                <a:latin typeface="Raleway ExtraBold"/>
                <a:ea typeface="+mn-ea"/>
                <a:cs typeface="+mn-cs"/>
              </a:rPr>
              <a:t>cozinha</a:t>
            </a:r>
            <a:r>
              <a:rPr kumimoji="0" lang="en-US" sz="2400" b="0"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 </a:t>
            </a:r>
            <a:r>
              <a:rPr kumimoji="0" lang="en-US" sz="2400" b="0" i="0" u="none" strike="noStrike" kern="1200" cap="none" spc="0" normalizeH="0" baseline="0" noProof="0" dirty="0" err="1" smtClean="0">
                <a:ln>
                  <a:noFill/>
                </a:ln>
                <a:solidFill>
                  <a:prstClr val="black">
                    <a:lumMod val="75000"/>
                    <a:lumOff val="25000"/>
                  </a:prstClr>
                </a:solidFill>
                <a:effectLst/>
                <a:uLnTx/>
                <a:uFillTx/>
                <a:latin typeface="Raleway ExtraBold"/>
                <a:ea typeface="+mn-ea"/>
                <a:cs typeface="+mn-cs"/>
              </a:rPr>
              <a:t>pelo</a:t>
            </a:r>
            <a:r>
              <a:rPr kumimoji="0" lang="en-US" sz="2400" b="0"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 CNPE </a:t>
            </a:r>
            <a:r>
              <a:rPr kumimoji="0" lang="en-US" sz="2400" b="0" i="0" u="none" strike="noStrike" kern="1200" cap="none" spc="0" normalizeH="0" baseline="0" noProof="0" dirty="0" err="1" smtClean="0">
                <a:ln>
                  <a:noFill/>
                </a:ln>
                <a:solidFill>
                  <a:prstClr val="black">
                    <a:lumMod val="75000"/>
                    <a:lumOff val="25000"/>
                  </a:prstClr>
                </a:solidFill>
                <a:effectLst/>
                <a:uLnTx/>
                <a:uFillTx/>
                <a:latin typeface="Raleway ExtraBold"/>
                <a:ea typeface="+mn-ea"/>
                <a:cs typeface="+mn-cs"/>
              </a:rPr>
              <a:t>trará</a:t>
            </a:r>
            <a:r>
              <a:rPr kumimoji="0" lang="en-US" sz="2400" b="0"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 </a:t>
            </a:r>
            <a:r>
              <a:rPr kumimoji="0" lang="en-US" sz="2400" b="0" i="0" u="none" strike="noStrike" kern="1200" cap="none" spc="0" normalizeH="0" baseline="0" noProof="0" dirty="0" err="1" smtClean="0">
                <a:ln>
                  <a:noFill/>
                </a:ln>
                <a:solidFill>
                  <a:prstClr val="black">
                    <a:lumMod val="75000"/>
                    <a:lumOff val="25000"/>
                  </a:prstClr>
                </a:solidFill>
                <a:effectLst/>
                <a:uLnTx/>
                <a:uFillTx/>
                <a:latin typeface="Raleway ExtraBold"/>
                <a:ea typeface="+mn-ea"/>
                <a:cs typeface="+mn-cs"/>
              </a:rPr>
              <a:t>investimentos</a:t>
            </a:r>
            <a:r>
              <a:rPr kumimoji="0" lang="en-US" sz="2400" b="0"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 e </a:t>
            </a:r>
            <a:r>
              <a:rPr kumimoji="0" lang="en-US" sz="2400" b="0" i="0" u="none" strike="noStrike" kern="1200" cap="none" spc="0" normalizeH="0" baseline="0" noProof="0" dirty="0" err="1" smtClean="0">
                <a:ln>
                  <a:noFill/>
                </a:ln>
                <a:solidFill>
                  <a:prstClr val="black">
                    <a:lumMod val="75000"/>
                    <a:lumOff val="25000"/>
                  </a:prstClr>
                </a:solidFill>
                <a:effectLst/>
                <a:uLnTx/>
                <a:uFillTx/>
                <a:latin typeface="Raleway ExtraBold"/>
                <a:ea typeface="+mn-ea"/>
                <a:cs typeface="+mn-cs"/>
              </a:rPr>
              <a:t>preços</a:t>
            </a:r>
            <a:r>
              <a:rPr kumimoji="0" lang="en-US" sz="2400" b="0"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 </a:t>
            </a:r>
            <a:r>
              <a:rPr kumimoji="0" lang="en-US" sz="2400" b="0" i="0" u="none" strike="noStrike" kern="1200" cap="none" spc="0" normalizeH="0" baseline="0" noProof="0" dirty="0" err="1" smtClean="0">
                <a:ln>
                  <a:noFill/>
                </a:ln>
                <a:solidFill>
                  <a:prstClr val="black">
                    <a:lumMod val="75000"/>
                    <a:lumOff val="25000"/>
                  </a:prstClr>
                </a:solidFill>
                <a:effectLst/>
                <a:uLnTx/>
                <a:uFillTx/>
                <a:latin typeface="Raleway ExtraBold"/>
                <a:ea typeface="+mn-ea"/>
                <a:cs typeface="+mn-cs"/>
              </a:rPr>
              <a:t>competitivos</a:t>
            </a:r>
            <a:r>
              <a:rPr kumimoji="0" lang="en-US" sz="2400" b="0"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 para o GLP</a:t>
            </a:r>
            <a:endParaRPr kumimoji="0" lang="en-US" sz="2400" b="0" i="1" u="none" strike="noStrike" kern="1200" cap="none" spc="0" normalizeH="0" baseline="0" noProof="0" dirty="0">
              <a:ln>
                <a:noFill/>
              </a:ln>
              <a:solidFill>
                <a:prstClr val="black">
                  <a:lumMod val="75000"/>
                  <a:lumOff val="25000"/>
                </a:prstClr>
              </a:solidFill>
              <a:effectLst/>
              <a:uLnTx/>
              <a:uFillTx/>
              <a:latin typeface="Raleway ExtraBold"/>
              <a:ea typeface="+mn-ea"/>
              <a:cs typeface="+mn-cs"/>
            </a:endParaRPr>
          </a:p>
        </p:txBody>
      </p:sp>
      <p:pic>
        <p:nvPicPr>
          <p:cNvPr id="45" name="Picture 4" descr="Resultado de imagem para check vetor"/>
          <p:cNvPicPr>
            <a:picLocks noChangeAspect="1" noChangeArrowheads="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0090" y="5845108"/>
            <a:ext cx="423006" cy="42300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Resultado de imagem para check vetor"/>
          <p:cNvPicPr>
            <a:picLocks noChangeAspect="1" noChangeArrowheads="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370" y="1238906"/>
            <a:ext cx="423006" cy="42300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7" name="CaixaDeTexto 46"/>
          <p:cNvSpPr txBox="1"/>
          <p:nvPr/>
        </p:nvSpPr>
        <p:spPr>
          <a:xfrm>
            <a:off x="4347999" y="2353104"/>
            <a:ext cx="7965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lumMod val="75000"/>
                    <a:lumOff val="25000"/>
                  </a:prstClr>
                </a:solidFill>
                <a:effectLst/>
                <a:uLnTx/>
                <a:uFillTx/>
                <a:latin typeface="Raleway ExtraBold"/>
                <a:ea typeface="+mn-ea"/>
                <a:cs typeface="+mn-cs"/>
              </a:rPr>
              <a:t>Desafio</a:t>
            </a:r>
            <a:r>
              <a:rPr kumimoji="0" lang="en-US" sz="2400" b="0"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 para 2020 é o Novo </a:t>
            </a:r>
            <a:r>
              <a:rPr kumimoji="0" lang="en-US" sz="2400" b="0" i="0" u="none" strike="noStrike" kern="1200" cap="none" spc="0" normalizeH="0" baseline="0" noProof="0" dirty="0" err="1" smtClean="0">
                <a:ln>
                  <a:noFill/>
                </a:ln>
                <a:solidFill>
                  <a:prstClr val="black">
                    <a:lumMod val="75000"/>
                    <a:lumOff val="25000"/>
                  </a:prstClr>
                </a:solidFill>
                <a:effectLst/>
                <a:uLnTx/>
                <a:uFillTx/>
                <a:latin typeface="Raleway ExtraBold"/>
                <a:ea typeface="+mn-ea"/>
                <a:cs typeface="+mn-cs"/>
              </a:rPr>
              <a:t>Cenário</a:t>
            </a:r>
            <a:r>
              <a:rPr kumimoji="0" lang="en-US" sz="2400" b="0"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 de Downstream</a:t>
            </a:r>
            <a:endParaRPr kumimoji="0" lang="en-US" sz="2400" b="0" i="1" u="none" strike="noStrike" kern="1200" cap="none" spc="0" normalizeH="0" baseline="0" noProof="0" dirty="0">
              <a:ln>
                <a:noFill/>
              </a:ln>
              <a:solidFill>
                <a:prstClr val="black">
                  <a:lumMod val="75000"/>
                  <a:lumOff val="25000"/>
                </a:prstClr>
              </a:solidFill>
              <a:effectLst/>
              <a:uLnTx/>
              <a:uFillTx/>
              <a:latin typeface="Raleway ExtraBold"/>
              <a:ea typeface="+mn-ea"/>
              <a:cs typeface="+mn-cs"/>
            </a:endParaRPr>
          </a:p>
        </p:txBody>
      </p:sp>
      <p:pic>
        <p:nvPicPr>
          <p:cNvPr id="48" name="Picture 4" descr="Resultado de imagem para check vetor"/>
          <p:cNvPicPr>
            <a:picLocks noChangeAspect="1" noChangeArrowheads="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24992" y="2406105"/>
            <a:ext cx="423006" cy="423006"/>
          </a:xfrm>
          <a:prstGeom prst="rect">
            <a:avLst/>
          </a:prstGeom>
          <a:noFill/>
          <a:extLst>
            <a:ext uri="{909E8E84-426E-40DD-AFC4-6F175D3DCCD1}">
              <a14:hiddenFill xmlns:a14="http://schemas.microsoft.com/office/drawing/2010/main">
                <a:solidFill>
                  <a:srgbClr val="FFFFFF"/>
                </a:solidFill>
              </a14:hiddenFill>
            </a:ext>
          </a:extLst>
        </p:spPr>
      </p:pic>
      <p:sp>
        <p:nvSpPr>
          <p:cNvPr id="136" name="Retângulo 135"/>
          <p:cNvSpPr/>
          <p:nvPr/>
        </p:nvSpPr>
        <p:spPr>
          <a:xfrm>
            <a:off x="4976837" y="3209213"/>
            <a:ext cx="6480113" cy="11079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FF0000"/>
              </a:buClr>
              <a:buSzPct val="120000"/>
              <a:buFontTx/>
              <a:buNone/>
              <a:tabLst/>
              <a:defRPr/>
            </a:pPr>
            <a:r>
              <a:rPr kumimoji="0" lang="en-US" sz="2200" b="1" i="0" u="none" strike="noStrike" kern="1200" cap="none" spc="0" normalizeH="0" baseline="0" noProof="0" dirty="0" err="1" smtClean="0">
                <a:ln>
                  <a:noFill/>
                </a:ln>
                <a:solidFill>
                  <a:prstClr val="black">
                    <a:lumMod val="75000"/>
                    <a:lumOff val="25000"/>
                  </a:prstClr>
                </a:solidFill>
                <a:effectLst/>
                <a:uLnTx/>
                <a:uFillTx/>
                <a:latin typeface="Raleway ExtraBold"/>
                <a:ea typeface="+mn-ea"/>
                <a:cs typeface="+mn-cs"/>
              </a:rPr>
              <a:t>Desinvestimentos</a:t>
            </a:r>
            <a:r>
              <a:rPr kumimoji="0" lang="en-US" sz="2200" b="1"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 da </a:t>
            </a:r>
            <a:r>
              <a:rPr kumimoji="0" lang="en-US" sz="2200" b="1" i="0" u="none" strike="noStrike" kern="1200" cap="none" spc="0" normalizeH="0" baseline="0" noProof="0" dirty="0" err="1" smtClean="0">
                <a:ln>
                  <a:noFill/>
                </a:ln>
                <a:solidFill>
                  <a:prstClr val="black">
                    <a:lumMod val="75000"/>
                    <a:lumOff val="25000"/>
                  </a:prstClr>
                </a:solidFill>
                <a:effectLst/>
                <a:uLnTx/>
                <a:uFillTx/>
                <a:latin typeface="Raleway ExtraBold"/>
                <a:ea typeface="+mn-ea"/>
                <a:cs typeface="+mn-cs"/>
              </a:rPr>
              <a:t>Petrobras</a:t>
            </a:r>
            <a:r>
              <a:rPr kumimoji="0" lang="en-US" sz="2200" b="0"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 8 </a:t>
            </a:r>
            <a:r>
              <a:rPr kumimoji="0" lang="en-US" sz="2200" b="0" i="0" u="none" strike="noStrike" kern="1200" cap="none" spc="0" normalizeH="0" baseline="0" noProof="0" dirty="0" err="1" smtClean="0">
                <a:ln>
                  <a:noFill/>
                </a:ln>
                <a:solidFill>
                  <a:prstClr val="black">
                    <a:lumMod val="75000"/>
                    <a:lumOff val="25000"/>
                  </a:prstClr>
                </a:solidFill>
                <a:effectLst/>
                <a:uLnTx/>
                <a:uFillTx/>
                <a:latin typeface="Raleway ExtraBold"/>
                <a:ea typeface="+mn-ea"/>
                <a:cs typeface="+mn-cs"/>
              </a:rPr>
              <a:t>ativos</a:t>
            </a:r>
            <a:r>
              <a:rPr kumimoji="0" lang="en-US" sz="2200" b="0"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 de </a:t>
            </a:r>
            <a:r>
              <a:rPr kumimoji="0" lang="en-US" sz="2200" b="0" i="0" u="none" strike="noStrike" kern="1200" cap="none" spc="0" normalizeH="0" baseline="0" noProof="0" dirty="0" err="1" smtClean="0">
                <a:ln>
                  <a:noFill/>
                </a:ln>
                <a:solidFill>
                  <a:prstClr val="black">
                    <a:lumMod val="75000"/>
                    <a:lumOff val="25000"/>
                  </a:prstClr>
                </a:solidFill>
                <a:effectLst/>
                <a:uLnTx/>
                <a:uFillTx/>
                <a:latin typeface="Raleway ExtraBold"/>
                <a:ea typeface="+mn-ea"/>
                <a:cs typeface="+mn-cs"/>
              </a:rPr>
              <a:t>refino</a:t>
            </a:r>
            <a:r>
              <a:rPr kumimoji="0" lang="en-US" sz="2200" b="0"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 e </a:t>
            </a:r>
            <a:r>
              <a:rPr kumimoji="0" lang="en-US" sz="2200" b="0" i="0" u="none" strike="noStrike" kern="1200" cap="none" spc="0" normalizeH="0" baseline="0" noProof="0" dirty="0" err="1" smtClean="0">
                <a:ln>
                  <a:noFill/>
                </a:ln>
                <a:solidFill>
                  <a:prstClr val="black">
                    <a:lumMod val="75000"/>
                    <a:lumOff val="25000"/>
                  </a:prstClr>
                </a:solidFill>
                <a:effectLst/>
                <a:uLnTx/>
                <a:uFillTx/>
                <a:latin typeface="Raleway ExtraBold"/>
                <a:ea typeface="+mn-ea"/>
                <a:cs typeface="+mn-cs"/>
              </a:rPr>
              <a:t>logística</a:t>
            </a:r>
            <a:r>
              <a:rPr kumimoji="0" lang="en-US" sz="2200" b="0"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 com </a:t>
            </a:r>
            <a:r>
              <a:rPr kumimoji="0" lang="en-US" sz="2200" b="0" i="0" u="none" strike="noStrike" kern="1200" cap="none" spc="0" normalizeH="0" baseline="0" noProof="0" dirty="0" err="1" smtClean="0">
                <a:ln>
                  <a:noFill/>
                </a:ln>
                <a:solidFill>
                  <a:prstClr val="black">
                    <a:lumMod val="75000"/>
                    <a:lumOff val="25000"/>
                  </a:prstClr>
                </a:solidFill>
                <a:effectLst/>
                <a:uLnTx/>
                <a:uFillTx/>
                <a:latin typeface="Raleway ExtraBold"/>
                <a:ea typeface="+mn-ea"/>
                <a:cs typeface="+mn-cs"/>
              </a:rPr>
              <a:t>capacidade</a:t>
            </a:r>
            <a:r>
              <a:rPr kumimoji="0" lang="en-US" sz="2200" b="0"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 de </a:t>
            </a:r>
            <a:r>
              <a:rPr kumimoji="0" lang="en-US" sz="2200" b="1"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1,1 </a:t>
            </a:r>
            <a:r>
              <a:rPr kumimoji="0" lang="en-US" sz="2200" b="1" i="0" u="none" strike="noStrike" kern="1200" cap="none" spc="0" normalizeH="0" baseline="0" noProof="0" dirty="0" err="1" smtClean="0">
                <a:ln>
                  <a:noFill/>
                </a:ln>
                <a:solidFill>
                  <a:prstClr val="black">
                    <a:lumMod val="75000"/>
                    <a:lumOff val="25000"/>
                  </a:prstClr>
                </a:solidFill>
                <a:effectLst/>
                <a:uLnTx/>
                <a:uFillTx/>
                <a:latin typeface="Raleway ExtraBold"/>
                <a:ea typeface="+mn-ea"/>
                <a:cs typeface="+mn-cs"/>
              </a:rPr>
              <a:t>milhão</a:t>
            </a:r>
            <a:r>
              <a:rPr kumimoji="0" lang="en-US" sz="2200" b="1"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 de b/d </a:t>
            </a:r>
            <a:r>
              <a:rPr kumimoji="0" lang="en-US" sz="2200" b="0"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(50% do Brasil)</a:t>
            </a:r>
            <a:endParaRPr kumimoji="0" lang="en-US" sz="2200" b="0" i="0" u="none" strike="noStrike" kern="1200" cap="none" spc="0" normalizeH="0" baseline="0" noProof="0" dirty="0">
              <a:ln>
                <a:noFill/>
              </a:ln>
              <a:solidFill>
                <a:prstClr val="black">
                  <a:lumMod val="75000"/>
                  <a:lumOff val="25000"/>
                </a:prstClr>
              </a:solidFill>
              <a:effectLst/>
              <a:uLnTx/>
              <a:uFillTx/>
              <a:latin typeface="Raleway ExtraBold"/>
              <a:ea typeface="+mn-ea"/>
              <a:cs typeface="+mn-cs"/>
            </a:endParaRPr>
          </a:p>
        </p:txBody>
      </p:sp>
      <p:grpSp>
        <p:nvGrpSpPr>
          <p:cNvPr id="137" name="Agrupar 136"/>
          <p:cNvGrpSpPr>
            <a:grpSpLocks noChangeAspect="1"/>
          </p:cNvGrpSpPr>
          <p:nvPr/>
        </p:nvGrpSpPr>
        <p:grpSpPr>
          <a:xfrm>
            <a:off x="217839" y="2287629"/>
            <a:ext cx="3429956" cy="3385698"/>
            <a:chOff x="2986095" y="1300969"/>
            <a:chExt cx="4899937" cy="4836712"/>
          </a:xfrm>
        </p:grpSpPr>
        <p:sp>
          <p:nvSpPr>
            <p:cNvPr id="138" name="Freeform 2">
              <a:extLst>
                <a:ext uri="{FF2B5EF4-FFF2-40B4-BE49-F238E27FC236}">
                  <a16:creationId xmlns:a16="http://schemas.microsoft.com/office/drawing/2014/main" id="{C6E2C3B7-9AB4-40C6-AAA2-45648E9DA6B2}"/>
                </a:ext>
              </a:extLst>
            </p:cNvPr>
            <p:cNvSpPr>
              <a:spLocks/>
            </p:cNvSpPr>
            <p:nvPr/>
          </p:nvSpPr>
          <p:spPr bwMode="auto">
            <a:xfrm>
              <a:off x="5372392" y="1380351"/>
              <a:ext cx="618260" cy="709001"/>
            </a:xfrm>
            <a:custGeom>
              <a:avLst/>
              <a:gdLst>
                <a:gd name="T0" fmla="*/ 2147483647 w 347"/>
                <a:gd name="T1" fmla="*/ 2147483647 h 408"/>
                <a:gd name="T2" fmla="*/ 2147483647 w 347"/>
                <a:gd name="T3" fmla="*/ 2147483647 h 408"/>
                <a:gd name="T4" fmla="*/ 2147483647 w 347"/>
                <a:gd name="T5" fmla="*/ 2147483647 h 408"/>
                <a:gd name="T6" fmla="*/ 2147483647 w 347"/>
                <a:gd name="T7" fmla="*/ 2147483647 h 408"/>
                <a:gd name="T8" fmla="*/ 2147483647 w 347"/>
                <a:gd name="T9" fmla="*/ 2147483647 h 408"/>
                <a:gd name="T10" fmla="*/ 2147483647 w 347"/>
                <a:gd name="T11" fmla="*/ 2147483647 h 408"/>
                <a:gd name="T12" fmla="*/ 2147483647 w 347"/>
                <a:gd name="T13" fmla="*/ 2147483647 h 408"/>
                <a:gd name="T14" fmla="*/ 2147483647 w 347"/>
                <a:gd name="T15" fmla="*/ 2147483647 h 408"/>
                <a:gd name="T16" fmla="*/ 2147483647 w 347"/>
                <a:gd name="T17" fmla="*/ 2147483647 h 408"/>
                <a:gd name="T18" fmla="*/ 2147483647 w 347"/>
                <a:gd name="T19" fmla="*/ 2147483647 h 408"/>
                <a:gd name="T20" fmla="*/ 2147483647 w 347"/>
                <a:gd name="T21" fmla="*/ 2147483647 h 408"/>
                <a:gd name="T22" fmla="*/ 2147483647 w 347"/>
                <a:gd name="T23" fmla="*/ 2147483647 h 408"/>
                <a:gd name="T24" fmla="*/ 2147483647 w 347"/>
                <a:gd name="T25" fmla="*/ 2147483647 h 408"/>
                <a:gd name="T26" fmla="*/ 2147483647 w 347"/>
                <a:gd name="T27" fmla="*/ 2147483647 h 408"/>
                <a:gd name="T28" fmla="*/ 2147483647 w 347"/>
                <a:gd name="T29" fmla="*/ 2147483647 h 408"/>
                <a:gd name="T30" fmla="*/ 0 w 347"/>
                <a:gd name="T31" fmla="*/ 2147483647 h 408"/>
                <a:gd name="T32" fmla="*/ 2147483647 w 347"/>
                <a:gd name="T33" fmla="*/ 2147483647 h 408"/>
                <a:gd name="T34" fmla="*/ 2147483647 w 347"/>
                <a:gd name="T35" fmla="*/ 2147483647 h 408"/>
                <a:gd name="T36" fmla="*/ 2147483647 w 347"/>
                <a:gd name="T37" fmla="*/ 2147483647 h 408"/>
                <a:gd name="T38" fmla="*/ 2147483647 w 347"/>
                <a:gd name="T39" fmla="*/ 2147483647 h 408"/>
                <a:gd name="T40" fmla="*/ 2147483647 w 347"/>
                <a:gd name="T41" fmla="*/ 2147483647 h 408"/>
                <a:gd name="T42" fmla="*/ 2147483647 w 347"/>
                <a:gd name="T43" fmla="*/ 2147483647 h 408"/>
                <a:gd name="T44" fmla="*/ 2147483647 w 347"/>
                <a:gd name="T45" fmla="*/ 2147483647 h 408"/>
                <a:gd name="T46" fmla="*/ 2147483647 w 347"/>
                <a:gd name="T47" fmla="*/ 2147483647 h 408"/>
                <a:gd name="T48" fmla="*/ 2147483647 w 347"/>
                <a:gd name="T49" fmla="*/ 2147483647 h 408"/>
                <a:gd name="T50" fmla="*/ 2147483647 w 347"/>
                <a:gd name="T51" fmla="*/ 2147483647 h 408"/>
                <a:gd name="T52" fmla="*/ 2147483647 w 347"/>
                <a:gd name="T53" fmla="*/ 2147483647 h 408"/>
                <a:gd name="T54" fmla="*/ 2147483647 w 347"/>
                <a:gd name="T55" fmla="*/ 2147483647 h 408"/>
                <a:gd name="T56" fmla="*/ 2147483647 w 347"/>
                <a:gd name="T57" fmla="*/ 2147483647 h 408"/>
                <a:gd name="T58" fmla="*/ 2147483647 w 347"/>
                <a:gd name="T59" fmla="*/ 2147483647 h 408"/>
                <a:gd name="T60" fmla="*/ 2147483647 w 347"/>
                <a:gd name="T61" fmla="*/ 2147483647 h 408"/>
                <a:gd name="T62" fmla="*/ 2147483647 w 347"/>
                <a:gd name="T63" fmla="*/ 2147483647 h 408"/>
                <a:gd name="T64" fmla="*/ 2147483647 w 347"/>
                <a:gd name="T65" fmla="*/ 2147483647 h 408"/>
                <a:gd name="T66" fmla="*/ 2147483647 w 347"/>
                <a:gd name="T67" fmla="*/ 0 h 408"/>
                <a:gd name="T68" fmla="*/ 2147483647 w 347"/>
                <a:gd name="T69" fmla="*/ 2147483647 h 408"/>
                <a:gd name="T70" fmla="*/ 2147483647 w 347"/>
                <a:gd name="T71" fmla="*/ 2147483647 h 408"/>
                <a:gd name="T72" fmla="*/ 2147483647 w 347"/>
                <a:gd name="T73" fmla="*/ 2147483647 h 408"/>
                <a:gd name="T74" fmla="*/ 2147483647 w 347"/>
                <a:gd name="T75" fmla="*/ 2147483647 h 408"/>
                <a:gd name="T76" fmla="*/ 2147483647 w 347"/>
                <a:gd name="T77" fmla="*/ 2147483647 h 408"/>
                <a:gd name="T78" fmla="*/ 2147483647 w 347"/>
                <a:gd name="T79" fmla="*/ 2147483647 h 408"/>
                <a:gd name="T80" fmla="*/ 2147483647 w 347"/>
                <a:gd name="T81" fmla="*/ 2147483647 h 408"/>
                <a:gd name="T82" fmla="*/ 2147483647 w 347"/>
                <a:gd name="T83" fmla="*/ 2147483647 h 408"/>
                <a:gd name="T84" fmla="*/ 2147483647 w 347"/>
                <a:gd name="T85" fmla="*/ 2147483647 h 408"/>
                <a:gd name="T86" fmla="*/ 2147483647 w 347"/>
                <a:gd name="T87" fmla="*/ 2147483647 h 408"/>
                <a:gd name="T88" fmla="*/ 2147483647 w 347"/>
                <a:gd name="T89" fmla="*/ 2147483647 h 408"/>
                <a:gd name="T90" fmla="*/ 2147483647 w 347"/>
                <a:gd name="T91" fmla="*/ 2147483647 h 408"/>
                <a:gd name="T92" fmla="*/ 2147483647 w 347"/>
                <a:gd name="T93" fmla="*/ 2147483647 h 408"/>
                <a:gd name="T94" fmla="*/ 2147483647 w 347"/>
                <a:gd name="T95" fmla="*/ 2147483647 h 408"/>
                <a:gd name="T96" fmla="*/ 2147483647 w 347"/>
                <a:gd name="T97" fmla="*/ 2147483647 h 408"/>
                <a:gd name="T98" fmla="*/ 2147483647 w 347"/>
                <a:gd name="T99" fmla="*/ 2147483647 h 408"/>
                <a:gd name="T100" fmla="*/ 2147483647 w 347"/>
                <a:gd name="T101" fmla="*/ 2147483647 h 408"/>
                <a:gd name="T102" fmla="*/ 2147483647 w 347"/>
                <a:gd name="T103" fmla="*/ 2147483647 h 408"/>
                <a:gd name="T104" fmla="*/ 2147483647 w 347"/>
                <a:gd name="T105" fmla="*/ 2147483647 h 408"/>
                <a:gd name="T106" fmla="*/ 2147483647 w 347"/>
                <a:gd name="T107" fmla="*/ 2147483647 h 408"/>
                <a:gd name="T108" fmla="*/ 2147483647 w 347"/>
                <a:gd name="T109" fmla="*/ 2147483647 h 408"/>
                <a:gd name="T110" fmla="*/ 2147483647 w 347"/>
                <a:gd name="T111" fmla="*/ 2147483647 h 408"/>
                <a:gd name="T112" fmla="*/ 2147483647 w 347"/>
                <a:gd name="T113" fmla="*/ 2147483647 h 408"/>
                <a:gd name="T114" fmla="*/ 2147483647 w 347"/>
                <a:gd name="T115" fmla="*/ 2147483647 h 408"/>
                <a:gd name="T116" fmla="*/ 2147483647 w 347"/>
                <a:gd name="T117" fmla="*/ 2147483647 h 408"/>
                <a:gd name="T118" fmla="*/ 2147483647 w 347"/>
                <a:gd name="T119" fmla="*/ 2147483647 h 408"/>
                <a:gd name="T120" fmla="*/ 2147483647 w 347"/>
                <a:gd name="T121" fmla="*/ 2147483647 h 408"/>
                <a:gd name="T122" fmla="*/ 2147483647 w 347"/>
                <a:gd name="T123" fmla="*/ 2147483647 h 4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7"/>
                <a:gd name="T187" fmla="*/ 0 h 408"/>
                <a:gd name="T188" fmla="*/ 347 w 347"/>
                <a:gd name="T189" fmla="*/ 408 h 4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7" h="408">
                  <a:moveTo>
                    <a:pt x="213" y="408"/>
                  </a:moveTo>
                  <a:lnTo>
                    <a:pt x="200" y="404"/>
                  </a:lnTo>
                  <a:lnTo>
                    <a:pt x="186" y="401"/>
                  </a:lnTo>
                  <a:lnTo>
                    <a:pt x="177" y="387"/>
                  </a:lnTo>
                  <a:lnTo>
                    <a:pt x="163" y="379"/>
                  </a:lnTo>
                  <a:lnTo>
                    <a:pt x="159" y="366"/>
                  </a:lnTo>
                  <a:lnTo>
                    <a:pt x="159" y="356"/>
                  </a:lnTo>
                  <a:lnTo>
                    <a:pt x="152" y="349"/>
                  </a:lnTo>
                  <a:lnTo>
                    <a:pt x="144" y="343"/>
                  </a:lnTo>
                  <a:lnTo>
                    <a:pt x="136" y="335"/>
                  </a:lnTo>
                  <a:lnTo>
                    <a:pt x="127" y="318"/>
                  </a:lnTo>
                  <a:lnTo>
                    <a:pt x="129" y="305"/>
                  </a:lnTo>
                  <a:lnTo>
                    <a:pt x="119" y="291"/>
                  </a:lnTo>
                  <a:lnTo>
                    <a:pt x="119" y="280"/>
                  </a:lnTo>
                  <a:lnTo>
                    <a:pt x="123" y="268"/>
                  </a:lnTo>
                  <a:lnTo>
                    <a:pt x="113" y="262"/>
                  </a:lnTo>
                  <a:lnTo>
                    <a:pt x="107" y="257"/>
                  </a:lnTo>
                  <a:lnTo>
                    <a:pt x="96" y="249"/>
                  </a:lnTo>
                  <a:lnTo>
                    <a:pt x="88" y="236"/>
                  </a:lnTo>
                  <a:lnTo>
                    <a:pt x="75" y="224"/>
                  </a:lnTo>
                  <a:lnTo>
                    <a:pt x="65" y="216"/>
                  </a:lnTo>
                  <a:lnTo>
                    <a:pt x="54" y="218"/>
                  </a:lnTo>
                  <a:lnTo>
                    <a:pt x="44" y="211"/>
                  </a:lnTo>
                  <a:lnTo>
                    <a:pt x="35" y="203"/>
                  </a:lnTo>
                  <a:lnTo>
                    <a:pt x="23" y="199"/>
                  </a:lnTo>
                  <a:lnTo>
                    <a:pt x="12" y="197"/>
                  </a:lnTo>
                  <a:lnTo>
                    <a:pt x="8" y="188"/>
                  </a:lnTo>
                  <a:lnTo>
                    <a:pt x="8" y="176"/>
                  </a:lnTo>
                  <a:lnTo>
                    <a:pt x="6" y="163"/>
                  </a:lnTo>
                  <a:lnTo>
                    <a:pt x="6" y="153"/>
                  </a:lnTo>
                  <a:lnTo>
                    <a:pt x="4" y="145"/>
                  </a:lnTo>
                  <a:lnTo>
                    <a:pt x="0" y="140"/>
                  </a:lnTo>
                  <a:lnTo>
                    <a:pt x="12" y="142"/>
                  </a:lnTo>
                  <a:lnTo>
                    <a:pt x="21" y="144"/>
                  </a:lnTo>
                  <a:lnTo>
                    <a:pt x="35" y="151"/>
                  </a:lnTo>
                  <a:lnTo>
                    <a:pt x="40" y="157"/>
                  </a:lnTo>
                  <a:lnTo>
                    <a:pt x="54" y="165"/>
                  </a:lnTo>
                  <a:lnTo>
                    <a:pt x="59" y="170"/>
                  </a:lnTo>
                  <a:lnTo>
                    <a:pt x="69" y="170"/>
                  </a:lnTo>
                  <a:lnTo>
                    <a:pt x="81" y="168"/>
                  </a:lnTo>
                  <a:lnTo>
                    <a:pt x="90" y="165"/>
                  </a:lnTo>
                  <a:lnTo>
                    <a:pt x="98" y="163"/>
                  </a:lnTo>
                  <a:lnTo>
                    <a:pt x="106" y="170"/>
                  </a:lnTo>
                  <a:lnTo>
                    <a:pt x="113" y="176"/>
                  </a:lnTo>
                  <a:lnTo>
                    <a:pt x="123" y="184"/>
                  </a:lnTo>
                  <a:lnTo>
                    <a:pt x="130" y="182"/>
                  </a:lnTo>
                  <a:lnTo>
                    <a:pt x="138" y="174"/>
                  </a:lnTo>
                  <a:lnTo>
                    <a:pt x="140" y="167"/>
                  </a:lnTo>
                  <a:lnTo>
                    <a:pt x="148" y="163"/>
                  </a:lnTo>
                  <a:lnTo>
                    <a:pt x="155" y="159"/>
                  </a:lnTo>
                  <a:lnTo>
                    <a:pt x="161" y="147"/>
                  </a:lnTo>
                  <a:lnTo>
                    <a:pt x="163" y="138"/>
                  </a:lnTo>
                  <a:lnTo>
                    <a:pt x="169" y="130"/>
                  </a:lnTo>
                  <a:lnTo>
                    <a:pt x="173" y="122"/>
                  </a:lnTo>
                  <a:lnTo>
                    <a:pt x="177" y="111"/>
                  </a:lnTo>
                  <a:lnTo>
                    <a:pt x="184" y="103"/>
                  </a:lnTo>
                  <a:lnTo>
                    <a:pt x="190" y="97"/>
                  </a:lnTo>
                  <a:lnTo>
                    <a:pt x="190" y="92"/>
                  </a:lnTo>
                  <a:lnTo>
                    <a:pt x="194" y="78"/>
                  </a:lnTo>
                  <a:lnTo>
                    <a:pt x="194" y="67"/>
                  </a:lnTo>
                  <a:lnTo>
                    <a:pt x="201" y="57"/>
                  </a:lnTo>
                  <a:lnTo>
                    <a:pt x="205" y="44"/>
                  </a:lnTo>
                  <a:lnTo>
                    <a:pt x="213" y="36"/>
                  </a:lnTo>
                  <a:lnTo>
                    <a:pt x="215" y="30"/>
                  </a:lnTo>
                  <a:lnTo>
                    <a:pt x="217" y="21"/>
                  </a:lnTo>
                  <a:lnTo>
                    <a:pt x="223" y="11"/>
                  </a:lnTo>
                  <a:lnTo>
                    <a:pt x="225" y="3"/>
                  </a:lnTo>
                  <a:lnTo>
                    <a:pt x="230" y="0"/>
                  </a:lnTo>
                  <a:lnTo>
                    <a:pt x="238" y="3"/>
                  </a:lnTo>
                  <a:lnTo>
                    <a:pt x="246" y="7"/>
                  </a:lnTo>
                  <a:lnTo>
                    <a:pt x="251" y="15"/>
                  </a:lnTo>
                  <a:lnTo>
                    <a:pt x="255" y="21"/>
                  </a:lnTo>
                  <a:lnTo>
                    <a:pt x="255" y="28"/>
                  </a:lnTo>
                  <a:lnTo>
                    <a:pt x="261" y="36"/>
                  </a:lnTo>
                  <a:lnTo>
                    <a:pt x="269" y="42"/>
                  </a:lnTo>
                  <a:lnTo>
                    <a:pt x="271" y="48"/>
                  </a:lnTo>
                  <a:lnTo>
                    <a:pt x="271" y="61"/>
                  </a:lnTo>
                  <a:lnTo>
                    <a:pt x="271" y="69"/>
                  </a:lnTo>
                  <a:lnTo>
                    <a:pt x="269" y="74"/>
                  </a:lnTo>
                  <a:lnTo>
                    <a:pt x="272" y="82"/>
                  </a:lnTo>
                  <a:lnTo>
                    <a:pt x="276" y="88"/>
                  </a:lnTo>
                  <a:lnTo>
                    <a:pt x="276" y="94"/>
                  </a:lnTo>
                  <a:lnTo>
                    <a:pt x="274" y="99"/>
                  </a:lnTo>
                  <a:lnTo>
                    <a:pt x="274" y="105"/>
                  </a:lnTo>
                  <a:lnTo>
                    <a:pt x="276" y="117"/>
                  </a:lnTo>
                  <a:lnTo>
                    <a:pt x="282" y="124"/>
                  </a:lnTo>
                  <a:lnTo>
                    <a:pt x="290" y="130"/>
                  </a:lnTo>
                  <a:lnTo>
                    <a:pt x="294" y="138"/>
                  </a:lnTo>
                  <a:lnTo>
                    <a:pt x="294" y="147"/>
                  </a:lnTo>
                  <a:lnTo>
                    <a:pt x="294" y="155"/>
                  </a:lnTo>
                  <a:lnTo>
                    <a:pt x="297" y="163"/>
                  </a:lnTo>
                  <a:lnTo>
                    <a:pt x="297" y="176"/>
                  </a:lnTo>
                  <a:lnTo>
                    <a:pt x="305" y="184"/>
                  </a:lnTo>
                  <a:lnTo>
                    <a:pt x="313" y="190"/>
                  </a:lnTo>
                  <a:lnTo>
                    <a:pt x="322" y="190"/>
                  </a:lnTo>
                  <a:lnTo>
                    <a:pt x="336" y="195"/>
                  </a:lnTo>
                  <a:lnTo>
                    <a:pt x="343" y="197"/>
                  </a:lnTo>
                  <a:lnTo>
                    <a:pt x="345" y="205"/>
                  </a:lnTo>
                  <a:lnTo>
                    <a:pt x="347" y="216"/>
                  </a:lnTo>
                  <a:lnTo>
                    <a:pt x="345" y="230"/>
                  </a:lnTo>
                  <a:lnTo>
                    <a:pt x="342" y="243"/>
                  </a:lnTo>
                  <a:lnTo>
                    <a:pt x="332" y="255"/>
                  </a:lnTo>
                  <a:lnTo>
                    <a:pt x="324" y="266"/>
                  </a:lnTo>
                  <a:lnTo>
                    <a:pt x="317" y="274"/>
                  </a:lnTo>
                  <a:lnTo>
                    <a:pt x="311" y="276"/>
                  </a:lnTo>
                  <a:lnTo>
                    <a:pt x="301" y="282"/>
                  </a:lnTo>
                  <a:lnTo>
                    <a:pt x="299" y="289"/>
                  </a:lnTo>
                  <a:lnTo>
                    <a:pt x="296" y="293"/>
                  </a:lnTo>
                  <a:lnTo>
                    <a:pt x="288" y="299"/>
                  </a:lnTo>
                  <a:lnTo>
                    <a:pt x="278" y="307"/>
                  </a:lnTo>
                  <a:lnTo>
                    <a:pt x="265" y="314"/>
                  </a:lnTo>
                  <a:lnTo>
                    <a:pt x="255" y="324"/>
                  </a:lnTo>
                  <a:lnTo>
                    <a:pt x="248" y="326"/>
                  </a:lnTo>
                  <a:lnTo>
                    <a:pt x="238" y="335"/>
                  </a:lnTo>
                  <a:lnTo>
                    <a:pt x="232" y="343"/>
                  </a:lnTo>
                  <a:lnTo>
                    <a:pt x="228" y="351"/>
                  </a:lnTo>
                  <a:lnTo>
                    <a:pt x="225" y="353"/>
                  </a:lnTo>
                  <a:lnTo>
                    <a:pt x="223" y="362"/>
                  </a:lnTo>
                  <a:lnTo>
                    <a:pt x="226" y="370"/>
                  </a:lnTo>
                  <a:lnTo>
                    <a:pt x="226" y="378"/>
                  </a:lnTo>
                  <a:lnTo>
                    <a:pt x="219" y="381"/>
                  </a:lnTo>
                  <a:lnTo>
                    <a:pt x="217" y="391"/>
                  </a:lnTo>
                  <a:lnTo>
                    <a:pt x="217" y="397"/>
                  </a:lnTo>
                  <a:lnTo>
                    <a:pt x="213" y="408"/>
                  </a:lnTo>
                  <a:close/>
                </a:path>
              </a:pathLst>
            </a:custGeom>
            <a:solidFill>
              <a:srgbClr val="FFE07D"/>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39" name="Freeform 3">
              <a:extLst>
                <a:ext uri="{FF2B5EF4-FFF2-40B4-BE49-F238E27FC236}">
                  <a16:creationId xmlns:a16="http://schemas.microsoft.com/office/drawing/2014/main" id="{6BB1004F-8D46-4D2C-85B9-2962A706B9A9}"/>
                </a:ext>
              </a:extLst>
            </p:cNvPr>
            <p:cNvSpPr>
              <a:spLocks/>
            </p:cNvSpPr>
            <p:nvPr/>
          </p:nvSpPr>
          <p:spPr bwMode="auto">
            <a:xfrm>
              <a:off x="2989786" y="2859688"/>
              <a:ext cx="935694" cy="465450"/>
            </a:xfrm>
            <a:custGeom>
              <a:avLst/>
              <a:gdLst>
                <a:gd name="T0" fmla="*/ 2147483647 w 525"/>
                <a:gd name="T1" fmla="*/ 2147483647 h 268"/>
                <a:gd name="T2" fmla="*/ 2147483647 w 525"/>
                <a:gd name="T3" fmla="*/ 2147483647 h 268"/>
                <a:gd name="T4" fmla="*/ 2147483647 w 525"/>
                <a:gd name="T5" fmla="*/ 2147483647 h 268"/>
                <a:gd name="T6" fmla="*/ 2147483647 w 525"/>
                <a:gd name="T7" fmla="*/ 2147483647 h 268"/>
                <a:gd name="T8" fmla="*/ 2147483647 w 525"/>
                <a:gd name="T9" fmla="*/ 2147483647 h 268"/>
                <a:gd name="T10" fmla="*/ 2147483647 w 525"/>
                <a:gd name="T11" fmla="*/ 2147483647 h 268"/>
                <a:gd name="T12" fmla="*/ 2147483647 w 525"/>
                <a:gd name="T13" fmla="*/ 2147483647 h 268"/>
                <a:gd name="T14" fmla="*/ 2147483647 w 525"/>
                <a:gd name="T15" fmla="*/ 2147483647 h 268"/>
                <a:gd name="T16" fmla="*/ 2147483647 w 525"/>
                <a:gd name="T17" fmla="*/ 2147483647 h 268"/>
                <a:gd name="T18" fmla="*/ 2147483647 w 525"/>
                <a:gd name="T19" fmla="*/ 2147483647 h 268"/>
                <a:gd name="T20" fmla="*/ 2147483647 w 525"/>
                <a:gd name="T21" fmla="*/ 2147483647 h 268"/>
                <a:gd name="T22" fmla="*/ 2147483647 w 525"/>
                <a:gd name="T23" fmla="*/ 2147483647 h 268"/>
                <a:gd name="T24" fmla="*/ 2147483647 w 525"/>
                <a:gd name="T25" fmla="*/ 2147483647 h 268"/>
                <a:gd name="T26" fmla="*/ 2147483647 w 525"/>
                <a:gd name="T27" fmla="*/ 2147483647 h 268"/>
                <a:gd name="T28" fmla="*/ 2147483647 w 525"/>
                <a:gd name="T29" fmla="*/ 2147483647 h 268"/>
                <a:gd name="T30" fmla="*/ 2147483647 w 525"/>
                <a:gd name="T31" fmla="*/ 2147483647 h 268"/>
                <a:gd name="T32" fmla="*/ 2147483647 w 525"/>
                <a:gd name="T33" fmla="*/ 2147483647 h 268"/>
                <a:gd name="T34" fmla="*/ 2147483647 w 525"/>
                <a:gd name="T35" fmla="*/ 2147483647 h 268"/>
                <a:gd name="T36" fmla="*/ 2147483647 w 525"/>
                <a:gd name="T37" fmla="*/ 2147483647 h 268"/>
                <a:gd name="T38" fmla="*/ 2147483647 w 525"/>
                <a:gd name="T39" fmla="*/ 2147483647 h 268"/>
                <a:gd name="T40" fmla="*/ 2147483647 w 525"/>
                <a:gd name="T41" fmla="*/ 2147483647 h 268"/>
                <a:gd name="T42" fmla="*/ 2147483647 w 525"/>
                <a:gd name="T43" fmla="*/ 2147483647 h 268"/>
                <a:gd name="T44" fmla="*/ 2147483647 w 525"/>
                <a:gd name="T45" fmla="*/ 2147483647 h 268"/>
                <a:gd name="T46" fmla="*/ 2147483647 w 525"/>
                <a:gd name="T47" fmla="*/ 2147483647 h 268"/>
                <a:gd name="T48" fmla="*/ 2147483647 w 525"/>
                <a:gd name="T49" fmla="*/ 2147483647 h 268"/>
                <a:gd name="T50" fmla="*/ 2147483647 w 525"/>
                <a:gd name="T51" fmla="*/ 2147483647 h 268"/>
                <a:gd name="T52" fmla="*/ 2147483647 w 525"/>
                <a:gd name="T53" fmla="*/ 2147483647 h 268"/>
                <a:gd name="T54" fmla="*/ 2147483647 w 525"/>
                <a:gd name="T55" fmla="*/ 2147483647 h 268"/>
                <a:gd name="T56" fmla="*/ 2147483647 w 525"/>
                <a:gd name="T57" fmla="*/ 2147483647 h 268"/>
                <a:gd name="T58" fmla="*/ 2147483647 w 525"/>
                <a:gd name="T59" fmla="*/ 2147483647 h 268"/>
                <a:gd name="T60" fmla="*/ 2147483647 w 525"/>
                <a:gd name="T61" fmla="*/ 2147483647 h 268"/>
                <a:gd name="T62" fmla="*/ 2147483647 w 525"/>
                <a:gd name="T63" fmla="*/ 2147483647 h 268"/>
                <a:gd name="T64" fmla="*/ 2147483647 w 525"/>
                <a:gd name="T65" fmla="*/ 2147483647 h 268"/>
                <a:gd name="T66" fmla="*/ 2147483647 w 525"/>
                <a:gd name="T67" fmla="*/ 2147483647 h 268"/>
                <a:gd name="T68" fmla="*/ 2147483647 w 525"/>
                <a:gd name="T69" fmla="*/ 2147483647 h 268"/>
                <a:gd name="T70" fmla="*/ 2147483647 w 525"/>
                <a:gd name="T71" fmla="*/ 2147483647 h 268"/>
                <a:gd name="T72" fmla="*/ 2147483647 w 525"/>
                <a:gd name="T73" fmla="*/ 2147483647 h 268"/>
                <a:gd name="T74" fmla="*/ 2147483647 w 525"/>
                <a:gd name="T75" fmla="*/ 2147483647 h 268"/>
                <a:gd name="T76" fmla="*/ 2147483647 w 525"/>
                <a:gd name="T77" fmla="*/ 2147483647 h 268"/>
                <a:gd name="T78" fmla="*/ 2147483647 w 525"/>
                <a:gd name="T79" fmla="*/ 0 h 268"/>
                <a:gd name="T80" fmla="*/ 2147483647 w 525"/>
                <a:gd name="T81" fmla="*/ 2147483647 h 268"/>
                <a:gd name="T82" fmla="*/ 2147483647 w 525"/>
                <a:gd name="T83" fmla="*/ 2147483647 h 268"/>
                <a:gd name="T84" fmla="*/ 2147483647 w 525"/>
                <a:gd name="T85" fmla="*/ 2147483647 h 268"/>
                <a:gd name="T86" fmla="*/ 2147483647 w 525"/>
                <a:gd name="T87" fmla="*/ 2147483647 h 268"/>
                <a:gd name="T88" fmla="*/ 2147483647 w 525"/>
                <a:gd name="T89" fmla="*/ 2147483647 h 268"/>
                <a:gd name="T90" fmla="*/ 2147483647 w 525"/>
                <a:gd name="T91" fmla="*/ 2147483647 h 268"/>
                <a:gd name="T92" fmla="*/ 2147483647 w 525"/>
                <a:gd name="T93" fmla="*/ 2147483647 h 268"/>
                <a:gd name="T94" fmla="*/ 2147483647 w 525"/>
                <a:gd name="T95" fmla="*/ 2147483647 h 268"/>
                <a:gd name="T96" fmla="*/ 2147483647 w 525"/>
                <a:gd name="T97" fmla="*/ 2147483647 h 268"/>
                <a:gd name="T98" fmla="*/ 2147483647 w 525"/>
                <a:gd name="T99" fmla="*/ 2147483647 h 268"/>
                <a:gd name="T100" fmla="*/ 2147483647 w 525"/>
                <a:gd name="T101" fmla="*/ 2147483647 h 268"/>
                <a:gd name="T102" fmla="*/ 2147483647 w 525"/>
                <a:gd name="T103" fmla="*/ 2147483647 h 268"/>
                <a:gd name="T104" fmla="*/ 2147483647 w 525"/>
                <a:gd name="T105" fmla="*/ 2147483647 h 268"/>
                <a:gd name="T106" fmla="*/ 2147483647 w 525"/>
                <a:gd name="T107" fmla="*/ 2147483647 h 26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5"/>
                <a:gd name="T163" fmla="*/ 0 h 268"/>
                <a:gd name="T164" fmla="*/ 525 w 525"/>
                <a:gd name="T165" fmla="*/ 268 h 26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5" h="268">
                  <a:moveTo>
                    <a:pt x="525" y="182"/>
                  </a:moveTo>
                  <a:lnTo>
                    <a:pt x="514" y="184"/>
                  </a:lnTo>
                  <a:lnTo>
                    <a:pt x="506" y="188"/>
                  </a:lnTo>
                  <a:lnTo>
                    <a:pt x="497" y="191"/>
                  </a:lnTo>
                  <a:lnTo>
                    <a:pt x="493" y="195"/>
                  </a:lnTo>
                  <a:lnTo>
                    <a:pt x="489" y="201"/>
                  </a:lnTo>
                  <a:lnTo>
                    <a:pt x="483" y="205"/>
                  </a:lnTo>
                  <a:lnTo>
                    <a:pt x="477" y="209"/>
                  </a:lnTo>
                  <a:lnTo>
                    <a:pt x="470" y="212"/>
                  </a:lnTo>
                  <a:lnTo>
                    <a:pt x="466" y="216"/>
                  </a:lnTo>
                  <a:lnTo>
                    <a:pt x="458" y="224"/>
                  </a:lnTo>
                  <a:lnTo>
                    <a:pt x="454" y="230"/>
                  </a:lnTo>
                  <a:lnTo>
                    <a:pt x="445" y="234"/>
                  </a:lnTo>
                  <a:lnTo>
                    <a:pt x="441" y="237"/>
                  </a:lnTo>
                  <a:lnTo>
                    <a:pt x="433" y="239"/>
                  </a:lnTo>
                  <a:lnTo>
                    <a:pt x="427" y="239"/>
                  </a:lnTo>
                  <a:lnTo>
                    <a:pt x="420" y="241"/>
                  </a:lnTo>
                  <a:lnTo>
                    <a:pt x="408" y="241"/>
                  </a:lnTo>
                  <a:lnTo>
                    <a:pt x="404" y="241"/>
                  </a:lnTo>
                  <a:lnTo>
                    <a:pt x="397" y="245"/>
                  </a:lnTo>
                  <a:lnTo>
                    <a:pt x="391" y="243"/>
                  </a:lnTo>
                  <a:lnTo>
                    <a:pt x="387" y="241"/>
                  </a:lnTo>
                  <a:lnTo>
                    <a:pt x="383" y="241"/>
                  </a:lnTo>
                  <a:lnTo>
                    <a:pt x="379" y="247"/>
                  </a:lnTo>
                  <a:lnTo>
                    <a:pt x="376" y="253"/>
                  </a:lnTo>
                  <a:lnTo>
                    <a:pt x="372" y="255"/>
                  </a:lnTo>
                  <a:lnTo>
                    <a:pt x="368" y="257"/>
                  </a:lnTo>
                  <a:lnTo>
                    <a:pt x="360" y="257"/>
                  </a:lnTo>
                  <a:lnTo>
                    <a:pt x="356" y="260"/>
                  </a:lnTo>
                  <a:lnTo>
                    <a:pt x="351" y="262"/>
                  </a:lnTo>
                  <a:lnTo>
                    <a:pt x="345" y="260"/>
                  </a:lnTo>
                  <a:lnTo>
                    <a:pt x="337" y="259"/>
                  </a:lnTo>
                  <a:lnTo>
                    <a:pt x="324" y="260"/>
                  </a:lnTo>
                  <a:lnTo>
                    <a:pt x="316" y="259"/>
                  </a:lnTo>
                  <a:lnTo>
                    <a:pt x="305" y="259"/>
                  </a:lnTo>
                  <a:lnTo>
                    <a:pt x="297" y="259"/>
                  </a:lnTo>
                  <a:lnTo>
                    <a:pt x="285" y="260"/>
                  </a:lnTo>
                  <a:lnTo>
                    <a:pt x="278" y="262"/>
                  </a:lnTo>
                  <a:lnTo>
                    <a:pt x="270" y="266"/>
                  </a:lnTo>
                  <a:lnTo>
                    <a:pt x="262" y="268"/>
                  </a:lnTo>
                  <a:lnTo>
                    <a:pt x="253" y="268"/>
                  </a:lnTo>
                  <a:lnTo>
                    <a:pt x="247" y="264"/>
                  </a:lnTo>
                  <a:lnTo>
                    <a:pt x="243" y="259"/>
                  </a:lnTo>
                  <a:lnTo>
                    <a:pt x="243" y="255"/>
                  </a:lnTo>
                  <a:lnTo>
                    <a:pt x="239" y="249"/>
                  </a:lnTo>
                  <a:lnTo>
                    <a:pt x="237" y="243"/>
                  </a:lnTo>
                  <a:lnTo>
                    <a:pt x="237" y="234"/>
                  </a:lnTo>
                  <a:lnTo>
                    <a:pt x="239" y="224"/>
                  </a:lnTo>
                  <a:lnTo>
                    <a:pt x="239" y="218"/>
                  </a:lnTo>
                  <a:lnTo>
                    <a:pt x="241" y="211"/>
                  </a:lnTo>
                  <a:lnTo>
                    <a:pt x="239" y="207"/>
                  </a:lnTo>
                  <a:lnTo>
                    <a:pt x="239" y="199"/>
                  </a:lnTo>
                  <a:lnTo>
                    <a:pt x="239" y="182"/>
                  </a:lnTo>
                  <a:lnTo>
                    <a:pt x="239" y="174"/>
                  </a:lnTo>
                  <a:lnTo>
                    <a:pt x="239" y="166"/>
                  </a:lnTo>
                  <a:lnTo>
                    <a:pt x="239" y="161"/>
                  </a:lnTo>
                  <a:lnTo>
                    <a:pt x="237" y="157"/>
                  </a:lnTo>
                  <a:lnTo>
                    <a:pt x="230" y="157"/>
                  </a:lnTo>
                  <a:lnTo>
                    <a:pt x="226" y="159"/>
                  </a:lnTo>
                  <a:lnTo>
                    <a:pt x="222" y="159"/>
                  </a:lnTo>
                  <a:lnTo>
                    <a:pt x="216" y="163"/>
                  </a:lnTo>
                  <a:lnTo>
                    <a:pt x="209" y="165"/>
                  </a:lnTo>
                  <a:lnTo>
                    <a:pt x="205" y="166"/>
                  </a:lnTo>
                  <a:lnTo>
                    <a:pt x="201" y="172"/>
                  </a:lnTo>
                  <a:lnTo>
                    <a:pt x="191" y="178"/>
                  </a:lnTo>
                  <a:lnTo>
                    <a:pt x="186" y="182"/>
                  </a:lnTo>
                  <a:lnTo>
                    <a:pt x="184" y="188"/>
                  </a:lnTo>
                  <a:lnTo>
                    <a:pt x="176" y="191"/>
                  </a:lnTo>
                  <a:lnTo>
                    <a:pt x="166" y="189"/>
                  </a:lnTo>
                  <a:lnTo>
                    <a:pt x="161" y="189"/>
                  </a:lnTo>
                  <a:lnTo>
                    <a:pt x="157" y="195"/>
                  </a:lnTo>
                  <a:lnTo>
                    <a:pt x="151" y="197"/>
                  </a:lnTo>
                  <a:lnTo>
                    <a:pt x="145" y="195"/>
                  </a:lnTo>
                  <a:lnTo>
                    <a:pt x="140" y="195"/>
                  </a:lnTo>
                  <a:lnTo>
                    <a:pt x="134" y="191"/>
                  </a:lnTo>
                  <a:lnTo>
                    <a:pt x="130" y="186"/>
                  </a:lnTo>
                  <a:lnTo>
                    <a:pt x="128" y="180"/>
                  </a:lnTo>
                  <a:lnTo>
                    <a:pt x="128" y="176"/>
                  </a:lnTo>
                  <a:lnTo>
                    <a:pt x="120" y="174"/>
                  </a:lnTo>
                  <a:lnTo>
                    <a:pt x="115" y="170"/>
                  </a:lnTo>
                  <a:lnTo>
                    <a:pt x="109" y="166"/>
                  </a:lnTo>
                  <a:lnTo>
                    <a:pt x="101" y="163"/>
                  </a:lnTo>
                  <a:lnTo>
                    <a:pt x="94" y="163"/>
                  </a:lnTo>
                  <a:lnTo>
                    <a:pt x="88" y="159"/>
                  </a:lnTo>
                  <a:lnTo>
                    <a:pt x="82" y="155"/>
                  </a:lnTo>
                  <a:lnTo>
                    <a:pt x="74" y="151"/>
                  </a:lnTo>
                  <a:lnTo>
                    <a:pt x="69" y="151"/>
                  </a:lnTo>
                  <a:lnTo>
                    <a:pt x="63" y="155"/>
                  </a:lnTo>
                  <a:lnTo>
                    <a:pt x="59" y="151"/>
                  </a:lnTo>
                  <a:lnTo>
                    <a:pt x="57" y="147"/>
                  </a:lnTo>
                  <a:lnTo>
                    <a:pt x="61" y="141"/>
                  </a:lnTo>
                  <a:lnTo>
                    <a:pt x="63" y="136"/>
                  </a:lnTo>
                  <a:lnTo>
                    <a:pt x="65" y="132"/>
                  </a:lnTo>
                  <a:lnTo>
                    <a:pt x="65" y="126"/>
                  </a:lnTo>
                  <a:lnTo>
                    <a:pt x="65" y="120"/>
                  </a:lnTo>
                  <a:lnTo>
                    <a:pt x="61" y="117"/>
                  </a:lnTo>
                  <a:lnTo>
                    <a:pt x="61" y="111"/>
                  </a:lnTo>
                  <a:lnTo>
                    <a:pt x="57" y="107"/>
                  </a:lnTo>
                  <a:lnTo>
                    <a:pt x="53" y="99"/>
                  </a:lnTo>
                  <a:lnTo>
                    <a:pt x="47" y="97"/>
                  </a:lnTo>
                  <a:lnTo>
                    <a:pt x="44" y="92"/>
                  </a:lnTo>
                  <a:lnTo>
                    <a:pt x="34" y="86"/>
                  </a:lnTo>
                  <a:lnTo>
                    <a:pt x="34" y="80"/>
                  </a:lnTo>
                  <a:lnTo>
                    <a:pt x="32" y="74"/>
                  </a:lnTo>
                  <a:lnTo>
                    <a:pt x="28" y="69"/>
                  </a:lnTo>
                  <a:lnTo>
                    <a:pt x="23" y="65"/>
                  </a:lnTo>
                  <a:lnTo>
                    <a:pt x="19" y="61"/>
                  </a:lnTo>
                  <a:lnTo>
                    <a:pt x="21" y="57"/>
                  </a:lnTo>
                  <a:lnTo>
                    <a:pt x="15" y="53"/>
                  </a:lnTo>
                  <a:lnTo>
                    <a:pt x="13" y="47"/>
                  </a:lnTo>
                  <a:lnTo>
                    <a:pt x="11" y="42"/>
                  </a:lnTo>
                  <a:lnTo>
                    <a:pt x="5" y="38"/>
                  </a:lnTo>
                  <a:lnTo>
                    <a:pt x="1" y="30"/>
                  </a:lnTo>
                  <a:lnTo>
                    <a:pt x="1" y="23"/>
                  </a:lnTo>
                  <a:lnTo>
                    <a:pt x="0" y="15"/>
                  </a:lnTo>
                  <a:lnTo>
                    <a:pt x="3" y="11"/>
                  </a:lnTo>
                  <a:lnTo>
                    <a:pt x="3" y="7"/>
                  </a:lnTo>
                  <a:lnTo>
                    <a:pt x="0" y="3"/>
                  </a:lnTo>
                  <a:lnTo>
                    <a:pt x="0" y="0"/>
                  </a:lnTo>
                  <a:lnTo>
                    <a:pt x="7" y="0"/>
                  </a:lnTo>
                  <a:lnTo>
                    <a:pt x="21" y="0"/>
                  </a:lnTo>
                  <a:lnTo>
                    <a:pt x="28" y="1"/>
                  </a:lnTo>
                  <a:lnTo>
                    <a:pt x="47" y="3"/>
                  </a:lnTo>
                  <a:lnTo>
                    <a:pt x="63" y="3"/>
                  </a:lnTo>
                  <a:lnTo>
                    <a:pt x="72" y="5"/>
                  </a:lnTo>
                  <a:lnTo>
                    <a:pt x="84" y="9"/>
                  </a:lnTo>
                  <a:lnTo>
                    <a:pt x="94" y="11"/>
                  </a:lnTo>
                  <a:lnTo>
                    <a:pt x="103" y="17"/>
                  </a:lnTo>
                  <a:lnTo>
                    <a:pt x="113" y="19"/>
                  </a:lnTo>
                  <a:lnTo>
                    <a:pt x="124" y="23"/>
                  </a:lnTo>
                  <a:lnTo>
                    <a:pt x="134" y="26"/>
                  </a:lnTo>
                  <a:lnTo>
                    <a:pt x="142" y="28"/>
                  </a:lnTo>
                  <a:lnTo>
                    <a:pt x="151" y="34"/>
                  </a:lnTo>
                  <a:lnTo>
                    <a:pt x="161" y="36"/>
                  </a:lnTo>
                  <a:lnTo>
                    <a:pt x="172" y="38"/>
                  </a:lnTo>
                  <a:lnTo>
                    <a:pt x="184" y="40"/>
                  </a:lnTo>
                  <a:lnTo>
                    <a:pt x="195" y="42"/>
                  </a:lnTo>
                  <a:lnTo>
                    <a:pt x="211" y="46"/>
                  </a:lnTo>
                  <a:lnTo>
                    <a:pt x="226" y="49"/>
                  </a:lnTo>
                  <a:lnTo>
                    <a:pt x="239" y="53"/>
                  </a:lnTo>
                  <a:lnTo>
                    <a:pt x="251" y="57"/>
                  </a:lnTo>
                  <a:lnTo>
                    <a:pt x="268" y="63"/>
                  </a:lnTo>
                  <a:lnTo>
                    <a:pt x="285" y="69"/>
                  </a:lnTo>
                  <a:lnTo>
                    <a:pt x="301" y="78"/>
                  </a:lnTo>
                  <a:lnTo>
                    <a:pt x="312" y="82"/>
                  </a:lnTo>
                  <a:lnTo>
                    <a:pt x="328" y="88"/>
                  </a:lnTo>
                  <a:lnTo>
                    <a:pt x="343" y="95"/>
                  </a:lnTo>
                  <a:lnTo>
                    <a:pt x="358" y="101"/>
                  </a:lnTo>
                  <a:lnTo>
                    <a:pt x="370" y="109"/>
                  </a:lnTo>
                  <a:lnTo>
                    <a:pt x="383" y="113"/>
                  </a:lnTo>
                  <a:lnTo>
                    <a:pt x="395" y="120"/>
                  </a:lnTo>
                  <a:lnTo>
                    <a:pt x="406" y="126"/>
                  </a:lnTo>
                  <a:lnTo>
                    <a:pt x="420" y="132"/>
                  </a:lnTo>
                  <a:lnTo>
                    <a:pt x="429" y="136"/>
                  </a:lnTo>
                  <a:lnTo>
                    <a:pt x="443" y="143"/>
                  </a:lnTo>
                  <a:lnTo>
                    <a:pt x="454" y="147"/>
                  </a:lnTo>
                  <a:lnTo>
                    <a:pt x="464" y="153"/>
                  </a:lnTo>
                  <a:lnTo>
                    <a:pt x="473" y="155"/>
                  </a:lnTo>
                  <a:lnTo>
                    <a:pt x="483" y="159"/>
                  </a:lnTo>
                  <a:lnTo>
                    <a:pt x="495" y="165"/>
                  </a:lnTo>
                  <a:lnTo>
                    <a:pt x="504" y="170"/>
                  </a:lnTo>
                  <a:lnTo>
                    <a:pt x="510" y="176"/>
                  </a:lnTo>
                  <a:lnTo>
                    <a:pt x="518" y="180"/>
                  </a:lnTo>
                  <a:lnTo>
                    <a:pt x="525" y="182"/>
                  </a:lnTo>
                  <a:close/>
                </a:path>
              </a:pathLst>
            </a:custGeom>
            <a:solidFill>
              <a:srgbClr val="FFE07D"/>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40" name="Freeform 4">
              <a:extLst>
                <a:ext uri="{FF2B5EF4-FFF2-40B4-BE49-F238E27FC236}">
                  <a16:creationId xmlns:a16="http://schemas.microsoft.com/office/drawing/2014/main" id="{172D007B-A2F0-414B-BF19-81081253091D}"/>
                </a:ext>
              </a:extLst>
            </p:cNvPr>
            <p:cNvSpPr>
              <a:spLocks/>
            </p:cNvSpPr>
            <p:nvPr/>
          </p:nvSpPr>
          <p:spPr bwMode="auto">
            <a:xfrm>
              <a:off x="4791044" y="1616683"/>
              <a:ext cx="1714515" cy="1535261"/>
            </a:xfrm>
            <a:custGeom>
              <a:avLst/>
              <a:gdLst>
                <a:gd name="T0" fmla="*/ 2147483647 w 963"/>
                <a:gd name="T1" fmla="*/ 2147483647 h 882"/>
                <a:gd name="T2" fmla="*/ 2147483647 w 963"/>
                <a:gd name="T3" fmla="*/ 2147483647 h 882"/>
                <a:gd name="T4" fmla="*/ 2147483647 w 963"/>
                <a:gd name="T5" fmla="*/ 2147483647 h 882"/>
                <a:gd name="T6" fmla="*/ 2147483647 w 963"/>
                <a:gd name="T7" fmla="*/ 2147483647 h 882"/>
                <a:gd name="T8" fmla="*/ 2147483647 w 963"/>
                <a:gd name="T9" fmla="*/ 2147483647 h 882"/>
                <a:gd name="T10" fmla="*/ 2147483647 w 963"/>
                <a:gd name="T11" fmla="*/ 2147483647 h 882"/>
                <a:gd name="T12" fmla="*/ 2147483647 w 963"/>
                <a:gd name="T13" fmla="*/ 2147483647 h 882"/>
                <a:gd name="T14" fmla="*/ 2147483647 w 963"/>
                <a:gd name="T15" fmla="*/ 2147483647 h 882"/>
                <a:gd name="T16" fmla="*/ 2147483647 w 963"/>
                <a:gd name="T17" fmla="*/ 2147483647 h 882"/>
                <a:gd name="T18" fmla="*/ 2147483647 w 963"/>
                <a:gd name="T19" fmla="*/ 2147483647 h 882"/>
                <a:gd name="T20" fmla="*/ 2147483647 w 963"/>
                <a:gd name="T21" fmla="*/ 2147483647 h 882"/>
                <a:gd name="T22" fmla="*/ 2147483647 w 963"/>
                <a:gd name="T23" fmla="*/ 2147483647 h 882"/>
                <a:gd name="T24" fmla="*/ 2147483647 w 963"/>
                <a:gd name="T25" fmla="*/ 2147483647 h 882"/>
                <a:gd name="T26" fmla="*/ 2147483647 w 963"/>
                <a:gd name="T27" fmla="*/ 2147483647 h 882"/>
                <a:gd name="T28" fmla="*/ 2147483647 w 963"/>
                <a:gd name="T29" fmla="*/ 2147483647 h 882"/>
                <a:gd name="T30" fmla="*/ 2147483647 w 963"/>
                <a:gd name="T31" fmla="*/ 2147483647 h 882"/>
                <a:gd name="T32" fmla="*/ 2147483647 w 963"/>
                <a:gd name="T33" fmla="*/ 2147483647 h 882"/>
                <a:gd name="T34" fmla="*/ 2147483647 w 963"/>
                <a:gd name="T35" fmla="*/ 2147483647 h 882"/>
                <a:gd name="T36" fmla="*/ 2147483647 w 963"/>
                <a:gd name="T37" fmla="*/ 2147483647 h 882"/>
                <a:gd name="T38" fmla="*/ 2147483647 w 963"/>
                <a:gd name="T39" fmla="*/ 2147483647 h 882"/>
                <a:gd name="T40" fmla="*/ 2147483647 w 963"/>
                <a:gd name="T41" fmla="*/ 2147483647 h 882"/>
                <a:gd name="T42" fmla="*/ 2147483647 w 963"/>
                <a:gd name="T43" fmla="*/ 2147483647 h 882"/>
                <a:gd name="T44" fmla="*/ 2147483647 w 963"/>
                <a:gd name="T45" fmla="*/ 2147483647 h 882"/>
                <a:gd name="T46" fmla="*/ 2147483647 w 963"/>
                <a:gd name="T47" fmla="*/ 2147483647 h 882"/>
                <a:gd name="T48" fmla="*/ 2147483647 w 963"/>
                <a:gd name="T49" fmla="*/ 2147483647 h 882"/>
                <a:gd name="T50" fmla="*/ 2147483647 w 963"/>
                <a:gd name="T51" fmla="*/ 2147483647 h 882"/>
                <a:gd name="T52" fmla="*/ 2147483647 w 963"/>
                <a:gd name="T53" fmla="*/ 2147483647 h 882"/>
                <a:gd name="T54" fmla="*/ 2147483647 w 963"/>
                <a:gd name="T55" fmla="*/ 2147483647 h 882"/>
                <a:gd name="T56" fmla="*/ 2147483647 w 963"/>
                <a:gd name="T57" fmla="*/ 2147483647 h 882"/>
                <a:gd name="T58" fmla="*/ 2147483647 w 963"/>
                <a:gd name="T59" fmla="*/ 2147483647 h 882"/>
                <a:gd name="T60" fmla="*/ 2147483647 w 963"/>
                <a:gd name="T61" fmla="*/ 2147483647 h 882"/>
                <a:gd name="T62" fmla="*/ 2147483647 w 963"/>
                <a:gd name="T63" fmla="*/ 2147483647 h 882"/>
                <a:gd name="T64" fmla="*/ 2147483647 w 963"/>
                <a:gd name="T65" fmla="*/ 2147483647 h 882"/>
                <a:gd name="T66" fmla="*/ 2147483647 w 963"/>
                <a:gd name="T67" fmla="*/ 0 h 882"/>
                <a:gd name="T68" fmla="*/ 2147483647 w 963"/>
                <a:gd name="T69" fmla="*/ 0 h 882"/>
                <a:gd name="T70" fmla="*/ 2147483647 w 963"/>
                <a:gd name="T71" fmla="*/ 2147483647 h 882"/>
                <a:gd name="T72" fmla="*/ 2147483647 w 963"/>
                <a:gd name="T73" fmla="*/ 2147483647 h 882"/>
                <a:gd name="T74" fmla="*/ 2147483647 w 963"/>
                <a:gd name="T75" fmla="*/ 2147483647 h 882"/>
                <a:gd name="T76" fmla="*/ 2147483647 w 963"/>
                <a:gd name="T77" fmla="*/ 2147483647 h 882"/>
                <a:gd name="T78" fmla="*/ 2147483647 w 963"/>
                <a:gd name="T79" fmla="*/ 2147483647 h 882"/>
                <a:gd name="T80" fmla="*/ 2147483647 w 963"/>
                <a:gd name="T81" fmla="*/ 2147483647 h 882"/>
                <a:gd name="T82" fmla="*/ 2147483647 w 963"/>
                <a:gd name="T83" fmla="*/ 2147483647 h 882"/>
                <a:gd name="T84" fmla="*/ 2147483647 w 963"/>
                <a:gd name="T85" fmla="*/ 2147483647 h 882"/>
                <a:gd name="T86" fmla="*/ 2147483647 w 963"/>
                <a:gd name="T87" fmla="*/ 2147483647 h 882"/>
                <a:gd name="T88" fmla="*/ 2147483647 w 963"/>
                <a:gd name="T89" fmla="*/ 2147483647 h 882"/>
                <a:gd name="T90" fmla="*/ 2147483647 w 963"/>
                <a:gd name="T91" fmla="*/ 2147483647 h 882"/>
                <a:gd name="T92" fmla="*/ 2147483647 w 963"/>
                <a:gd name="T93" fmla="*/ 2147483647 h 882"/>
                <a:gd name="T94" fmla="*/ 2147483647 w 963"/>
                <a:gd name="T95" fmla="*/ 2147483647 h 882"/>
                <a:gd name="T96" fmla="*/ 2147483647 w 963"/>
                <a:gd name="T97" fmla="*/ 2147483647 h 882"/>
                <a:gd name="T98" fmla="*/ 2147483647 w 963"/>
                <a:gd name="T99" fmla="*/ 2147483647 h 882"/>
                <a:gd name="T100" fmla="*/ 2147483647 w 963"/>
                <a:gd name="T101" fmla="*/ 2147483647 h 882"/>
                <a:gd name="T102" fmla="*/ 2147483647 w 963"/>
                <a:gd name="T103" fmla="*/ 2147483647 h 882"/>
                <a:gd name="T104" fmla="*/ 2147483647 w 963"/>
                <a:gd name="T105" fmla="*/ 2147483647 h 882"/>
                <a:gd name="T106" fmla="*/ 2147483647 w 963"/>
                <a:gd name="T107" fmla="*/ 2147483647 h 882"/>
                <a:gd name="T108" fmla="*/ 2147483647 w 963"/>
                <a:gd name="T109" fmla="*/ 2147483647 h 882"/>
                <a:gd name="T110" fmla="*/ 2147483647 w 963"/>
                <a:gd name="T111" fmla="*/ 2147483647 h 882"/>
                <a:gd name="T112" fmla="*/ 2147483647 w 963"/>
                <a:gd name="T113" fmla="*/ 2147483647 h 882"/>
                <a:gd name="T114" fmla="*/ 2147483647 w 963"/>
                <a:gd name="T115" fmla="*/ 2147483647 h 88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63"/>
                <a:gd name="T175" fmla="*/ 0 h 882"/>
                <a:gd name="T176" fmla="*/ 963 w 963"/>
                <a:gd name="T177" fmla="*/ 882 h 88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63" h="882">
                  <a:moveTo>
                    <a:pt x="773" y="554"/>
                  </a:moveTo>
                  <a:lnTo>
                    <a:pt x="764" y="562"/>
                  </a:lnTo>
                  <a:lnTo>
                    <a:pt x="771" y="566"/>
                  </a:lnTo>
                  <a:lnTo>
                    <a:pt x="777" y="572"/>
                  </a:lnTo>
                  <a:lnTo>
                    <a:pt x="783" y="583"/>
                  </a:lnTo>
                  <a:lnTo>
                    <a:pt x="783" y="595"/>
                  </a:lnTo>
                  <a:lnTo>
                    <a:pt x="777" y="600"/>
                  </a:lnTo>
                  <a:lnTo>
                    <a:pt x="781" y="606"/>
                  </a:lnTo>
                  <a:lnTo>
                    <a:pt x="781" y="612"/>
                  </a:lnTo>
                  <a:lnTo>
                    <a:pt x="777" y="620"/>
                  </a:lnTo>
                  <a:lnTo>
                    <a:pt x="779" y="625"/>
                  </a:lnTo>
                  <a:lnTo>
                    <a:pt x="781" y="631"/>
                  </a:lnTo>
                  <a:lnTo>
                    <a:pt x="775" y="641"/>
                  </a:lnTo>
                  <a:lnTo>
                    <a:pt x="769" y="641"/>
                  </a:lnTo>
                  <a:lnTo>
                    <a:pt x="764" y="644"/>
                  </a:lnTo>
                  <a:lnTo>
                    <a:pt x="762" y="648"/>
                  </a:lnTo>
                  <a:lnTo>
                    <a:pt x="756" y="658"/>
                  </a:lnTo>
                  <a:lnTo>
                    <a:pt x="748" y="658"/>
                  </a:lnTo>
                  <a:lnTo>
                    <a:pt x="746" y="667"/>
                  </a:lnTo>
                  <a:lnTo>
                    <a:pt x="742" y="671"/>
                  </a:lnTo>
                  <a:lnTo>
                    <a:pt x="737" y="677"/>
                  </a:lnTo>
                  <a:lnTo>
                    <a:pt x="733" y="679"/>
                  </a:lnTo>
                  <a:lnTo>
                    <a:pt x="731" y="685"/>
                  </a:lnTo>
                  <a:lnTo>
                    <a:pt x="729" y="691"/>
                  </a:lnTo>
                  <a:lnTo>
                    <a:pt x="721" y="704"/>
                  </a:lnTo>
                  <a:lnTo>
                    <a:pt x="717" y="712"/>
                  </a:lnTo>
                  <a:lnTo>
                    <a:pt x="717" y="721"/>
                  </a:lnTo>
                  <a:lnTo>
                    <a:pt x="717" y="729"/>
                  </a:lnTo>
                  <a:lnTo>
                    <a:pt x="725" y="744"/>
                  </a:lnTo>
                  <a:lnTo>
                    <a:pt x="721" y="754"/>
                  </a:lnTo>
                  <a:lnTo>
                    <a:pt x="714" y="767"/>
                  </a:lnTo>
                  <a:lnTo>
                    <a:pt x="708" y="779"/>
                  </a:lnTo>
                  <a:lnTo>
                    <a:pt x="702" y="794"/>
                  </a:lnTo>
                  <a:lnTo>
                    <a:pt x="696" y="802"/>
                  </a:lnTo>
                  <a:lnTo>
                    <a:pt x="693" y="811"/>
                  </a:lnTo>
                  <a:lnTo>
                    <a:pt x="683" y="823"/>
                  </a:lnTo>
                  <a:lnTo>
                    <a:pt x="675" y="832"/>
                  </a:lnTo>
                  <a:lnTo>
                    <a:pt x="671" y="840"/>
                  </a:lnTo>
                  <a:lnTo>
                    <a:pt x="669" y="850"/>
                  </a:lnTo>
                  <a:lnTo>
                    <a:pt x="664" y="861"/>
                  </a:lnTo>
                  <a:lnTo>
                    <a:pt x="658" y="869"/>
                  </a:lnTo>
                  <a:lnTo>
                    <a:pt x="648" y="882"/>
                  </a:lnTo>
                  <a:lnTo>
                    <a:pt x="629" y="882"/>
                  </a:lnTo>
                  <a:lnTo>
                    <a:pt x="614" y="879"/>
                  </a:lnTo>
                  <a:lnTo>
                    <a:pt x="595" y="879"/>
                  </a:lnTo>
                  <a:lnTo>
                    <a:pt x="572" y="875"/>
                  </a:lnTo>
                  <a:lnTo>
                    <a:pt x="551" y="875"/>
                  </a:lnTo>
                  <a:lnTo>
                    <a:pt x="531" y="875"/>
                  </a:lnTo>
                  <a:lnTo>
                    <a:pt x="497" y="871"/>
                  </a:lnTo>
                  <a:lnTo>
                    <a:pt x="476" y="871"/>
                  </a:lnTo>
                  <a:lnTo>
                    <a:pt x="456" y="869"/>
                  </a:lnTo>
                  <a:lnTo>
                    <a:pt x="430" y="867"/>
                  </a:lnTo>
                  <a:lnTo>
                    <a:pt x="410" y="865"/>
                  </a:lnTo>
                  <a:lnTo>
                    <a:pt x="384" y="865"/>
                  </a:lnTo>
                  <a:lnTo>
                    <a:pt x="359" y="865"/>
                  </a:lnTo>
                  <a:lnTo>
                    <a:pt x="336" y="865"/>
                  </a:lnTo>
                  <a:lnTo>
                    <a:pt x="311" y="861"/>
                  </a:lnTo>
                  <a:lnTo>
                    <a:pt x="290" y="859"/>
                  </a:lnTo>
                  <a:lnTo>
                    <a:pt x="270" y="859"/>
                  </a:lnTo>
                  <a:lnTo>
                    <a:pt x="249" y="859"/>
                  </a:lnTo>
                  <a:lnTo>
                    <a:pt x="226" y="859"/>
                  </a:lnTo>
                  <a:lnTo>
                    <a:pt x="211" y="861"/>
                  </a:lnTo>
                  <a:lnTo>
                    <a:pt x="199" y="850"/>
                  </a:lnTo>
                  <a:lnTo>
                    <a:pt x="194" y="840"/>
                  </a:lnTo>
                  <a:lnTo>
                    <a:pt x="184" y="832"/>
                  </a:lnTo>
                  <a:lnTo>
                    <a:pt x="172" y="823"/>
                  </a:lnTo>
                  <a:lnTo>
                    <a:pt x="161" y="817"/>
                  </a:lnTo>
                  <a:lnTo>
                    <a:pt x="155" y="804"/>
                  </a:lnTo>
                  <a:lnTo>
                    <a:pt x="155" y="792"/>
                  </a:lnTo>
                  <a:lnTo>
                    <a:pt x="159" y="786"/>
                  </a:lnTo>
                  <a:lnTo>
                    <a:pt x="163" y="775"/>
                  </a:lnTo>
                  <a:lnTo>
                    <a:pt x="159" y="763"/>
                  </a:lnTo>
                  <a:lnTo>
                    <a:pt x="159" y="754"/>
                  </a:lnTo>
                  <a:lnTo>
                    <a:pt x="161" y="742"/>
                  </a:lnTo>
                  <a:lnTo>
                    <a:pt x="159" y="733"/>
                  </a:lnTo>
                  <a:lnTo>
                    <a:pt x="155" y="725"/>
                  </a:lnTo>
                  <a:lnTo>
                    <a:pt x="149" y="721"/>
                  </a:lnTo>
                  <a:lnTo>
                    <a:pt x="146" y="712"/>
                  </a:lnTo>
                  <a:lnTo>
                    <a:pt x="138" y="704"/>
                  </a:lnTo>
                  <a:lnTo>
                    <a:pt x="136" y="691"/>
                  </a:lnTo>
                  <a:lnTo>
                    <a:pt x="130" y="683"/>
                  </a:lnTo>
                  <a:lnTo>
                    <a:pt x="128" y="681"/>
                  </a:lnTo>
                  <a:lnTo>
                    <a:pt x="130" y="675"/>
                  </a:lnTo>
                  <a:lnTo>
                    <a:pt x="134" y="664"/>
                  </a:lnTo>
                  <a:lnTo>
                    <a:pt x="140" y="644"/>
                  </a:lnTo>
                  <a:lnTo>
                    <a:pt x="148" y="629"/>
                  </a:lnTo>
                  <a:lnTo>
                    <a:pt x="151" y="604"/>
                  </a:lnTo>
                  <a:lnTo>
                    <a:pt x="155" y="591"/>
                  </a:lnTo>
                  <a:lnTo>
                    <a:pt x="159" y="575"/>
                  </a:lnTo>
                  <a:lnTo>
                    <a:pt x="163" y="558"/>
                  </a:lnTo>
                  <a:lnTo>
                    <a:pt x="165" y="547"/>
                  </a:lnTo>
                  <a:lnTo>
                    <a:pt x="172" y="537"/>
                  </a:lnTo>
                  <a:lnTo>
                    <a:pt x="174" y="520"/>
                  </a:lnTo>
                  <a:lnTo>
                    <a:pt x="180" y="508"/>
                  </a:lnTo>
                  <a:lnTo>
                    <a:pt x="182" y="493"/>
                  </a:lnTo>
                  <a:lnTo>
                    <a:pt x="186" y="483"/>
                  </a:lnTo>
                  <a:lnTo>
                    <a:pt x="186" y="472"/>
                  </a:lnTo>
                  <a:lnTo>
                    <a:pt x="188" y="460"/>
                  </a:lnTo>
                  <a:lnTo>
                    <a:pt x="192" y="449"/>
                  </a:lnTo>
                  <a:lnTo>
                    <a:pt x="197" y="424"/>
                  </a:lnTo>
                  <a:lnTo>
                    <a:pt x="201" y="408"/>
                  </a:lnTo>
                  <a:lnTo>
                    <a:pt x="201" y="397"/>
                  </a:lnTo>
                  <a:lnTo>
                    <a:pt x="207" y="384"/>
                  </a:lnTo>
                  <a:lnTo>
                    <a:pt x="209" y="370"/>
                  </a:lnTo>
                  <a:lnTo>
                    <a:pt x="209" y="359"/>
                  </a:lnTo>
                  <a:lnTo>
                    <a:pt x="207" y="353"/>
                  </a:lnTo>
                  <a:lnTo>
                    <a:pt x="197" y="349"/>
                  </a:lnTo>
                  <a:lnTo>
                    <a:pt x="190" y="347"/>
                  </a:lnTo>
                  <a:lnTo>
                    <a:pt x="182" y="351"/>
                  </a:lnTo>
                  <a:lnTo>
                    <a:pt x="176" y="343"/>
                  </a:lnTo>
                  <a:lnTo>
                    <a:pt x="169" y="332"/>
                  </a:lnTo>
                  <a:lnTo>
                    <a:pt x="161" y="324"/>
                  </a:lnTo>
                  <a:lnTo>
                    <a:pt x="159" y="314"/>
                  </a:lnTo>
                  <a:lnTo>
                    <a:pt x="148" y="309"/>
                  </a:lnTo>
                  <a:lnTo>
                    <a:pt x="140" y="311"/>
                  </a:lnTo>
                  <a:lnTo>
                    <a:pt x="121" y="297"/>
                  </a:lnTo>
                  <a:lnTo>
                    <a:pt x="111" y="295"/>
                  </a:lnTo>
                  <a:lnTo>
                    <a:pt x="101" y="291"/>
                  </a:lnTo>
                  <a:lnTo>
                    <a:pt x="90" y="286"/>
                  </a:lnTo>
                  <a:lnTo>
                    <a:pt x="84" y="282"/>
                  </a:lnTo>
                  <a:lnTo>
                    <a:pt x="75" y="278"/>
                  </a:lnTo>
                  <a:lnTo>
                    <a:pt x="59" y="267"/>
                  </a:lnTo>
                  <a:lnTo>
                    <a:pt x="50" y="255"/>
                  </a:lnTo>
                  <a:lnTo>
                    <a:pt x="46" y="245"/>
                  </a:lnTo>
                  <a:lnTo>
                    <a:pt x="42" y="243"/>
                  </a:lnTo>
                  <a:lnTo>
                    <a:pt x="38" y="251"/>
                  </a:lnTo>
                  <a:lnTo>
                    <a:pt x="32" y="259"/>
                  </a:lnTo>
                  <a:lnTo>
                    <a:pt x="23" y="249"/>
                  </a:lnTo>
                  <a:lnTo>
                    <a:pt x="21" y="240"/>
                  </a:lnTo>
                  <a:lnTo>
                    <a:pt x="9" y="226"/>
                  </a:lnTo>
                  <a:lnTo>
                    <a:pt x="2" y="217"/>
                  </a:lnTo>
                  <a:lnTo>
                    <a:pt x="6" y="201"/>
                  </a:lnTo>
                  <a:lnTo>
                    <a:pt x="6" y="184"/>
                  </a:lnTo>
                  <a:lnTo>
                    <a:pt x="0" y="169"/>
                  </a:lnTo>
                  <a:lnTo>
                    <a:pt x="7" y="159"/>
                  </a:lnTo>
                  <a:lnTo>
                    <a:pt x="9" y="142"/>
                  </a:lnTo>
                  <a:lnTo>
                    <a:pt x="9" y="123"/>
                  </a:lnTo>
                  <a:lnTo>
                    <a:pt x="15" y="107"/>
                  </a:lnTo>
                  <a:lnTo>
                    <a:pt x="19" y="98"/>
                  </a:lnTo>
                  <a:lnTo>
                    <a:pt x="23" y="88"/>
                  </a:lnTo>
                  <a:lnTo>
                    <a:pt x="32" y="94"/>
                  </a:lnTo>
                  <a:lnTo>
                    <a:pt x="44" y="94"/>
                  </a:lnTo>
                  <a:lnTo>
                    <a:pt x="55" y="94"/>
                  </a:lnTo>
                  <a:lnTo>
                    <a:pt x="67" y="88"/>
                  </a:lnTo>
                  <a:lnTo>
                    <a:pt x="80" y="80"/>
                  </a:lnTo>
                  <a:lnTo>
                    <a:pt x="77" y="73"/>
                  </a:lnTo>
                  <a:lnTo>
                    <a:pt x="88" y="71"/>
                  </a:lnTo>
                  <a:lnTo>
                    <a:pt x="96" y="69"/>
                  </a:lnTo>
                  <a:lnTo>
                    <a:pt x="103" y="69"/>
                  </a:lnTo>
                  <a:lnTo>
                    <a:pt x="111" y="63"/>
                  </a:lnTo>
                  <a:lnTo>
                    <a:pt x="123" y="63"/>
                  </a:lnTo>
                  <a:lnTo>
                    <a:pt x="130" y="59"/>
                  </a:lnTo>
                  <a:lnTo>
                    <a:pt x="140" y="63"/>
                  </a:lnTo>
                  <a:lnTo>
                    <a:pt x="142" y="52"/>
                  </a:lnTo>
                  <a:lnTo>
                    <a:pt x="148" y="44"/>
                  </a:lnTo>
                  <a:lnTo>
                    <a:pt x="165" y="36"/>
                  </a:lnTo>
                  <a:lnTo>
                    <a:pt x="174" y="40"/>
                  </a:lnTo>
                  <a:lnTo>
                    <a:pt x="188" y="44"/>
                  </a:lnTo>
                  <a:lnTo>
                    <a:pt x="197" y="46"/>
                  </a:lnTo>
                  <a:lnTo>
                    <a:pt x="213" y="48"/>
                  </a:lnTo>
                  <a:lnTo>
                    <a:pt x="222" y="48"/>
                  </a:lnTo>
                  <a:lnTo>
                    <a:pt x="232" y="48"/>
                  </a:lnTo>
                  <a:lnTo>
                    <a:pt x="242" y="42"/>
                  </a:lnTo>
                  <a:lnTo>
                    <a:pt x="253" y="42"/>
                  </a:lnTo>
                  <a:lnTo>
                    <a:pt x="253" y="36"/>
                  </a:lnTo>
                  <a:lnTo>
                    <a:pt x="245" y="31"/>
                  </a:lnTo>
                  <a:lnTo>
                    <a:pt x="249" y="25"/>
                  </a:lnTo>
                  <a:lnTo>
                    <a:pt x="247" y="17"/>
                  </a:lnTo>
                  <a:lnTo>
                    <a:pt x="249" y="8"/>
                  </a:lnTo>
                  <a:lnTo>
                    <a:pt x="253" y="0"/>
                  </a:lnTo>
                  <a:lnTo>
                    <a:pt x="265" y="0"/>
                  </a:lnTo>
                  <a:lnTo>
                    <a:pt x="272" y="6"/>
                  </a:lnTo>
                  <a:lnTo>
                    <a:pt x="282" y="8"/>
                  </a:lnTo>
                  <a:lnTo>
                    <a:pt x="290" y="6"/>
                  </a:lnTo>
                  <a:lnTo>
                    <a:pt x="293" y="0"/>
                  </a:lnTo>
                  <a:lnTo>
                    <a:pt x="303" y="0"/>
                  </a:lnTo>
                  <a:lnTo>
                    <a:pt x="314" y="4"/>
                  </a:lnTo>
                  <a:lnTo>
                    <a:pt x="326" y="4"/>
                  </a:lnTo>
                  <a:lnTo>
                    <a:pt x="330" y="9"/>
                  </a:lnTo>
                  <a:lnTo>
                    <a:pt x="332" y="17"/>
                  </a:lnTo>
                  <a:lnTo>
                    <a:pt x="332" y="27"/>
                  </a:lnTo>
                  <a:lnTo>
                    <a:pt x="334" y="40"/>
                  </a:lnTo>
                  <a:lnTo>
                    <a:pt x="334" y="52"/>
                  </a:lnTo>
                  <a:lnTo>
                    <a:pt x="338" y="61"/>
                  </a:lnTo>
                  <a:lnTo>
                    <a:pt x="349" y="63"/>
                  </a:lnTo>
                  <a:lnTo>
                    <a:pt x="361" y="67"/>
                  </a:lnTo>
                  <a:lnTo>
                    <a:pt x="370" y="75"/>
                  </a:lnTo>
                  <a:lnTo>
                    <a:pt x="380" y="82"/>
                  </a:lnTo>
                  <a:lnTo>
                    <a:pt x="391" y="80"/>
                  </a:lnTo>
                  <a:lnTo>
                    <a:pt x="401" y="88"/>
                  </a:lnTo>
                  <a:lnTo>
                    <a:pt x="414" y="100"/>
                  </a:lnTo>
                  <a:lnTo>
                    <a:pt x="422" y="113"/>
                  </a:lnTo>
                  <a:lnTo>
                    <a:pt x="433" y="121"/>
                  </a:lnTo>
                  <a:lnTo>
                    <a:pt x="439" y="126"/>
                  </a:lnTo>
                  <a:lnTo>
                    <a:pt x="449" y="132"/>
                  </a:lnTo>
                  <a:lnTo>
                    <a:pt x="445" y="144"/>
                  </a:lnTo>
                  <a:lnTo>
                    <a:pt x="445" y="155"/>
                  </a:lnTo>
                  <a:lnTo>
                    <a:pt x="455" y="169"/>
                  </a:lnTo>
                  <a:lnTo>
                    <a:pt x="453" y="182"/>
                  </a:lnTo>
                  <a:lnTo>
                    <a:pt x="462" y="199"/>
                  </a:lnTo>
                  <a:lnTo>
                    <a:pt x="470" y="207"/>
                  </a:lnTo>
                  <a:lnTo>
                    <a:pt x="478" y="213"/>
                  </a:lnTo>
                  <a:lnTo>
                    <a:pt x="485" y="220"/>
                  </a:lnTo>
                  <a:lnTo>
                    <a:pt x="485" y="230"/>
                  </a:lnTo>
                  <a:lnTo>
                    <a:pt x="489" y="243"/>
                  </a:lnTo>
                  <a:lnTo>
                    <a:pt x="503" y="251"/>
                  </a:lnTo>
                  <a:lnTo>
                    <a:pt x="512" y="265"/>
                  </a:lnTo>
                  <a:lnTo>
                    <a:pt x="526" y="268"/>
                  </a:lnTo>
                  <a:lnTo>
                    <a:pt x="539" y="272"/>
                  </a:lnTo>
                  <a:lnTo>
                    <a:pt x="547" y="280"/>
                  </a:lnTo>
                  <a:lnTo>
                    <a:pt x="558" y="280"/>
                  </a:lnTo>
                  <a:lnTo>
                    <a:pt x="570" y="270"/>
                  </a:lnTo>
                  <a:lnTo>
                    <a:pt x="579" y="267"/>
                  </a:lnTo>
                  <a:lnTo>
                    <a:pt x="593" y="268"/>
                  </a:lnTo>
                  <a:lnTo>
                    <a:pt x="604" y="274"/>
                  </a:lnTo>
                  <a:lnTo>
                    <a:pt x="606" y="290"/>
                  </a:lnTo>
                  <a:lnTo>
                    <a:pt x="606" y="299"/>
                  </a:lnTo>
                  <a:lnTo>
                    <a:pt x="608" y="309"/>
                  </a:lnTo>
                  <a:lnTo>
                    <a:pt x="618" y="314"/>
                  </a:lnTo>
                  <a:lnTo>
                    <a:pt x="631" y="316"/>
                  </a:lnTo>
                  <a:lnTo>
                    <a:pt x="652" y="320"/>
                  </a:lnTo>
                  <a:lnTo>
                    <a:pt x="664" y="316"/>
                  </a:lnTo>
                  <a:lnTo>
                    <a:pt x="671" y="314"/>
                  </a:lnTo>
                  <a:lnTo>
                    <a:pt x="679" y="322"/>
                  </a:lnTo>
                  <a:lnTo>
                    <a:pt x="693" y="320"/>
                  </a:lnTo>
                  <a:lnTo>
                    <a:pt x="700" y="313"/>
                  </a:lnTo>
                  <a:lnTo>
                    <a:pt x="710" y="313"/>
                  </a:lnTo>
                  <a:lnTo>
                    <a:pt x="717" y="313"/>
                  </a:lnTo>
                  <a:lnTo>
                    <a:pt x="723" y="320"/>
                  </a:lnTo>
                  <a:lnTo>
                    <a:pt x="729" y="320"/>
                  </a:lnTo>
                  <a:lnTo>
                    <a:pt x="731" y="311"/>
                  </a:lnTo>
                  <a:lnTo>
                    <a:pt x="739" y="307"/>
                  </a:lnTo>
                  <a:lnTo>
                    <a:pt x="746" y="297"/>
                  </a:lnTo>
                  <a:lnTo>
                    <a:pt x="750" y="290"/>
                  </a:lnTo>
                  <a:lnTo>
                    <a:pt x="767" y="288"/>
                  </a:lnTo>
                  <a:lnTo>
                    <a:pt x="779" y="280"/>
                  </a:lnTo>
                  <a:lnTo>
                    <a:pt x="779" y="270"/>
                  </a:lnTo>
                  <a:lnTo>
                    <a:pt x="783" y="257"/>
                  </a:lnTo>
                  <a:lnTo>
                    <a:pt x="790" y="251"/>
                  </a:lnTo>
                  <a:lnTo>
                    <a:pt x="800" y="240"/>
                  </a:lnTo>
                  <a:lnTo>
                    <a:pt x="808" y="230"/>
                  </a:lnTo>
                  <a:lnTo>
                    <a:pt x="823" y="224"/>
                  </a:lnTo>
                  <a:lnTo>
                    <a:pt x="831" y="224"/>
                  </a:lnTo>
                  <a:lnTo>
                    <a:pt x="842" y="224"/>
                  </a:lnTo>
                  <a:lnTo>
                    <a:pt x="856" y="224"/>
                  </a:lnTo>
                  <a:lnTo>
                    <a:pt x="871" y="228"/>
                  </a:lnTo>
                  <a:lnTo>
                    <a:pt x="888" y="234"/>
                  </a:lnTo>
                  <a:lnTo>
                    <a:pt x="902" y="238"/>
                  </a:lnTo>
                  <a:lnTo>
                    <a:pt x="919" y="240"/>
                  </a:lnTo>
                  <a:lnTo>
                    <a:pt x="936" y="247"/>
                  </a:lnTo>
                  <a:lnTo>
                    <a:pt x="944" y="257"/>
                  </a:lnTo>
                  <a:lnTo>
                    <a:pt x="952" y="261"/>
                  </a:lnTo>
                  <a:lnTo>
                    <a:pt x="963" y="265"/>
                  </a:lnTo>
                  <a:lnTo>
                    <a:pt x="955" y="272"/>
                  </a:lnTo>
                  <a:lnTo>
                    <a:pt x="952" y="282"/>
                  </a:lnTo>
                  <a:lnTo>
                    <a:pt x="953" y="290"/>
                  </a:lnTo>
                  <a:lnTo>
                    <a:pt x="948" y="299"/>
                  </a:lnTo>
                  <a:lnTo>
                    <a:pt x="938" y="311"/>
                  </a:lnTo>
                  <a:lnTo>
                    <a:pt x="940" y="318"/>
                  </a:lnTo>
                  <a:lnTo>
                    <a:pt x="940" y="328"/>
                  </a:lnTo>
                  <a:lnTo>
                    <a:pt x="938" y="338"/>
                  </a:lnTo>
                  <a:lnTo>
                    <a:pt x="936" y="347"/>
                  </a:lnTo>
                  <a:lnTo>
                    <a:pt x="929" y="347"/>
                  </a:lnTo>
                  <a:lnTo>
                    <a:pt x="927" y="353"/>
                  </a:lnTo>
                  <a:lnTo>
                    <a:pt x="921" y="361"/>
                  </a:lnTo>
                  <a:lnTo>
                    <a:pt x="913" y="366"/>
                  </a:lnTo>
                  <a:lnTo>
                    <a:pt x="909" y="376"/>
                  </a:lnTo>
                  <a:lnTo>
                    <a:pt x="911" y="384"/>
                  </a:lnTo>
                  <a:lnTo>
                    <a:pt x="909" y="391"/>
                  </a:lnTo>
                  <a:lnTo>
                    <a:pt x="900" y="401"/>
                  </a:lnTo>
                  <a:lnTo>
                    <a:pt x="896" y="408"/>
                  </a:lnTo>
                  <a:lnTo>
                    <a:pt x="892" y="420"/>
                  </a:lnTo>
                  <a:lnTo>
                    <a:pt x="884" y="430"/>
                  </a:lnTo>
                  <a:lnTo>
                    <a:pt x="877" y="437"/>
                  </a:lnTo>
                  <a:lnTo>
                    <a:pt x="869" y="453"/>
                  </a:lnTo>
                  <a:lnTo>
                    <a:pt x="863" y="466"/>
                  </a:lnTo>
                  <a:lnTo>
                    <a:pt x="859" y="478"/>
                  </a:lnTo>
                  <a:lnTo>
                    <a:pt x="858" y="485"/>
                  </a:lnTo>
                  <a:lnTo>
                    <a:pt x="856" y="497"/>
                  </a:lnTo>
                  <a:lnTo>
                    <a:pt x="848" y="504"/>
                  </a:lnTo>
                  <a:lnTo>
                    <a:pt x="836" y="510"/>
                  </a:lnTo>
                  <a:lnTo>
                    <a:pt x="823" y="506"/>
                  </a:lnTo>
                  <a:lnTo>
                    <a:pt x="817" y="504"/>
                  </a:lnTo>
                  <a:lnTo>
                    <a:pt x="811" y="514"/>
                  </a:lnTo>
                  <a:lnTo>
                    <a:pt x="808" y="518"/>
                  </a:lnTo>
                  <a:lnTo>
                    <a:pt x="800" y="526"/>
                  </a:lnTo>
                  <a:lnTo>
                    <a:pt x="788" y="529"/>
                  </a:lnTo>
                  <a:lnTo>
                    <a:pt x="787" y="537"/>
                  </a:lnTo>
                  <a:lnTo>
                    <a:pt x="781" y="545"/>
                  </a:lnTo>
                  <a:lnTo>
                    <a:pt x="773" y="554"/>
                  </a:lnTo>
                  <a:close/>
                </a:path>
              </a:pathLst>
            </a:custGeom>
            <a:solidFill>
              <a:srgbClr val="FFE07D"/>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41" name="Freeform 5">
              <a:extLst>
                <a:ext uri="{FF2B5EF4-FFF2-40B4-BE49-F238E27FC236}">
                  <a16:creationId xmlns:a16="http://schemas.microsoft.com/office/drawing/2014/main" id="{CC8EEE42-33B7-46D3-8EFF-81193BF7885F}"/>
                </a:ext>
              </a:extLst>
            </p:cNvPr>
            <p:cNvSpPr>
              <a:spLocks/>
            </p:cNvSpPr>
            <p:nvPr/>
          </p:nvSpPr>
          <p:spPr bwMode="auto">
            <a:xfrm>
              <a:off x="4134030" y="1300969"/>
              <a:ext cx="697617" cy="822654"/>
            </a:xfrm>
            <a:custGeom>
              <a:avLst/>
              <a:gdLst>
                <a:gd name="T0" fmla="*/ 2147483647 w 392"/>
                <a:gd name="T1" fmla="*/ 2147483647 h 473"/>
                <a:gd name="T2" fmla="*/ 2147483647 w 392"/>
                <a:gd name="T3" fmla="*/ 2147483647 h 473"/>
                <a:gd name="T4" fmla="*/ 2147483647 w 392"/>
                <a:gd name="T5" fmla="*/ 2147483647 h 473"/>
                <a:gd name="T6" fmla="*/ 2147483647 w 392"/>
                <a:gd name="T7" fmla="*/ 2147483647 h 473"/>
                <a:gd name="T8" fmla="*/ 2147483647 w 392"/>
                <a:gd name="T9" fmla="*/ 2147483647 h 473"/>
                <a:gd name="T10" fmla="*/ 2147483647 w 392"/>
                <a:gd name="T11" fmla="*/ 2147483647 h 473"/>
                <a:gd name="T12" fmla="*/ 2147483647 w 392"/>
                <a:gd name="T13" fmla="*/ 2147483647 h 473"/>
                <a:gd name="T14" fmla="*/ 2147483647 w 392"/>
                <a:gd name="T15" fmla="*/ 2147483647 h 473"/>
                <a:gd name="T16" fmla="*/ 2147483647 w 392"/>
                <a:gd name="T17" fmla="*/ 2147483647 h 473"/>
                <a:gd name="T18" fmla="*/ 2147483647 w 392"/>
                <a:gd name="T19" fmla="*/ 2147483647 h 473"/>
                <a:gd name="T20" fmla="*/ 2147483647 w 392"/>
                <a:gd name="T21" fmla="*/ 2147483647 h 473"/>
                <a:gd name="T22" fmla="*/ 2147483647 w 392"/>
                <a:gd name="T23" fmla="*/ 2147483647 h 473"/>
                <a:gd name="T24" fmla="*/ 2147483647 w 392"/>
                <a:gd name="T25" fmla="*/ 2147483647 h 473"/>
                <a:gd name="T26" fmla="*/ 2147483647 w 392"/>
                <a:gd name="T27" fmla="*/ 2147483647 h 473"/>
                <a:gd name="T28" fmla="*/ 2147483647 w 392"/>
                <a:gd name="T29" fmla="*/ 2147483647 h 473"/>
                <a:gd name="T30" fmla="*/ 2147483647 w 392"/>
                <a:gd name="T31" fmla="*/ 2147483647 h 473"/>
                <a:gd name="T32" fmla="*/ 2147483647 w 392"/>
                <a:gd name="T33" fmla="*/ 2147483647 h 473"/>
                <a:gd name="T34" fmla="*/ 2147483647 w 392"/>
                <a:gd name="T35" fmla="*/ 2147483647 h 473"/>
                <a:gd name="T36" fmla="*/ 2147483647 w 392"/>
                <a:gd name="T37" fmla="*/ 2147483647 h 473"/>
                <a:gd name="T38" fmla="*/ 2147483647 w 392"/>
                <a:gd name="T39" fmla="*/ 2147483647 h 473"/>
                <a:gd name="T40" fmla="*/ 2147483647 w 392"/>
                <a:gd name="T41" fmla="*/ 2147483647 h 473"/>
                <a:gd name="T42" fmla="*/ 2147483647 w 392"/>
                <a:gd name="T43" fmla="*/ 2147483647 h 473"/>
                <a:gd name="T44" fmla="*/ 0 w 392"/>
                <a:gd name="T45" fmla="*/ 2147483647 h 473"/>
                <a:gd name="T46" fmla="*/ 2147483647 w 392"/>
                <a:gd name="T47" fmla="*/ 2147483647 h 473"/>
                <a:gd name="T48" fmla="*/ 2147483647 w 392"/>
                <a:gd name="T49" fmla="*/ 2147483647 h 473"/>
                <a:gd name="T50" fmla="*/ 2147483647 w 392"/>
                <a:gd name="T51" fmla="*/ 2147483647 h 473"/>
                <a:gd name="T52" fmla="*/ 2147483647 w 392"/>
                <a:gd name="T53" fmla="*/ 2147483647 h 473"/>
                <a:gd name="T54" fmla="*/ 2147483647 w 392"/>
                <a:gd name="T55" fmla="*/ 2147483647 h 473"/>
                <a:gd name="T56" fmla="*/ 2147483647 w 392"/>
                <a:gd name="T57" fmla="*/ 2147483647 h 473"/>
                <a:gd name="T58" fmla="*/ 2147483647 w 392"/>
                <a:gd name="T59" fmla="*/ 2147483647 h 473"/>
                <a:gd name="T60" fmla="*/ 2147483647 w 392"/>
                <a:gd name="T61" fmla="*/ 2147483647 h 473"/>
                <a:gd name="T62" fmla="*/ 2147483647 w 392"/>
                <a:gd name="T63" fmla="*/ 2147483647 h 473"/>
                <a:gd name="T64" fmla="*/ 2147483647 w 392"/>
                <a:gd name="T65" fmla="*/ 2147483647 h 473"/>
                <a:gd name="T66" fmla="*/ 2147483647 w 392"/>
                <a:gd name="T67" fmla="*/ 2147483647 h 473"/>
                <a:gd name="T68" fmla="*/ 2147483647 w 392"/>
                <a:gd name="T69" fmla="*/ 2147483647 h 473"/>
                <a:gd name="T70" fmla="*/ 2147483647 w 392"/>
                <a:gd name="T71" fmla="*/ 2147483647 h 473"/>
                <a:gd name="T72" fmla="*/ 2147483647 w 392"/>
                <a:gd name="T73" fmla="*/ 0 h 473"/>
                <a:gd name="T74" fmla="*/ 2147483647 w 392"/>
                <a:gd name="T75" fmla="*/ 2147483647 h 473"/>
                <a:gd name="T76" fmla="*/ 2147483647 w 392"/>
                <a:gd name="T77" fmla="*/ 2147483647 h 473"/>
                <a:gd name="T78" fmla="*/ 2147483647 w 392"/>
                <a:gd name="T79" fmla="*/ 2147483647 h 473"/>
                <a:gd name="T80" fmla="*/ 2147483647 w 392"/>
                <a:gd name="T81" fmla="*/ 2147483647 h 473"/>
                <a:gd name="T82" fmla="*/ 2147483647 w 392"/>
                <a:gd name="T83" fmla="*/ 2147483647 h 473"/>
                <a:gd name="T84" fmla="*/ 2147483647 w 392"/>
                <a:gd name="T85" fmla="*/ 2147483647 h 473"/>
                <a:gd name="T86" fmla="*/ 2147483647 w 392"/>
                <a:gd name="T87" fmla="*/ 2147483647 h 473"/>
                <a:gd name="T88" fmla="*/ 2147483647 w 392"/>
                <a:gd name="T89" fmla="*/ 2147483647 h 473"/>
                <a:gd name="T90" fmla="*/ 2147483647 w 392"/>
                <a:gd name="T91" fmla="*/ 2147483647 h 473"/>
                <a:gd name="T92" fmla="*/ 2147483647 w 392"/>
                <a:gd name="T93" fmla="*/ 2147483647 h 473"/>
                <a:gd name="T94" fmla="*/ 2147483647 w 392"/>
                <a:gd name="T95" fmla="*/ 2147483647 h 473"/>
                <a:gd name="T96" fmla="*/ 2147483647 w 392"/>
                <a:gd name="T97" fmla="*/ 2147483647 h 473"/>
                <a:gd name="T98" fmla="*/ 2147483647 w 392"/>
                <a:gd name="T99" fmla="*/ 2147483647 h 473"/>
                <a:gd name="T100" fmla="*/ 2147483647 w 392"/>
                <a:gd name="T101" fmla="*/ 2147483647 h 473"/>
                <a:gd name="T102" fmla="*/ 2147483647 w 392"/>
                <a:gd name="T103" fmla="*/ 2147483647 h 473"/>
                <a:gd name="T104" fmla="*/ 2147483647 w 392"/>
                <a:gd name="T105" fmla="*/ 2147483647 h 4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92"/>
                <a:gd name="T160" fmla="*/ 0 h 473"/>
                <a:gd name="T161" fmla="*/ 392 w 392"/>
                <a:gd name="T162" fmla="*/ 473 h 4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92" h="473">
                  <a:moveTo>
                    <a:pt x="392" y="270"/>
                  </a:moveTo>
                  <a:lnTo>
                    <a:pt x="388" y="280"/>
                  </a:lnTo>
                  <a:lnTo>
                    <a:pt x="384" y="289"/>
                  </a:lnTo>
                  <a:lnTo>
                    <a:pt x="378" y="305"/>
                  </a:lnTo>
                  <a:lnTo>
                    <a:pt x="378" y="324"/>
                  </a:lnTo>
                  <a:lnTo>
                    <a:pt x="376" y="341"/>
                  </a:lnTo>
                  <a:lnTo>
                    <a:pt x="369" y="351"/>
                  </a:lnTo>
                  <a:lnTo>
                    <a:pt x="361" y="351"/>
                  </a:lnTo>
                  <a:lnTo>
                    <a:pt x="352" y="353"/>
                  </a:lnTo>
                  <a:lnTo>
                    <a:pt x="340" y="355"/>
                  </a:lnTo>
                  <a:lnTo>
                    <a:pt x="334" y="358"/>
                  </a:lnTo>
                  <a:lnTo>
                    <a:pt x="317" y="362"/>
                  </a:lnTo>
                  <a:lnTo>
                    <a:pt x="304" y="364"/>
                  </a:lnTo>
                  <a:lnTo>
                    <a:pt x="292" y="374"/>
                  </a:lnTo>
                  <a:lnTo>
                    <a:pt x="284" y="381"/>
                  </a:lnTo>
                  <a:lnTo>
                    <a:pt x="273" y="385"/>
                  </a:lnTo>
                  <a:lnTo>
                    <a:pt x="265" y="376"/>
                  </a:lnTo>
                  <a:lnTo>
                    <a:pt x="254" y="366"/>
                  </a:lnTo>
                  <a:lnTo>
                    <a:pt x="242" y="374"/>
                  </a:lnTo>
                  <a:lnTo>
                    <a:pt x="229" y="381"/>
                  </a:lnTo>
                  <a:lnTo>
                    <a:pt x="227" y="402"/>
                  </a:lnTo>
                  <a:lnTo>
                    <a:pt x="227" y="418"/>
                  </a:lnTo>
                  <a:lnTo>
                    <a:pt x="225" y="435"/>
                  </a:lnTo>
                  <a:lnTo>
                    <a:pt x="219" y="447"/>
                  </a:lnTo>
                  <a:lnTo>
                    <a:pt x="211" y="458"/>
                  </a:lnTo>
                  <a:lnTo>
                    <a:pt x="208" y="470"/>
                  </a:lnTo>
                  <a:lnTo>
                    <a:pt x="202" y="473"/>
                  </a:lnTo>
                  <a:lnTo>
                    <a:pt x="192" y="468"/>
                  </a:lnTo>
                  <a:lnTo>
                    <a:pt x="185" y="449"/>
                  </a:lnTo>
                  <a:lnTo>
                    <a:pt x="179" y="439"/>
                  </a:lnTo>
                  <a:lnTo>
                    <a:pt x="177" y="427"/>
                  </a:lnTo>
                  <a:lnTo>
                    <a:pt x="171" y="410"/>
                  </a:lnTo>
                  <a:lnTo>
                    <a:pt x="173" y="397"/>
                  </a:lnTo>
                  <a:lnTo>
                    <a:pt x="169" y="378"/>
                  </a:lnTo>
                  <a:lnTo>
                    <a:pt x="167" y="368"/>
                  </a:lnTo>
                  <a:lnTo>
                    <a:pt x="167" y="351"/>
                  </a:lnTo>
                  <a:lnTo>
                    <a:pt x="165" y="337"/>
                  </a:lnTo>
                  <a:lnTo>
                    <a:pt x="160" y="322"/>
                  </a:lnTo>
                  <a:lnTo>
                    <a:pt x="152" y="303"/>
                  </a:lnTo>
                  <a:lnTo>
                    <a:pt x="148" y="289"/>
                  </a:lnTo>
                  <a:lnTo>
                    <a:pt x="140" y="278"/>
                  </a:lnTo>
                  <a:lnTo>
                    <a:pt x="133" y="262"/>
                  </a:lnTo>
                  <a:lnTo>
                    <a:pt x="129" y="247"/>
                  </a:lnTo>
                  <a:lnTo>
                    <a:pt x="121" y="237"/>
                  </a:lnTo>
                  <a:lnTo>
                    <a:pt x="112" y="228"/>
                  </a:lnTo>
                  <a:lnTo>
                    <a:pt x="102" y="218"/>
                  </a:lnTo>
                  <a:lnTo>
                    <a:pt x="92" y="216"/>
                  </a:lnTo>
                  <a:lnTo>
                    <a:pt x="87" y="213"/>
                  </a:lnTo>
                  <a:lnTo>
                    <a:pt x="75" y="211"/>
                  </a:lnTo>
                  <a:lnTo>
                    <a:pt x="64" y="213"/>
                  </a:lnTo>
                  <a:lnTo>
                    <a:pt x="54" y="213"/>
                  </a:lnTo>
                  <a:lnTo>
                    <a:pt x="48" y="205"/>
                  </a:lnTo>
                  <a:lnTo>
                    <a:pt x="37" y="203"/>
                  </a:lnTo>
                  <a:lnTo>
                    <a:pt x="33" y="195"/>
                  </a:lnTo>
                  <a:lnTo>
                    <a:pt x="27" y="190"/>
                  </a:lnTo>
                  <a:lnTo>
                    <a:pt x="27" y="186"/>
                  </a:lnTo>
                  <a:lnTo>
                    <a:pt x="31" y="176"/>
                  </a:lnTo>
                  <a:lnTo>
                    <a:pt x="23" y="168"/>
                  </a:lnTo>
                  <a:lnTo>
                    <a:pt x="23" y="159"/>
                  </a:lnTo>
                  <a:lnTo>
                    <a:pt x="23" y="151"/>
                  </a:lnTo>
                  <a:lnTo>
                    <a:pt x="23" y="143"/>
                  </a:lnTo>
                  <a:lnTo>
                    <a:pt x="23" y="136"/>
                  </a:lnTo>
                  <a:lnTo>
                    <a:pt x="29" y="132"/>
                  </a:lnTo>
                  <a:lnTo>
                    <a:pt x="35" y="124"/>
                  </a:lnTo>
                  <a:lnTo>
                    <a:pt x="31" y="115"/>
                  </a:lnTo>
                  <a:lnTo>
                    <a:pt x="23" y="109"/>
                  </a:lnTo>
                  <a:lnTo>
                    <a:pt x="16" y="105"/>
                  </a:lnTo>
                  <a:lnTo>
                    <a:pt x="8" y="101"/>
                  </a:lnTo>
                  <a:lnTo>
                    <a:pt x="0" y="92"/>
                  </a:lnTo>
                  <a:lnTo>
                    <a:pt x="0" y="82"/>
                  </a:lnTo>
                  <a:lnTo>
                    <a:pt x="6" y="76"/>
                  </a:lnTo>
                  <a:lnTo>
                    <a:pt x="14" y="72"/>
                  </a:lnTo>
                  <a:lnTo>
                    <a:pt x="23" y="69"/>
                  </a:lnTo>
                  <a:lnTo>
                    <a:pt x="31" y="72"/>
                  </a:lnTo>
                  <a:lnTo>
                    <a:pt x="43" y="76"/>
                  </a:lnTo>
                  <a:lnTo>
                    <a:pt x="50" y="80"/>
                  </a:lnTo>
                  <a:lnTo>
                    <a:pt x="64" y="84"/>
                  </a:lnTo>
                  <a:lnTo>
                    <a:pt x="71" y="90"/>
                  </a:lnTo>
                  <a:lnTo>
                    <a:pt x="83" y="92"/>
                  </a:lnTo>
                  <a:lnTo>
                    <a:pt x="91" y="96"/>
                  </a:lnTo>
                  <a:lnTo>
                    <a:pt x="102" y="96"/>
                  </a:lnTo>
                  <a:lnTo>
                    <a:pt x="112" y="96"/>
                  </a:lnTo>
                  <a:lnTo>
                    <a:pt x="119" y="96"/>
                  </a:lnTo>
                  <a:lnTo>
                    <a:pt x="125" y="92"/>
                  </a:lnTo>
                  <a:lnTo>
                    <a:pt x="129" y="86"/>
                  </a:lnTo>
                  <a:lnTo>
                    <a:pt x="135" y="82"/>
                  </a:lnTo>
                  <a:lnTo>
                    <a:pt x="144" y="76"/>
                  </a:lnTo>
                  <a:lnTo>
                    <a:pt x="150" y="74"/>
                  </a:lnTo>
                  <a:lnTo>
                    <a:pt x="160" y="76"/>
                  </a:lnTo>
                  <a:lnTo>
                    <a:pt x="165" y="74"/>
                  </a:lnTo>
                  <a:lnTo>
                    <a:pt x="173" y="71"/>
                  </a:lnTo>
                  <a:lnTo>
                    <a:pt x="181" y="69"/>
                  </a:lnTo>
                  <a:lnTo>
                    <a:pt x="186" y="69"/>
                  </a:lnTo>
                  <a:lnTo>
                    <a:pt x="196" y="67"/>
                  </a:lnTo>
                  <a:lnTo>
                    <a:pt x="206" y="67"/>
                  </a:lnTo>
                  <a:lnTo>
                    <a:pt x="215" y="61"/>
                  </a:lnTo>
                  <a:lnTo>
                    <a:pt x="219" y="55"/>
                  </a:lnTo>
                  <a:lnTo>
                    <a:pt x="225" y="53"/>
                  </a:lnTo>
                  <a:lnTo>
                    <a:pt x="234" y="51"/>
                  </a:lnTo>
                  <a:lnTo>
                    <a:pt x="244" y="49"/>
                  </a:lnTo>
                  <a:lnTo>
                    <a:pt x="254" y="42"/>
                  </a:lnTo>
                  <a:lnTo>
                    <a:pt x="257" y="36"/>
                  </a:lnTo>
                  <a:lnTo>
                    <a:pt x="261" y="32"/>
                  </a:lnTo>
                  <a:lnTo>
                    <a:pt x="265" y="26"/>
                  </a:lnTo>
                  <a:lnTo>
                    <a:pt x="271" y="23"/>
                  </a:lnTo>
                  <a:lnTo>
                    <a:pt x="277" y="21"/>
                  </a:lnTo>
                  <a:lnTo>
                    <a:pt x="281" y="15"/>
                  </a:lnTo>
                  <a:lnTo>
                    <a:pt x="282" y="9"/>
                  </a:lnTo>
                  <a:lnTo>
                    <a:pt x="275" y="5"/>
                  </a:lnTo>
                  <a:lnTo>
                    <a:pt x="279" y="0"/>
                  </a:lnTo>
                  <a:lnTo>
                    <a:pt x="288" y="0"/>
                  </a:lnTo>
                  <a:lnTo>
                    <a:pt x="296" y="0"/>
                  </a:lnTo>
                  <a:lnTo>
                    <a:pt x="305" y="2"/>
                  </a:lnTo>
                  <a:lnTo>
                    <a:pt x="311" y="3"/>
                  </a:lnTo>
                  <a:lnTo>
                    <a:pt x="315" y="7"/>
                  </a:lnTo>
                  <a:lnTo>
                    <a:pt x="319" y="13"/>
                  </a:lnTo>
                  <a:lnTo>
                    <a:pt x="319" y="25"/>
                  </a:lnTo>
                  <a:lnTo>
                    <a:pt x="319" y="34"/>
                  </a:lnTo>
                  <a:lnTo>
                    <a:pt x="319" y="42"/>
                  </a:lnTo>
                  <a:lnTo>
                    <a:pt x="323" y="48"/>
                  </a:lnTo>
                  <a:lnTo>
                    <a:pt x="327" y="49"/>
                  </a:lnTo>
                  <a:lnTo>
                    <a:pt x="332" y="53"/>
                  </a:lnTo>
                  <a:lnTo>
                    <a:pt x="338" y="57"/>
                  </a:lnTo>
                  <a:lnTo>
                    <a:pt x="340" y="65"/>
                  </a:lnTo>
                  <a:lnTo>
                    <a:pt x="340" y="71"/>
                  </a:lnTo>
                  <a:lnTo>
                    <a:pt x="342" y="76"/>
                  </a:lnTo>
                  <a:lnTo>
                    <a:pt x="348" y="78"/>
                  </a:lnTo>
                  <a:lnTo>
                    <a:pt x="355" y="86"/>
                  </a:lnTo>
                  <a:lnTo>
                    <a:pt x="353" y="92"/>
                  </a:lnTo>
                  <a:lnTo>
                    <a:pt x="348" y="101"/>
                  </a:lnTo>
                  <a:lnTo>
                    <a:pt x="342" y="107"/>
                  </a:lnTo>
                  <a:lnTo>
                    <a:pt x="338" y="109"/>
                  </a:lnTo>
                  <a:lnTo>
                    <a:pt x="334" y="111"/>
                  </a:lnTo>
                  <a:lnTo>
                    <a:pt x="336" y="115"/>
                  </a:lnTo>
                  <a:lnTo>
                    <a:pt x="336" y="119"/>
                  </a:lnTo>
                  <a:lnTo>
                    <a:pt x="330" y="128"/>
                  </a:lnTo>
                  <a:lnTo>
                    <a:pt x="328" y="134"/>
                  </a:lnTo>
                  <a:lnTo>
                    <a:pt x="328" y="140"/>
                  </a:lnTo>
                  <a:lnTo>
                    <a:pt x="323" y="147"/>
                  </a:lnTo>
                  <a:lnTo>
                    <a:pt x="325" y="151"/>
                  </a:lnTo>
                  <a:lnTo>
                    <a:pt x="323" y="159"/>
                  </a:lnTo>
                  <a:lnTo>
                    <a:pt x="325" y="170"/>
                  </a:lnTo>
                  <a:lnTo>
                    <a:pt x="328" y="176"/>
                  </a:lnTo>
                  <a:lnTo>
                    <a:pt x="332" y="182"/>
                  </a:lnTo>
                  <a:lnTo>
                    <a:pt x="332" y="190"/>
                  </a:lnTo>
                  <a:lnTo>
                    <a:pt x="330" y="197"/>
                  </a:lnTo>
                  <a:lnTo>
                    <a:pt x="334" y="201"/>
                  </a:lnTo>
                  <a:lnTo>
                    <a:pt x="340" y="203"/>
                  </a:lnTo>
                  <a:lnTo>
                    <a:pt x="340" y="211"/>
                  </a:lnTo>
                  <a:lnTo>
                    <a:pt x="342" y="216"/>
                  </a:lnTo>
                  <a:lnTo>
                    <a:pt x="342" y="224"/>
                  </a:lnTo>
                  <a:lnTo>
                    <a:pt x="342" y="230"/>
                  </a:lnTo>
                  <a:lnTo>
                    <a:pt x="346" y="236"/>
                  </a:lnTo>
                  <a:lnTo>
                    <a:pt x="355" y="239"/>
                  </a:lnTo>
                  <a:lnTo>
                    <a:pt x="363" y="241"/>
                  </a:lnTo>
                  <a:lnTo>
                    <a:pt x="373" y="247"/>
                  </a:lnTo>
                  <a:lnTo>
                    <a:pt x="375" y="251"/>
                  </a:lnTo>
                  <a:lnTo>
                    <a:pt x="378" y="259"/>
                  </a:lnTo>
                  <a:lnTo>
                    <a:pt x="382" y="262"/>
                  </a:lnTo>
                  <a:lnTo>
                    <a:pt x="386" y="266"/>
                  </a:lnTo>
                  <a:lnTo>
                    <a:pt x="392" y="270"/>
                  </a:lnTo>
                  <a:close/>
                </a:path>
              </a:pathLst>
            </a:custGeom>
            <a:solidFill>
              <a:srgbClr val="FFE07D"/>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42" name="Freeform 6">
              <a:extLst>
                <a:ext uri="{FF2B5EF4-FFF2-40B4-BE49-F238E27FC236}">
                  <a16:creationId xmlns:a16="http://schemas.microsoft.com/office/drawing/2014/main" id="{6B5A8519-E16D-4382-BDC8-4A64DBEAC660}"/>
                </a:ext>
              </a:extLst>
            </p:cNvPr>
            <p:cNvSpPr>
              <a:spLocks/>
            </p:cNvSpPr>
            <p:nvPr/>
          </p:nvSpPr>
          <p:spPr bwMode="auto">
            <a:xfrm>
              <a:off x="3888568" y="2922829"/>
              <a:ext cx="872949" cy="728842"/>
            </a:xfrm>
            <a:custGeom>
              <a:avLst/>
              <a:gdLst>
                <a:gd name="T0" fmla="*/ 2147483647 w 490"/>
                <a:gd name="T1" fmla="*/ 2147483647 h 420"/>
                <a:gd name="T2" fmla="*/ 2147483647 w 490"/>
                <a:gd name="T3" fmla="*/ 2147483647 h 420"/>
                <a:gd name="T4" fmla="*/ 2147483647 w 490"/>
                <a:gd name="T5" fmla="*/ 2147483647 h 420"/>
                <a:gd name="T6" fmla="*/ 2147483647 w 490"/>
                <a:gd name="T7" fmla="*/ 2147483647 h 420"/>
                <a:gd name="T8" fmla="*/ 2147483647 w 490"/>
                <a:gd name="T9" fmla="*/ 2147483647 h 420"/>
                <a:gd name="T10" fmla="*/ 2147483647 w 490"/>
                <a:gd name="T11" fmla="*/ 2147483647 h 420"/>
                <a:gd name="T12" fmla="*/ 2147483647 w 490"/>
                <a:gd name="T13" fmla="*/ 2147483647 h 420"/>
                <a:gd name="T14" fmla="*/ 2147483647 w 490"/>
                <a:gd name="T15" fmla="*/ 2147483647 h 420"/>
                <a:gd name="T16" fmla="*/ 2147483647 w 490"/>
                <a:gd name="T17" fmla="*/ 2147483647 h 420"/>
                <a:gd name="T18" fmla="*/ 2147483647 w 490"/>
                <a:gd name="T19" fmla="*/ 2147483647 h 420"/>
                <a:gd name="T20" fmla="*/ 2147483647 w 490"/>
                <a:gd name="T21" fmla="*/ 2147483647 h 420"/>
                <a:gd name="T22" fmla="*/ 2147483647 w 490"/>
                <a:gd name="T23" fmla="*/ 2147483647 h 420"/>
                <a:gd name="T24" fmla="*/ 2147483647 w 490"/>
                <a:gd name="T25" fmla="*/ 2147483647 h 420"/>
                <a:gd name="T26" fmla="*/ 2147483647 w 490"/>
                <a:gd name="T27" fmla="*/ 2147483647 h 420"/>
                <a:gd name="T28" fmla="*/ 2147483647 w 490"/>
                <a:gd name="T29" fmla="*/ 2147483647 h 420"/>
                <a:gd name="T30" fmla="*/ 2147483647 w 490"/>
                <a:gd name="T31" fmla="*/ 2147483647 h 420"/>
                <a:gd name="T32" fmla="*/ 2147483647 w 490"/>
                <a:gd name="T33" fmla="*/ 2147483647 h 420"/>
                <a:gd name="T34" fmla="*/ 2147483647 w 490"/>
                <a:gd name="T35" fmla="*/ 2147483647 h 420"/>
                <a:gd name="T36" fmla="*/ 2147483647 w 490"/>
                <a:gd name="T37" fmla="*/ 2147483647 h 420"/>
                <a:gd name="T38" fmla="*/ 2147483647 w 490"/>
                <a:gd name="T39" fmla="*/ 2147483647 h 420"/>
                <a:gd name="T40" fmla="*/ 2147483647 w 490"/>
                <a:gd name="T41" fmla="*/ 2147483647 h 420"/>
                <a:gd name="T42" fmla="*/ 2147483647 w 490"/>
                <a:gd name="T43" fmla="*/ 2147483647 h 420"/>
                <a:gd name="T44" fmla="*/ 2147483647 w 490"/>
                <a:gd name="T45" fmla="*/ 2147483647 h 420"/>
                <a:gd name="T46" fmla="*/ 2147483647 w 490"/>
                <a:gd name="T47" fmla="*/ 2147483647 h 420"/>
                <a:gd name="T48" fmla="*/ 2147483647 w 490"/>
                <a:gd name="T49" fmla="*/ 2147483647 h 420"/>
                <a:gd name="T50" fmla="*/ 2147483647 w 490"/>
                <a:gd name="T51" fmla="*/ 2147483647 h 420"/>
                <a:gd name="T52" fmla="*/ 2147483647 w 490"/>
                <a:gd name="T53" fmla="*/ 2147483647 h 420"/>
                <a:gd name="T54" fmla="*/ 2147483647 w 490"/>
                <a:gd name="T55" fmla="*/ 2147483647 h 420"/>
                <a:gd name="T56" fmla="*/ 2147483647 w 490"/>
                <a:gd name="T57" fmla="*/ 2147483647 h 420"/>
                <a:gd name="T58" fmla="*/ 2147483647 w 490"/>
                <a:gd name="T59" fmla="*/ 2147483647 h 420"/>
                <a:gd name="T60" fmla="*/ 2147483647 w 490"/>
                <a:gd name="T61" fmla="*/ 2147483647 h 420"/>
                <a:gd name="T62" fmla="*/ 2147483647 w 490"/>
                <a:gd name="T63" fmla="*/ 2147483647 h 420"/>
                <a:gd name="T64" fmla="*/ 2147483647 w 490"/>
                <a:gd name="T65" fmla="*/ 2147483647 h 420"/>
                <a:gd name="T66" fmla="*/ 2147483647 w 490"/>
                <a:gd name="T67" fmla="*/ 2147483647 h 420"/>
                <a:gd name="T68" fmla="*/ 2147483647 w 490"/>
                <a:gd name="T69" fmla="*/ 2147483647 h 420"/>
                <a:gd name="T70" fmla="*/ 2147483647 w 490"/>
                <a:gd name="T71" fmla="*/ 2147483647 h 420"/>
                <a:gd name="T72" fmla="*/ 2147483647 w 490"/>
                <a:gd name="T73" fmla="*/ 2147483647 h 420"/>
                <a:gd name="T74" fmla="*/ 2147483647 w 490"/>
                <a:gd name="T75" fmla="*/ 2147483647 h 420"/>
                <a:gd name="T76" fmla="*/ 2147483647 w 490"/>
                <a:gd name="T77" fmla="*/ 2147483647 h 420"/>
                <a:gd name="T78" fmla="*/ 2147483647 w 490"/>
                <a:gd name="T79" fmla="*/ 2147483647 h 420"/>
                <a:gd name="T80" fmla="*/ 2147483647 w 490"/>
                <a:gd name="T81" fmla="*/ 2147483647 h 420"/>
                <a:gd name="T82" fmla="*/ 2147483647 w 490"/>
                <a:gd name="T83" fmla="*/ 2147483647 h 420"/>
                <a:gd name="T84" fmla="*/ 2147483647 w 490"/>
                <a:gd name="T85" fmla="*/ 2147483647 h 420"/>
                <a:gd name="T86" fmla="*/ 2147483647 w 490"/>
                <a:gd name="T87" fmla="*/ 2147483647 h 420"/>
                <a:gd name="T88" fmla="*/ 2147483647 w 490"/>
                <a:gd name="T89" fmla="*/ 2147483647 h 420"/>
                <a:gd name="T90" fmla="*/ 2147483647 w 490"/>
                <a:gd name="T91" fmla="*/ 2147483647 h 420"/>
                <a:gd name="T92" fmla="*/ 2147483647 w 490"/>
                <a:gd name="T93" fmla="*/ 2147483647 h 420"/>
                <a:gd name="T94" fmla="*/ 2147483647 w 490"/>
                <a:gd name="T95" fmla="*/ 2147483647 h 420"/>
                <a:gd name="T96" fmla="*/ 2147483647 w 490"/>
                <a:gd name="T97" fmla="*/ 2147483647 h 420"/>
                <a:gd name="T98" fmla="*/ 2147483647 w 490"/>
                <a:gd name="T99" fmla="*/ 2147483647 h 420"/>
                <a:gd name="T100" fmla="*/ 2147483647 w 490"/>
                <a:gd name="T101" fmla="*/ 2147483647 h 420"/>
                <a:gd name="T102" fmla="*/ 2147483647 w 490"/>
                <a:gd name="T103" fmla="*/ 2147483647 h 420"/>
                <a:gd name="T104" fmla="*/ 2147483647 w 490"/>
                <a:gd name="T105" fmla="*/ 2147483647 h 420"/>
                <a:gd name="T106" fmla="*/ 2147483647 w 490"/>
                <a:gd name="T107" fmla="*/ 2147483647 h 420"/>
                <a:gd name="T108" fmla="*/ 2147483647 w 490"/>
                <a:gd name="T109" fmla="*/ 2147483647 h 420"/>
                <a:gd name="T110" fmla="*/ 2147483647 w 490"/>
                <a:gd name="T111" fmla="*/ 2147483647 h 420"/>
                <a:gd name="T112" fmla="*/ 2147483647 w 490"/>
                <a:gd name="T113" fmla="*/ 2147483647 h 420"/>
                <a:gd name="T114" fmla="*/ 2147483647 w 490"/>
                <a:gd name="T115" fmla="*/ 2147483647 h 420"/>
                <a:gd name="T116" fmla="*/ 2147483647 w 490"/>
                <a:gd name="T117" fmla="*/ 2147483647 h 420"/>
                <a:gd name="T118" fmla="*/ 2147483647 w 490"/>
                <a:gd name="T119" fmla="*/ 2147483647 h 420"/>
                <a:gd name="T120" fmla="*/ 2147483647 w 490"/>
                <a:gd name="T121" fmla="*/ 2147483647 h 420"/>
                <a:gd name="T122" fmla="*/ 2147483647 w 490"/>
                <a:gd name="T123" fmla="*/ 2147483647 h 42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90"/>
                <a:gd name="T187" fmla="*/ 0 h 420"/>
                <a:gd name="T188" fmla="*/ 490 w 490"/>
                <a:gd name="T189" fmla="*/ 420 h 42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90" h="420">
                  <a:moveTo>
                    <a:pt x="426" y="420"/>
                  </a:moveTo>
                  <a:lnTo>
                    <a:pt x="428" y="412"/>
                  </a:lnTo>
                  <a:lnTo>
                    <a:pt x="432" y="411"/>
                  </a:lnTo>
                  <a:lnTo>
                    <a:pt x="438" y="403"/>
                  </a:lnTo>
                  <a:lnTo>
                    <a:pt x="443" y="399"/>
                  </a:lnTo>
                  <a:lnTo>
                    <a:pt x="445" y="393"/>
                  </a:lnTo>
                  <a:lnTo>
                    <a:pt x="445" y="388"/>
                  </a:lnTo>
                  <a:lnTo>
                    <a:pt x="449" y="384"/>
                  </a:lnTo>
                  <a:lnTo>
                    <a:pt x="453" y="376"/>
                  </a:lnTo>
                  <a:lnTo>
                    <a:pt x="455" y="370"/>
                  </a:lnTo>
                  <a:lnTo>
                    <a:pt x="461" y="366"/>
                  </a:lnTo>
                  <a:lnTo>
                    <a:pt x="468" y="363"/>
                  </a:lnTo>
                  <a:lnTo>
                    <a:pt x="476" y="357"/>
                  </a:lnTo>
                  <a:lnTo>
                    <a:pt x="480" y="349"/>
                  </a:lnTo>
                  <a:lnTo>
                    <a:pt x="484" y="341"/>
                  </a:lnTo>
                  <a:lnTo>
                    <a:pt x="484" y="334"/>
                  </a:lnTo>
                  <a:lnTo>
                    <a:pt x="486" y="328"/>
                  </a:lnTo>
                  <a:lnTo>
                    <a:pt x="490" y="320"/>
                  </a:lnTo>
                  <a:lnTo>
                    <a:pt x="490" y="313"/>
                  </a:lnTo>
                  <a:lnTo>
                    <a:pt x="488" y="305"/>
                  </a:lnTo>
                  <a:lnTo>
                    <a:pt x="488" y="295"/>
                  </a:lnTo>
                  <a:lnTo>
                    <a:pt x="488" y="292"/>
                  </a:lnTo>
                  <a:lnTo>
                    <a:pt x="488" y="286"/>
                  </a:lnTo>
                  <a:lnTo>
                    <a:pt x="486" y="276"/>
                  </a:lnTo>
                  <a:lnTo>
                    <a:pt x="482" y="269"/>
                  </a:lnTo>
                  <a:lnTo>
                    <a:pt x="482" y="257"/>
                  </a:lnTo>
                  <a:lnTo>
                    <a:pt x="480" y="246"/>
                  </a:lnTo>
                  <a:lnTo>
                    <a:pt x="472" y="240"/>
                  </a:lnTo>
                  <a:lnTo>
                    <a:pt x="459" y="236"/>
                  </a:lnTo>
                  <a:lnTo>
                    <a:pt x="451" y="234"/>
                  </a:lnTo>
                  <a:lnTo>
                    <a:pt x="445" y="232"/>
                  </a:lnTo>
                  <a:lnTo>
                    <a:pt x="438" y="224"/>
                  </a:lnTo>
                  <a:lnTo>
                    <a:pt x="432" y="223"/>
                  </a:lnTo>
                  <a:lnTo>
                    <a:pt x="424" y="223"/>
                  </a:lnTo>
                  <a:lnTo>
                    <a:pt x="415" y="219"/>
                  </a:lnTo>
                  <a:lnTo>
                    <a:pt x="411" y="213"/>
                  </a:lnTo>
                  <a:lnTo>
                    <a:pt x="405" y="203"/>
                  </a:lnTo>
                  <a:lnTo>
                    <a:pt x="403" y="198"/>
                  </a:lnTo>
                  <a:lnTo>
                    <a:pt x="395" y="192"/>
                  </a:lnTo>
                  <a:lnTo>
                    <a:pt x="392" y="182"/>
                  </a:lnTo>
                  <a:lnTo>
                    <a:pt x="392" y="173"/>
                  </a:lnTo>
                  <a:lnTo>
                    <a:pt x="390" y="163"/>
                  </a:lnTo>
                  <a:lnTo>
                    <a:pt x="388" y="155"/>
                  </a:lnTo>
                  <a:lnTo>
                    <a:pt x="386" y="148"/>
                  </a:lnTo>
                  <a:lnTo>
                    <a:pt x="382" y="138"/>
                  </a:lnTo>
                  <a:lnTo>
                    <a:pt x="382" y="125"/>
                  </a:lnTo>
                  <a:lnTo>
                    <a:pt x="382" y="111"/>
                  </a:lnTo>
                  <a:lnTo>
                    <a:pt x="382" y="100"/>
                  </a:lnTo>
                  <a:lnTo>
                    <a:pt x="382" y="92"/>
                  </a:lnTo>
                  <a:lnTo>
                    <a:pt x="382" y="81"/>
                  </a:lnTo>
                  <a:lnTo>
                    <a:pt x="380" y="67"/>
                  </a:lnTo>
                  <a:lnTo>
                    <a:pt x="376" y="58"/>
                  </a:lnTo>
                  <a:lnTo>
                    <a:pt x="369" y="50"/>
                  </a:lnTo>
                  <a:lnTo>
                    <a:pt x="359" y="50"/>
                  </a:lnTo>
                  <a:lnTo>
                    <a:pt x="353" y="48"/>
                  </a:lnTo>
                  <a:lnTo>
                    <a:pt x="342" y="46"/>
                  </a:lnTo>
                  <a:lnTo>
                    <a:pt x="330" y="40"/>
                  </a:lnTo>
                  <a:lnTo>
                    <a:pt x="324" y="35"/>
                  </a:lnTo>
                  <a:lnTo>
                    <a:pt x="319" y="29"/>
                  </a:lnTo>
                  <a:lnTo>
                    <a:pt x="311" y="25"/>
                  </a:lnTo>
                  <a:lnTo>
                    <a:pt x="303" y="23"/>
                  </a:lnTo>
                  <a:lnTo>
                    <a:pt x="300" y="17"/>
                  </a:lnTo>
                  <a:lnTo>
                    <a:pt x="292" y="8"/>
                  </a:lnTo>
                  <a:lnTo>
                    <a:pt x="282" y="4"/>
                  </a:lnTo>
                  <a:lnTo>
                    <a:pt x="275" y="4"/>
                  </a:lnTo>
                  <a:lnTo>
                    <a:pt x="267" y="6"/>
                  </a:lnTo>
                  <a:lnTo>
                    <a:pt x="255" y="4"/>
                  </a:lnTo>
                  <a:lnTo>
                    <a:pt x="244" y="0"/>
                  </a:lnTo>
                  <a:lnTo>
                    <a:pt x="234" y="2"/>
                  </a:lnTo>
                  <a:lnTo>
                    <a:pt x="223" y="0"/>
                  </a:lnTo>
                  <a:lnTo>
                    <a:pt x="215" y="2"/>
                  </a:lnTo>
                  <a:lnTo>
                    <a:pt x="207" y="8"/>
                  </a:lnTo>
                  <a:lnTo>
                    <a:pt x="200" y="13"/>
                  </a:lnTo>
                  <a:lnTo>
                    <a:pt x="196" y="19"/>
                  </a:lnTo>
                  <a:lnTo>
                    <a:pt x="192" y="33"/>
                  </a:lnTo>
                  <a:lnTo>
                    <a:pt x="186" y="38"/>
                  </a:lnTo>
                  <a:lnTo>
                    <a:pt x="175" y="46"/>
                  </a:lnTo>
                  <a:lnTo>
                    <a:pt x="171" y="56"/>
                  </a:lnTo>
                  <a:lnTo>
                    <a:pt x="167" y="63"/>
                  </a:lnTo>
                  <a:lnTo>
                    <a:pt x="161" y="69"/>
                  </a:lnTo>
                  <a:lnTo>
                    <a:pt x="152" y="73"/>
                  </a:lnTo>
                  <a:lnTo>
                    <a:pt x="142" y="79"/>
                  </a:lnTo>
                  <a:lnTo>
                    <a:pt x="133" y="81"/>
                  </a:lnTo>
                  <a:lnTo>
                    <a:pt x="129" y="86"/>
                  </a:lnTo>
                  <a:lnTo>
                    <a:pt x="121" y="90"/>
                  </a:lnTo>
                  <a:lnTo>
                    <a:pt x="115" y="94"/>
                  </a:lnTo>
                  <a:lnTo>
                    <a:pt x="106" y="96"/>
                  </a:lnTo>
                  <a:lnTo>
                    <a:pt x="104" y="100"/>
                  </a:lnTo>
                  <a:lnTo>
                    <a:pt x="96" y="102"/>
                  </a:lnTo>
                  <a:lnTo>
                    <a:pt x="87" y="104"/>
                  </a:lnTo>
                  <a:lnTo>
                    <a:pt x="79" y="107"/>
                  </a:lnTo>
                  <a:lnTo>
                    <a:pt x="71" y="107"/>
                  </a:lnTo>
                  <a:lnTo>
                    <a:pt x="62" y="109"/>
                  </a:lnTo>
                  <a:lnTo>
                    <a:pt x="48" y="109"/>
                  </a:lnTo>
                  <a:lnTo>
                    <a:pt x="40" y="111"/>
                  </a:lnTo>
                  <a:lnTo>
                    <a:pt x="31" y="115"/>
                  </a:lnTo>
                  <a:lnTo>
                    <a:pt x="21" y="121"/>
                  </a:lnTo>
                  <a:lnTo>
                    <a:pt x="14" y="129"/>
                  </a:lnTo>
                  <a:lnTo>
                    <a:pt x="8" y="130"/>
                  </a:lnTo>
                  <a:lnTo>
                    <a:pt x="0" y="134"/>
                  </a:lnTo>
                  <a:lnTo>
                    <a:pt x="6" y="140"/>
                  </a:lnTo>
                  <a:lnTo>
                    <a:pt x="14" y="144"/>
                  </a:lnTo>
                  <a:lnTo>
                    <a:pt x="21" y="146"/>
                  </a:lnTo>
                  <a:lnTo>
                    <a:pt x="25" y="144"/>
                  </a:lnTo>
                  <a:lnTo>
                    <a:pt x="33" y="140"/>
                  </a:lnTo>
                  <a:lnTo>
                    <a:pt x="42" y="138"/>
                  </a:lnTo>
                  <a:lnTo>
                    <a:pt x="52" y="134"/>
                  </a:lnTo>
                  <a:lnTo>
                    <a:pt x="58" y="138"/>
                  </a:lnTo>
                  <a:lnTo>
                    <a:pt x="64" y="144"/>
                  </a:lnTo>
                  <a:lnTo>
                    <a:pt x="65" y="152"/>
                  </a:lnTo>
                  <a:lnTo>
                    <a:pt x="75" y="150"/>
                  </a:lnTo>
                  <a:lnTo>
                    <a:pt x="79" y="146"/>
                  </a:lnTo>
                  <a:lnTo>
                    <a:pt x="87" y="146"/>
                  </a:lnTo>
                  <a:lnTo>
                    <a:pt x="90" y="152"/>
                  </a:lnTo>
                  <a:lnTo>
                    <a:pt x="94" y="159"/>
                  </a:lnTo>
                  <a:lnTo>
                    <a:pt x="98" y="167"/>
                  </a:lnTo>
                  <a:lnTo>
                    <a:pt x="100" y="175"/>
                  </a:lnTo>
                  <a:lnTo>
                    <a:pt x="100" y="180"/>
                  </a:lnTo>
                  <a:lnTo>
                    <a:pt x="100" y="188"/>
                  </a:lnTo>
                  <a:lnTo>
                    <a:pt x="100" y="196"/>
                  </a:lnTo>
                  <a:lnTo>
                    <a:pt x="96" y="201"/>
                  </a:lnTo>
                  <a:lnTo>
                    <a:pt x="96" y="209"/>
                  </a:lnTo>
                  <a:lnTo>
                    <a:pt x="96" y="215"/>
                  </a:lnTo>
                  <a:lnTo>
                    <a:pt x="100" y="221"/>
                  </a:lnTo>
                  <a:lnTo>
                    <a:pt x="106" y="228"/>
                  </a:lnTo>
                  <a:lnTo>
                    <a:pt x="104" y="234"/>
                  </a:lnTo>
                  <a:lnTo>
                    <a:pt x="102" y="242"/>
                  </a:lnTo>
                  <a:lnTo>
                    <a:pt x="100" y="246"/>
                  </a:lnTo>
                  <a:lnTo>
                    <a:pt x="98" y="251"/>
                  </a:lnTo>
                  <a:lnTo>
                    <a:pt x="100" y="261"/>
                  </a:lnTo>
                  <a:lnTo>
                    <a:pt x="102" y="269"/>
                  </a:lnTo>
                  <a:lnTo>
                    <a:pt x="104" y="276"/>
                  </a:lnTo>
                  <a:lnTo>
                    <a:pt x="102" y="282"/>
                  </a:lnTo>
                  <a:lnTo>
                    <a:pt x="102" y="290"/>
                  </a:lnTo>
                  <a:lnTo>
                    <a:pt x="108" y="297"/>
                  </a:lnTo>
                  <a:lnTo>
                    <a:pt x="115" y="303"/>
                  </a:lnTo>
                  <a:lnTo>
                    <a:pt x="121" y="309"/>
                  </a:lnTo>
                  <a:lnTo>
                    <a:pt x="119" y="313"/>
                  </a:lnTo>
                  <a:lnTo>
                    <a:pt x="129" y="317"/>
                  </a:lnTo>
                  <a:lnTo>
                    <a:pt x="136" y="318"/>
                  </a:lnTo>
                  <a:lnTo>
                    <a:pt x="142" y="324"/>
                  </a:lnTo>
                  <a:lnTo>
                    <a:pt x="146" y="330"/>
                  </a:lnTo>
                  <a:lnTo>
                    <a:pt x="154" y="334"/>
                  </a:lnTo>
                  <a:lnTo>
                    <a:pt x="159" y="336"/>
                  </a:lnTo>
                  <a:lnTo>
                    <a:pt x="163" y="341"/>
                  </a:lnTo>
                  <a:lnTo>
                    <a:pt x="169" y="347"/>
                  </a:lnTo>
                  <a:lnTo>
                    <a:pt x="181" y="349"/>
                  </a:lnTo>
                  <a:lnTo>
                    <a:pt x="186" y="347"/>
                  </a:lnTo>
                  <a:lnTo>
                    <a:pt x="192" y="351"/>
                  </a:lnTo>
                  <a:lnTo>
                    <a:pt x="202" y="353"/>
                  </a:lnTo>
                  <a:lnTo>
                    <a:pt x="209" y="351"/>
                  </a:lnTo>
                  <a:lnTo>
                    <a:pt x="215" y="347"/>
                  </a:lnTo>
                  <a:lnTo>
                    <a:pt x="219" y="349"/>
                  </a:lnTo>
                  <a:lnTo>
                    <a:pt x="225" y="353"/>
                  </a:lnTo>
                  <a:lnTo>
                    <a:pt x="230" y="359"/>
                  </a:lnTo>
                  <a:lnTo>
                    <a:pt x="238" y="359"/>
                  </a:lnTo>
                  <a:lnTo>
                    <a:pt x="248" y="355"/>
                  </a:lnTo>
                  <a:lnTo>
                    <a:pt x="255" y="359"/>
                  </a:lnTo>
                  <a:lnTo>
                    <a:pt x="259" y="363"/>
                  </a:lnTo>
                  <a:lnTo>
                    <a:pt x="265" y="368"/>
                  </a:lnTo>
                  <a:lnTo>
                    <a:pt x="269" y="376"/>
                  </a:lnTo>
                  <a:lnTo>
                    <a:pt x="275" y="380"/>
                  </a:lnTo>
                  <a:lnTo>
                    <a:pt x="282" y="380"/>
                  </a:lnTo>
                  <a:lnTo>
                    <a:pt x="290" y="378"/>
                  </a:lnTo>
                  <a:lnTo>
                    <a:pt x="301" y="382"/>
                  </a:lnTo>
                  <a:lnTo>
                    <a:pt x="309" y="386"/>
                  </a:lnTo>
                  <a:lnTo>
                    <a:pt x="317" y="389"/>
                  </a:lnTo>
                  <a:lnTo>
                    <a:pt x="324" y="389"/>
                  </a:lnTo>
                  <a:lnTo>
                    <a:pt x="330" y="393"/>
                  </a:lnTo>
                  <a:lnTo>
                    <a:pt x="338" y="397"/>
                  </a:lnTo>
                  <a:lnTo>
                    <a:pt x="340" y="403"/>
                  </a:lnTo>
                  <a:lnTo>
                    <a:pt x="344" y="407"/>
                  </a:lnTo>
                  <a:lnTo>
                    <a:pt x="348" y="411"/>
                  </a:lnTo>
                  <a:lnTo>
                    <a:pt x="351" y="411"/>
                  </a:lnTo>
                  <a:lnTo>
                    <a:pt x="355" y="409"/>
                  </a:lnTo>
                  <a:lnTo>
                    <a:pt x="359" y="411"/>
                  </a:lnTo>
                  <a:lnTo>
                    <a:pt x="365" y="414"/>
                  </a:lnTo>
                  <a:lnTo>
                    <a:pt x="372" y="416"/>
                  </a:lnTo>
                  <a:lnTo>
                    <a:pt x="378" y="416"/>
                  </a:lnTo>
                  <a:lnTo>
                    <a:pt x="384" y="411"/>
                  </a:lnTo>
                  <a:lnTo>
                    <a:pt x="392" y="411"/>
                  </a:lnTo>
                  <a:lnTo>
                    <a:pt x="397" y="414"/>
                  </a:lnTo>
                  <a:lnTo>
                    <a:pt x="403" y="414"/>
                  </a:lnTo>
                  <a:lnTo>
                    <a:pt x="409" y="412"/>
                  </a:lnTo>
                  <a:lnTo>
                    <a:pt x="415" y="412"/>
                  </a:lnTo>
                  <a:lnTo>
                    <a:pt x="419" y="414"/>
                  </a:lnTo>
                  <a:lnTo>
                    <a:pt x="426" y="420"/>
                  </a:lnTo>
                  <a:close/>
                </a:path>
              </a:pathLst>
            </a:custGeom>
            <a:solidFill>
              <a:srgbClr val="FFE07D"/>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43" name="Freeform 7">
              <a:extLst>
                <a:ext uri="{FF2B5EF4-FFF2-40B4-BE49-F238E27FC236}">
                  <a16:creationId xmlns:a16="http://schemas.microsoft.com/office/drawing/2014/main" id="{9A12E41A-2292-4160-8E35-36742E7CB7B1}"/>
                </a:ext>
              </a:extLst>
            </p:cNvPr>
            <p:cNvSpPr>
              <a:spLocks/>
            </p:cNvSpPr>
            <p:nvPr/>
          </p:nvSpPr>
          <p:spPr bwMode="auto">
            <a:xfrm>
              <a:off x="2986095" y="1676219"/>
              <a:ext cx="2177749" cy="1479337"/>
            </a:xfrm>
            <a:custGeom>
              <a:avLst/>
              <a:gdLst>
                <a:gd name="T0" fmla="*/ 2147483647 w 1222"/>
                <a:gd name="T1" fmla="*/ 2147483647 h 850"/>
                <a:gd name="T2" fmla="*/ 2147483647 w 1222"/>
                <a:gd name="T3" fmla="*/ 2147483647 h 850"/>
                <a:gd name="T4" fmla="*/ 2147483647 w 1222"/>
                <a:gd name="T5" fmla="*/ 2147483647 h 850"/>
                <a:gd name="T6" fmla="*/ 2147483647 w 1222"/>
                <a:gd name="T7" fmla="*/ 2147483647 h 850"/>
                <a:gd name="T8" fmla="*/ 2147483647 w 1222"/>
                <a:gd name="T9" fmla="*/ 2147483647 h 850"/>
                <a:gd name="T10" fmla="*/ 2147483647 w 1222"/>
                <a:gd name="T11" fmla="*/ 2147483647 h 850"/>
                <a:gd name="T12" fmla="*/ 2147483647 w 1222"/>
                <a:gd name="T13" fmla="*/ 2147483647 h 850"/>
                <a:gd name="T14" fmla="*/ 2147483647 w 1222"/>
                <a:gd name="T15" fmla="*/ 2147483647 h 850"/>
                <a:gd name="T16" fmla="*/ 2147483647 w 1222"/>
                <a:gd name="T17" fmla="*/ 2147483647 h 850"/>
                <a:gd name="T18" fmla="*/ 2147483647 w 1222"/>
                <a:gd name="T19" fmla="*/ 2147483647 h 850"/>
                <a:gd name="T20" fmla="*/ 2147483647 w 1222"/>
                <a:gd name="T21" fmla="*/ 2147483647 h 850"/>
                <a:gd name="T22" fmla="*/ 2147483647 w 1222"/>
                <a:gd name="T23" fmla="*/ 2147483647 h 850"/>
                <a:gd name="T24" fmla="*/ 2147483647 w 1222"/>
                <a:gd name="T25" fmla="*/ 2147483647 h 850"/>
                <a:gd name="T26" fmla="*/ 2147483647 w 1222"/>
                <a:gd name="T27" fmla="*/ 2147483647 h 850"/>
                <a:gd name="T28" fmla="*/ 2147483647 w 1222"/>
                <a:gd name="T29" fmla="*/ 2147483647 h 850"/>
                <a:gd name="T30" fmla="*/ 2147483647 w 1222"/>
                <a:gd name="T31" fmla="*/ 2147483647 h 850"/>
                <a:gd name="T32" fmla="*/ 2147483647 w 1222"/>
                <a:gd name="T33" fmla="*/ 2147483647 h 850"/>
                <a:gd name="T34" fmla="*/ 2147483647 w 1222"/>
                <a:gd name="T35" fmla="*/ 2147483647 h 850"/>
                <a:gd name="T36" fmla="*/ 2147483647 w 1222"/>
                <a:gd name="T37" fmla="*/ 2147483647 h 850"/>
                <a:gd name="T38" fmla="*/ 2147483647 w 1222"/>
                <a:gd name="T39" fmla="*/ 2147483647 h 850"/>
                <a:gd name="T40" fmla="*/ 2147483647 w 1222"/>
                <a:gd name="T41" fmla="*/ 2147483647 h 850"/>
                <a:gd name="T42" fmla="*/ 2147483647 w 1222"/>
                <a:gd name="T43" fmla="*/ 2147483647 h 850"/>
                <a:gd name="T44" fmla="*/ 2147483647 w 1222"/>
                <a:gd name="T45" fmla="*/ 2147483647 h 850"/>
                <a:gd name="T46" fmla="*/ 2147483647 w 1222"/>
                <a:gd name="T47" fmla="*/ 2147483647 h 850"/>
                <a:gd name="T48" fmla="*/ 2147483647 w 1222"/>
                <a:gd name="T49" fmla="*/ 2147483647 h 850"/>
                <a:gd name="T50" fmla="*/ 2147483647 w 1222"/>
                <a:gd name="T51" fmla="*/ 2147483647 h 850"/>
                <a:gd name="T52" fmla="*/ 2147483647 w 1222"/>
                <a:gd name="T53" fmla="*/ 2147483647 h 850"/>
                <a:gd name="T54" fmla="*/ 2147483647 w 1222"/>
                <a:gd name="T55" fmla="*/ 2147483647 h 850"/>
                <a:gd name="T56" fmla="*/ 2147483647 w 1222"/>
                <a:gd name="T57" fmla="*/ 2147483647 h 850"/>
                <a:gd name="T58" fmla="*/ 2147483647 w 1222"/>
                <a:gd name="T59" fmla="*/ 2147483647 h 850"/>
                <a:gd name="T60" fmla="*/ 2147483647 w 1222"/>
                <a:gd name="T61" fmla="*/ 2147483647 h 850"/>
                <a:gd name="T62" fmla="*/ 2147483647 w 1222"/>
                <a:gd name="T63" fmla="*/ 2147483647 h 850"/>
                <a:gd name="T64" fmla="*/ 2147483647 w 1222"/>
                <a:gd name="T65" fmla="*/ 2147483647 h 850"/>
                <a:gd name="T66" fmla="*/ 2147483647 w 1222"/>
                <a:gd name="T67" fmla="*/ 2147483647 h 850"/>
                <a:gd name="T68" fmla="*/ 2147483647 w 1222"/>
                <a:gd name="T69" fmla="*/ 2147483647 h 850"/>
                <a:gd name="T70" fmla="*/ 2147483647 w 1222"/>
                <a:gd name="T71" fmla="*/ 2147483647 h 850"/>
                <a:gd name="T72" fmla="*/ 2147483647 w 1222"/>
                <a:gd name="T73" fmla="*/ 2147483647 h 850"/>
                <a:gd name="T74" fmla="*/ 2147483647 w 1222"/>
                <a:gd name="T75" fmla="*/ 2147483647 h 850"/>
                <a:gd name="T76" fmla="*/ 2147483647 w 1222"/>
                <a:gd name="T77" fmla="*/ 2147483647 h 850"/>
                <a:gd name="T78" fmla="*/ 2147483647 w 1222"/>
                <a:gd name="T79" fmla="*/ 2147483647 h 850"/>
                <a:gd name="T80" fmla="*/ 2147483647 w 1222"/>
                <a:gd name="T81" fmla="*/ 2147483647 h 850"/>
                <a:gd name="T82" fmla="*/ 2147483647 w 1222"/>
                <a:gd name="T83" fmla="*/ 2147483647 h 850"/>
                <a:gd name="T84" fmla="*/ 2147483647 w 1222"/>
                <a:gd name="T85" fmla="*/ 2147483647 h 850"/>
                <a:gd name="T86" fmla="*/ 2147483647 w 1222"/>
                <a:gd name="T87" fmla="*/ 2147483647 h 850"/>
                <a:gd name="T88" fmla="*/ 2147483647 w 1222"/>
                <a:gd name="T89" fmla="*/ 2147483647 h 850"/>
                <a:gd name="T90" fmla="*/ 2147483647 w 1222"/>
                <a:gd name="T91" fmla="*/ 2147483647 h 850"/>
                <a:gd name="T92" fmla="*/ 2147483647 w 1222"/>
                <a:gd name="T93" fmla="*/ 2147483647 h 850"/>
                <a:gd name="T94" fmla="*/ 2147483647 w 1222"/>
                <a:gd name="T95" fmla="*/ 2147483647 h 850"/>
                <a:gd name="T96" fmla="*/ 2147483647 w 1222"/>
                <a:gd name="T97" fmla="*/ 2147483647 h 850"/>
                <a:gd name="T98" fmla="*/ 2147483647 w 1222"/>
                <a:gd name="T99" fmla="*/ 2147483647 h 850"/>
                <a:gd name="T100" fmla="*/ 2147483647 w 1222"/>
                <a:gd name="T101" fmla="*/ 2147483647 h 850"/>
                <a:gd name="T102" fmla="*/ 2147483647 w 1222"/>
                <a:gd name="T103" fmla="*/ 2147483647 h 850"/>
                <a:gd name="T104" fmla="*/ 2147483647 w 1222"/>
                <a:gd name="T105" fmla="*/ 2147483647 h 850"/>
                <a:gd name="T106" fmla="*/ 2147483647 w 1222"/>
                <a:gd name="T107" fmla="*/ 2147483647 h 850"/>
                <a:gd name="T108" fmla="*/ 2147483647 w 1222"/>
                <a:gd name="T109" fmla="*/ 2147483647 h 850"/>
                <a:gd name="T110" fmla="*/ 2147483647 w 1222"/>
                <a:gd name="T111" fmla="*/ 2147483647 h 850"/>
                <a:gd name="T112" fmla="*/ 2147483647 w 1222"/>
                <a:gd name="T113" fmla="*/ 2147483647 h 850"/>
                <a:gd name="T114" fmla="*/ 2147483647 w 1222"/>
                <a:gd name="T115" fmla="*/ 2147483647 h 850"/>
                <a:gd name="T116" fmla="*/ 2147483647 w 1222"/>
                <a:gd name="T117" fmla="*/ 2147483647 h 850"/>
                <a:gd name="T118" fmla="*/ 2147483647 w 1222"/>
                <a:gd name="T119" fmla="*/ 2147483647 h 8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22"/>
                <a:gd name="T181" fmla="*/ 0 h 850"/>
                <a:gd name="T182" fmla="*/ 1222 w 1222"/>
                <a:gd name="T183" fmla="*/ 850 h 8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22" h="850">
                  <a:moveTo>
                    <a:pt x="1143" y="641"/>
                  </a:moveTo>
                  <a:lnTo>
                    <a:pt x="1141" y="647"/>
                  </a:lnTo>
                  <a:lnTo>
                    <a:pt x="1139" y="651"/>
                  </a:lnTo>
                  <a:lnTo>
                    <a:pt x="1132" y="660"/>
                  </a:lnTo>
                  <a:lnTo>
                    <a:pt x="1128" y="674"/>
                  </a:lnTo>
                  <a:lnTo>
                    <a:pt x="1130" y="685"/>
                  </a:lnTo>
                  <a:lnTo>
                    <a:pt x="1128" y="699"/>
                  </a:lnTo>
                  <a:lnTo>
                    <a:pt x="1126" y="708"/>
                  </a:lnTo>
                  <a:lnTo>
                    <a:pt x="1126" y="720"/>
                  </a:lnTo>
                  <a:lnTo>
                    <a:pt x="1124" y="735"/>
                  </a:lnTo>
                  <a:lnTo>
                    <a:pt x="1124" y="743"/>
                  </a:lnTo>
                  <a:lnTo>
                    <a:pt x="1114" y="752"/>
                  </a:lnTo>
                  <a:lnTo>
                    <a:pt x="1116" y="764"/>
                  </a:lnTo>
                  <a:lnTo>
                    <a:pt x="1114" y="774"/>
                  </a:lnTo>
                  <a:lnTo>
                    <a:pt x="1109" y="775"/>
                  </a:lnTo>
                  <a:lnTo>
                    <a:pt x="1099" y="777"/>
                  </a:lnTo>
                  <a:lnTo>
                    <a:pt x="1084" y="781"/>
                  </a:lnTo>
                  <a:lnTo>
                    <a:pt x="1065" y="783"/>
                  </a:lnTo>
                  <a:lnTo>
                    <a:pt x="1045" y="781"/>
                  </a:lnTo>
                  <a:lnTo>
                    <a:pt x="1028" y="783"/>
                  </a:lnTo>
                  <a:lnTo>
                    <a:pt x="1009" y="783"/>
                  </a:lnTo>
                  <a:lnTo>
                    <a:pt x="988" y="783"/>
                  </a:lnTo>
                  <a:lnTo>
                    <a:pt x="971" y="781"/>
                  </a:lnTo>
                  <a:lnTo>
                    <a:pt x="955" y="781"/>
                  </a:lnTo>
                  <a:lnTo>
                    <a:pt x="936" y="783"/>
                  </a:lnTo>
                  <a:lnTo>
                    <a:pt x="923" y="781"/>
                  </a:lnTo>
                  <a:lnTo>
                    <a:pt x="911" y="781"/>
                  </a:lnTo>
                  <a:lnTo>
                    <a:pt x="901" y="783"/>
                  </a:lnTo>
                  <a:lnTo>
                    <a:pt x="886" y="783"/>
                  </a:lnTo>
                  <a:lnTo>
                    <a:pt x="882" y="774"/>
                  </a:lnTo>
                  <a:lnTo>
                    <a:pt x="875" y="766"/>
                  </a:lnTo>
                  <a:lnTo>
                    <a:pt x="865" y="766"/>
                  </a:lnTo>
                  <a:lnTo>
                    <a:pt x="859" y="764"/>
                  </a:lnTo>
                  <a:lnTo>
                    <a:pt x="848" y="762"/>
                  </a:lnTo>
                  <a:lnTo>
                    <a:pt x="836" y="756"/>
                  </a:lnTo>
                  <a:lnTo>
                    <a:pt x="830" y="751"/>
                  </a:lnTo>
                  <a:lnTo>
                    <a:pt x="825" y="745"/>
                  </a:lnTo>
                  <a:lnTo>
                    <a:pt x="817" y="741"/>
                  </a:lnTo>
                  <a:lnTo>
                    <a:pt x="809" y="739"/>
                  </a:lnTo>
                  <a:lnTo>
                    <a:pt x="806" y="733"/>
                  </a:lnTo>
                  <a:lnTo>
                    <a:pt x="798" y="724"/>
                  </a:lnTo>
                  <a:lnTo>
                    <a:pt x="788" y="720"/>
                  </a:lnTo>
                  <a:lnTo>
                    <a:pt x="781" y="720"/>
                  </a:lnTo>
                  <a:lnTo>
                    <a:pt x="773" y="722"/>
                  </a:lnTo>
                  <a:lnTo>
                    <a:pt x="761" y="720"/>
                  </a:lnTo>
                  <a:lnTo>
                    <a:pt x="750" y="716"/>
                  </a:lnTo>
                  <a:lnTo>
                    <a:pt x="740" y="718"/>
                  </a:lnTo>
                  <a:lnTo>
                    <a:pt x="729" y="716"/>
                  </a:lnTo>
                  <a:lnTo>
                    <a:pt x="721" y="718"/>
                  </a:lnTo>
                  <a:lnTo>
                    <a:pt x="713" y="724"/>
                  </a:lnTo>
                  <a:lnTo>
                    <a:pt x="706" y="729"/>
                  </a:lnTo>
                  <a:lnTo>
                    <a:pt x="702" y="735"/>
                  </a:lnTo>
                  <a:lnTo>
                    <a:pt x="698" y="749"/>
                  </a:lnTo>
                  <a:lnTo>
                    <a:pt x="692" y="754"/>
                  </a:lnTo>
                  <a:lnTo>
                    <a:pt x="681" y="762"/>
                  </a:lnTo>
                  <a:lnTo>
                    <a:pt x="677" y="772"/>
                  </a:lnTo>
                  <a:lnTo>
                    <a:pt x="673" y="779"/>
                  </a:lnTo>
                  <a:lnTo>
                    <a:pt x="667" y="785"/>
                  </a:lnTo>
                  <a:lnTo>
                    <a:pt x="658" y="789"/>
                  </a:lnTo>
                  <a:lnTo>
                    <a:pt x="648" y="795"/>
                  </a:lnTo>
                  <a:lnTo>
                    <a:pt x="639" y="797"/>
                  </a:lnTo>
                  <a:lnTo>
                    <a:pt x="635" y="802"/>
                  </a:lnTo>
                  <a:lnTo>
                    <a:pt x="627" y="806"/>
                  </a:lnTo>
                  <a:lnTo>
                    <a:pt x="621" y="810"/>
                  </a:lnTo>
                  <a:lnTo>
                    <a:pt x="612" y="812"/>
                  </a:lnTo>
                  <a:lnTo>
                    <a:pt x="610" y="816"/>
                  </a:lnTo>
                  <a:lnTo>
                    <a:pt x="602" y="818"/>
                  </a:lnTo>
                  <a:lnTo>
                    <a:pt x="593" y="820"/>
                  </a:lnTo>
                  <a:lnTo>
                    <a:pt x="585" y="823"/>
                  </a:lnTo>
                  <a:lnTo>
                    <a:pt x="577" y="823"/>
                  </a:lnTo>
                  <a:lnTo>
                    <a:pt x="568" y="825"/>
                  </a:lnTo>
                  <a:lnTo>
                    <a:pt x="554" y="825"/>
                  </a:lnTo>
                  <a:lnTo>
                    <a:pt x="546" y="827"/>
                  </a:lnTo>
                  <a:lnTo>
                    <a:pt x="537" y="831"/>
                  </a:lnTo>
                  <a:lnTo>
                    <a:pt x="527" y="837"/>
                  </a:lnTo>
                  <a:lnTo>
                    <a:pt x="520" y="845"/>
                  </a:lnTo>
                  <a:lnTo>
                    <a:pt x="514" y="846"/>
                  </a:lnTo>
                  <a:lnTo>
                    <a:pt x="506" y="850"/>
                  </a:lnTo>
                  <a:lnTo>
                    <a:pt x="497" y="845"/>
                  </a:lnTo>
                  <a:lnTo>
                    <a:pt x="485" y="839"/>
                  </a:lnTo>
                  <a:lnTo>
                    <a:pt x="475" y="835"/>
                  </a:lnTo>
                  <a:lnTo>
                    <a:pt x="466" y="833"/>
                  </a:lnTo>
                  <a:lnTo>
                    <a:pt x="456" y="827"/>
                  </a:lnTo>
                  <a:lnTo>
                    <a:pt x="445" y="823"/>
                  </a:lnTo>
                  <a:lnTo>
                    <a:pt x="431" y="816"/>
                  </a:lnTo>
                  <a:lnTo>
                    <a:pt x="422" y="812"/>
                  </a:lnTo>
                  <a:lnTo>
                    <a:pt x="408" y="806"/>
                  </a:lnTo>
                  <a:lnTo>
                    <a:pt x="397" y="800"/>
                  </a:lnTo>
                  <a:lnTo>
                    <a:pt x="385" y="793"/>
                  </a:lnTo>
                  <a:lnTo>
                    <a:pt x="372" y="789"/>
                  </a:lnTo>
                  <a:lnTo>
                    <a:pt x="360" y="781"/>
                  </a:lnTo>
                  <a:lnTo>
                    <a:pt x="345" y="775"/>
                  </a:lnTo>
                  <a:lnTo>
                    <a:pt x="330" y="768"/>
                  </a:lnTo>
                  <a:lnTo>
                    <a:pt x="314" y="762"/>
                  </a:lnTo>
                  <a:lnTo>
                    <a:pt x="303" y="758"/>
                  </a:lnTo>
                  <a:lnTo>
                    <a:pt x="287" y="749"/>
                  </a:lnTo>
                  <a:lnTo>
                    <a:pt x="270" y="743"/>
                  </a:lnTo>
                  <a:lnTo>
                    <a:pt x="253" y="737"/>
                  </a:lnTo>
                  <a:lnTo>
                    <a:pt x="241" y="733"/>
                  </a:lnTo>
                  <a:lnTo>
                    <a:pt x="228" y="729"/>
                  </a:lnTo>
                  <a:lnTo>
                    <a:pt x="213" y="726"/>
                  </a:lnTo>
                  <a:lnTo>
                    <a:pt x="197" y="722"/>
                  </a:lnTo>
                  <a:lnTo>
                    <a:pt x="186" y="720"/>
                  </a:lnTo>
                  <a:lnTo>
                    <a:pt x="174" y="718"/>
                  </a:lnTo>
                  <a:lnTo>
                    <a:pt x="163" y="716"/>
                  </a:lnTo>
                  <a:lnTo>
                    <a:pt x="153" y="714"/>
                  </a:lnTo>
                  <a:lnTo>
                    <a:pt x="144" y="708"/>
                  </a:lnTo>
                  <a:lnTo>
                    <a:pt x="136" y="706"/>
                  </a:lnTo>
                  <a:lnTo>
                    <a:pt x="126" y="703"/>
                  </a:lnTo>
                  <a:lnTo>
                    <a:pt x="115" y="699"/>
                  </a:lnTo>
                  <a:lnTo>
                    <a:pt x="105" y="697"/>
                  </a:lnTo>
                  <a:lnTo>
                    <a:pt x="96" y="691"/>
                  </a:lnTo>
                  <a:lnTo>
                    <a:pt x="86" y="689"/>
                  </a:lnTo>
                  <a:lnTo>
                    <a:pt x="74" y="685"/>
                  </a:lnTo>
                  <a:lnTo>
                    <a:pt x="65" y="683"/>
                  </a:lnTo>
                  <a:lnTo>
                    <a:pt x="49" y="683"/>
                  </a:lnTo>
                  <a:lnTo>
                    <a:pt x="30" y="681"/>
                  </a:lnTo>
                  <a:lnTo>
                    <a:pt x="23" y="680"/>
                  </a:lnTo>
                  <a:lnTo>
                    <a:pt x="9" y="680"/>
                  </a:lnTo>
                  <a:lnTo>
                    <a:pt x="2" y="680"/>
                  </a:lnTo>
                  <a:lnTo>
                    <a:pt x="0" y="676"/>
                  </a:lnTo>
                  <a:lnTo>
                    <a:pt x="0" y="672"/>
                  </a:lnTo>
                  <a:lnTo>
                    <a:pt x="3" y="668"/>
                  </a:lnTo>
                  <a:lnTo>
                    <a:pt x="5" y="662"/>
                  </a:lnTo>
                  <a:lnTo>
                    <a:pt x="7" y="658"/>
                  </a:lnTo>
                  <a:lnTo>
                    <a:pt x="11" y="655"/>
                  </a:lnTo>
                  <a:lnTo>
                    <a:pt x="15" y="649"/>
                  </a:lnTo>
                  <a:lnTo>
                    <a:pt x="19" y="647"/>
                  </a:lnTo>
                  <a:lnTo>
                    <a:pt x="21" y="641"/>
                  </a:lnTo>
                  <a:lnTo>
                    <a:pt x="26" y="637"/>
                  </a:lnTo>
                  <a:lnTo>
                    <a:pt x="30" y="632"/>
                  </a:lnTo>
                  <a:lnTo>
                    <a:pt x="32" y="626"/>
                  </a:lnTo>
                  <a:lnTo>
                    <a:pt x="34" y="620"/>
                  </a:lnTo>
                  <a:lnTo>
                    <a:pt x="36" y="612"/>
                  </a:lnTo>
                  <a:lnTo>
                    <a:pt x="36" y="605"/>
                  </a:lnTo>
                  <a:lnTo>
                    <a:pt x="38" y="599"/>
                  </a:lnTo>
                  <a:lnTo>
                    <a:pt x="36" y="593"/>
                  </a:lnTo>
                  <a:lnTo>
                    <a:pt x="36" y="586"/>
                  </a:lnTo>
                  <a:lnTo>
                    <a:pt x="48" y="574"/>
                  </a:lnTo>
                  <a:lnTo>
                    <a:pt x="55" y="563"/>
                  </a:lnTo>
                  <a:lnTo>
                    <a:pt x="53" y="549"/>
                  </a:lnTo>
                  <a:lnTo>
                    <a:pt x="53" y="541"/>
                  </a:lnTo>
                  <a:lnTo>
                    <a:pt x="57" y="528"/>
                  </a:lnTo>
                  <a:lnTo>
                    <a:pt x="61" y="526"/>
                  </a:lnTo>
                  <a:lnTo>
                    <a:pt x="69" y="526"/>
                  </a:lnTo>
                  <a:lnTo>
                    <a:pt x="74" y="520"/>
                  </a:lnTo>
                  <a:lnTo>
                    <a:pt x="80" y="516"/>
                  </a:lnTo>
                  <a:lnTo>
                    <a:pt x="88" y="513"/>
                  </a:lnTo>
                  <a:lnTo>
                    <a:pt x="92" y="507"/>
                  </a:lnTo>
                  <a:lnTo>
                    <a:pt x="99" y="503"/>
                  </a:lnTo>
                  <a:lnTo>
                    <a:pt x="103" y="501"/>
                  </a:lnTo>
                  <a:lnTo>
                    <a:pt x="109" y="497"/>
                  </a:lnTo>
                  <a:lnTo>
                    <a:pt x="113" y="493"/>
                  </a:lnTo>
                  <a:lnTo>
                    <a:pt x="120" y="490"/>
                  </a:lnTo>
                  <a:lnTo>
                    <a:pt x="126" y="490"/>
                  </a:lnTo>
                  <a:lnTo>
                    <a:pt x="132" y="488"/>
                  </a:lnTo>
                  <a:lnTo>
                    <a:pt x="142" y="486"/>
                  </a:lnTo>
                  <a:lnTo>
                    <a:pt x="147" y="486"/>
                  </a:lnTo>
                  <a:lnTo>
                    <a:pt x="155" y="486"/>
                  </a:lnTo>
                  <a:lnTo>
                    <a:pt x="165" y="484"/>
                  </a:lnTo>
                  <a:lnTo>
                    <a:pt x="172" y="478"/>
                  </a:lnTo>
                  <a:lnTo>
                    <a:pt x="180" y="476"/>
                  </a:lnTo>
                  <a:lnTo>
                    <a:pt x="186" y="474"/>
                  </a:lnTo>
                  <a:lnTo>
                    <a:pt x="191" y="472"/>
                  </a:lnTo>
                  <a:lnTo>
                    <a:pt x="195" y="468"/>
                  </a:lnTo>
                  <a:lnTo>
                    <a:pt x="207" y="468"/>
                  </a:lnTo>
                  <a:lnTo>
                    <a:pt x="211" y="461"/>
                  </a:lnTo>
                  <a:lnTo>
                    <a:pt x="215" y="457"/>
                  </a:lnTo>
                  <a:lnTo>
                    <a:pt x="222" y="459"/>
                  </a:lnTo>
                  <a:lnTo>
                    <a:pt x="228" y="457"/>
                  </a:lnTo>
                  <a:lnTo>
                    <a:pt x="239" y="457"/>
                  </a:lnTo>
                  <a:lnTo>
                    <a:pt x="247" y="461"/>
                  </a:lnTo>
                  <a:lnTo>
                    <a:pt x="251" y="463"/>
                  </a:lnTo>
                  <a:lnTo>
                    <a:pt x="257" y="467"/>
                  </a:lnTo>
                  <a:lnTo>
                    <a:pt x="261" y="463"/>
                  </a:lnTo>
                  <a:lnTo>
                    <a:pt x="262" y="461"/>
                  </a:lnTo>
                  <a:lnTo>
                    <a:pt x="268" y="461"/>
                  </a:lnTo>
                  <a:lnTo>
                    <a:pt x="274" y="459"/>
                  </a:lnTo>
                  <a:lnTo>
                    <a:pt x="276" y="453"/>
                  </a:lnTo>
                  <a:lnTo>
                    <a:pt x="280" y="444"/>
                  </a:lnTo>
                  <a:lnTo>
                    <a:pt x="280" y="432"/>
                  </a:lnTo>
                  <a:lnTo>
                    <a:pt x="284" y="415"/>
                  </a:lnTo>
                  <a:lnTo>
                    <a:pt x="286" y="399"/>
                  </a:lnTo>
                  <a:lnTo>
                    <a:pt x="289" y="378"/>
                  </a:lnTo>
                  <a:lnTo>
                    <a:pt x="289" y="357"/>
                  </a:lnTo>
                  <a:lnTo>
                    <a:pt x="293" y="332"/>
                  </a:lnTo>
                  <a:lnTo>
                    <a:pt x="295" y="307"/>
                  </a:lnTo>
                  <a:lnTo>
                    <a:pt x="295" y="284"/>
                  </a:lnTo>
                  <a:lnTo>
                    <a:pt x="295" y="267"/>
                  </a:lnTo>
                  <a:lnTo>
                    <a:pt x="297" y="257"/>
                  </a:lnTo>
                  <a:lnTo>
                    <a:pt x="293" y="248"/>
                  </a:lnTo>
                  <a:lnTo>
                    <a:pt x="299" y="238"/>
                  </a:lnTo>
                  <a:lnTo>
                    <a:pt x="299" y="227"/>
                  </a:lnTo>
                  <a:lnTo>
                    <a:pt x="293" y="221"/>
                  </a:lnTo>
                  <a:lnTo>
                    <a:pt x="291" y="211"/>
                  </a:lnTo>
                  <a:lnTo>
                    <a:pt x="293" y="200"/>
                  </a:lnTo>
                  <a:lnTo>
                    <a:pt x="287" y="190"/>
                  </a:lnTo>
                  <a:lnTo>
                    <a:pt x="280" y="186"/>
                  </a:lnTo>
                  <a:lnTo>
                    <a:pt x="272" y="186"/>
                  </a:lnTo>
                  <a:lnTo>
                    <a:pt x="264" y="179"/>
                  </a:lnTo>
                  <a:lnTo>
                    <a:pt x="257" y="173"/>
                  </a:lnTo>
                  <a:lnTo>
                    <a:pt x="257" y="162"/>
                  </a:lnTo>
                  <a:lnTo>
                    <a:pt x="261" y="154"/>
                  </a:lnTo>
                  <a:lnTo>
                    <a:pt x="261" y="137"/>
                  </a:lnTo>
                  <a:lnTo>
                    <a:pt x="259" y="121"/>
                  </a:lnTo>
                  <a:lnTo>
                    <a:pt x="268" y="114"/>
                  </a:lnTo>
                  <a:lnTo>
                    <a:pt x="282" y="108"/>
                  </a:lnTo>
                  <a:lnTo>
                    <a:pt x="299" y="100"/>
                  </a:lnTo>
                  <a:lnTo>
                    <a:pt x="301" y="89"/>
                  </a:lnTo>
                  <a:lnTo>
                    <a:pt x="293" y="83"/>
                  </a:lnTo>
                  <a:lnTo>
                    <a:pt x="280" y="81"/>
                  </a:lnTo>
                  <a:lnTo>
                    <a:pt x="270" y="73"/>
                  </a:lnTo>
                  <a:lnTo>
                    <a:pt x="268" y="58"/>
                  </a:lnTo>
                  <a:lnTo>
                    <a:pt x="270" y="43"/>
                  </a:lnTo>
                  <a:lnTo>
                    <a:pt x="280" y="37"/>
                  </a:lnTo>
                  <a:lnTo>
                    <a:pt x="289" y="37"/>
                  </a:lnTo>
                  <a:lnTo>
                    <a:pt x="312" y="35"/>
                  </a:lnTo>
                  <a:lnTo>
                    <a:pt x="332" y="33"/>
                  </a:lnTo>
                  <a:lnTo>
                    <a:pt x="347" y="33"/>
                  </a:lnTo>
                  <a:lnTo>
                    <a:pt x="362" y="33"/>
                  </a:lnTo>
                  <a:lnTo>
                    <a:pt x="374" y="35"/>
                  </a:lnTo>
                  <a:lnTo>
                    <a:pt x="378" y="29"/>
                  </a:lnTo>
                  <a:lnTo>
                    <a:pt x="378" y="21"/>
                  </a:lnTo>
                  <a:lnTo>
                    <a:pt x="378" y="16"/>
                  </a:lnTo>
                  <a:lnTo>
                    <a:pt x="380" y="12"/>
                  </a:lnTo>
                  <a:lnTo>
                    <a:pt x="383" y="8"/>
                  </a:lnTo>
                  <a:lnTo>
                    <a:pt x="389" y="8"/>
                  </a:lnTo>
                  <a:lnTo>
                    <a:pt x="395" y="8"/>
                  </a:lnTo>
                  <a:lnTo>
                    <a:pt x="399" y="14"/>
                  </a:lnTo>
                  <a:lnTo>
                    <a:pt x="401" y="20"/>
                  </a:lnTo>
                  <a:lnTo>
                    <a:pt x="404" y="25"/>
                  </a:lnTo>
                  <a:lnTo>
                    <a:pt x="410" y="29"/>
                  </a:lnTo>
                  <a:lnTo>
                    <a:pt x="414" y="27"/>
                  </a:lnTo>
                  <a:lnTo>
                    <a:pt x="418" y="21"/>
                  </a:lnTo>
                  <a:lnTo>
                    <a:pt x="422" y="18"/>
                  </a:lnTo>
                  <a:lnTo>
                    <a:pt x="424" y="8"/>
                  </a:lnTo>
                  <a:lnTo>
                    <a:pt x="428" y="2"/>
                  </a:lnTo>
                  <a:lnTo>
                    <a:pt x="437" y="2"/>
                  </a:lnTo>
                  <a:lnTo>
                    <a:pt x="454" y="2"/>
                  </a:lnTo>
                  <a:lnTo>
                    <a:pt x="458" y="8"/>
                  </a:lnTo>
                  <a:lnTo>
                    <a:pt x="462" y="20"/>
                  </a:lnTo>
                  <a:lnTo>
                    <a:pt x="466" y="33"/>
                  </a:lnTo>
                  <a:lnTo>
                    <a:pt x="468" y="43"/>
                  </a:lnTo>
                  <a:lnTo>
                    <a:pt x="468" y="46"/>
                  </a:lnTo>
                  <a:lnTo>
                    <a:pt x="464" y="50"/>
                  </a:lnTo>
                  <a:lnTo>
                    <a:pt x="464" y="54"/>
                  </a:lnTo>
                  <a:lnTo>
                    <a:pt x="462" y="60"/>
                  </a:lnTo>
                  <a:lnTo>
                    <a:pt x="470" y="64"/>
                  </a:lnTo>
                  <a:lnTo>
                    <a:pt x="479" y="64"/>
                  </a:lnTo>
                  <a:lnTo>
                    <a:pt x="489" y="66"/>
                  </a:lnTo>
                  <a:lnTo>
                    <a:pt x="502" y="69"/>
                  </a:lnTo>
                  <a:lnTo>
                    <a:pt x="510" y="81"/>
                  </a:lnTo>
                  <a:lnTo>
                    <a:pt x="527" y="87"/>
                  </a:lnTo>
                  <a:lnTo>
                    <a:pt x="533" y="94"/>
                  </a:lnTo>
                  <a:lnTo>
                    <a:pt x="543" y="98"/>
                  </a:lnTo>
                  <a:lnTo>
                    <a:pt x="556" y="94"/>
                  </a:lnTo>
                  <a:lnTo>
                    <a:pt x="568" y="92"/>
                  </a:lnTo>
                  <a:lnTo>
                    <a:pt x="585" y="91"/>
                  </a:lnTo>
                  <a:lnTo>
                    <a:pt x="598" y="87"/>
                  </a:lnTo>
                  <a:lnTo>
                    <a:pt x="600" y="75"/>
                  </a:lnTo>
                  <a:lnTo>
                    <a:pt x="606" y="60"/>
                  </a:lnTo>
                  <a:lnTo>
                    <a:pt x="623" y="62"/>
                  </a:lnTo>
                  <a:lnTo>
                    <a:pt x="635" y="54"/>
                  </a:lnTo>
                  <a:lnTo>
                    <a:pt x="637" y="46"/>
                  </a:lnTo>
                  <a:lnTo>
                    <a:pt x="652" y="33"/>
                  </a:lnTo>
                  <a:lnTo>
                    <a:pt x="660" y="21"/>
                  </a:lnTo>
                  <a:lnTo>
                    <a:pt x="669" y="23"/>
                  </a:lnTo>
                  <a:lnTo>
                    <a:pt x="683" y="21"/>
                  </a:lnTo>
                  <a:lnTo>
                    <a:pt x="696" y="16"/>
                  </a:lnTo>
                  <a:lnTo>
                    <a:pt x="706" y="14"/>
                  </a:lnTo>
                  <a:lnTo>
                    <a:pt x="713" y="6"/>
                  </a:lnTo>
                  <a:lnTo>
                    <a:pt x="725" y="6"/>
                  </a:lnTo>
                  <a:lnTo>
                    <a:pt x="736" y="0"/>
                  </a:lnTo>
                  <a:lnTo>
                    <a:pt x="746" y="2"/>
                  </a:lnTo>
                  <a:lnTo>
                    <a:pt x="756" y="12"/>
                  </a:lnTo>
                  <a:lnTo>
                    <a:pt x="765" y="21"/>
                  </a:lnTo>
                  <a:lnTo>
                    <a:pt x="773" y="31"/>
                  </a:lnTo>
                  <a:lnTo>
                    <a:pt x="777" y="46"/>
                  </a:lnTo>
                  <a:lnTo>
                    <a:pt x="784" y="62"/>
                  </a:lnTo>
                  <a:lnTo>
                    <a:pt x="792" y="73"/>
                  </a:lnTo>
                  <a:lnTo>
                    <a:pt x="796" y="87"/>
                  </a:lnTo>
                  <a:lnTo>
                    <a:pt x="804" y="106"/>
                  </a:lnTo>
                  <a:lnTo>
                    <a:pt x="809" y="121"/>
                  </a:lnTo>
                  <a:lnTo>
                    <a:pt x="811" y="135"/>
                  </a:lnTo>
                  <a:lnTo>
                    <a:pt x="811" y="152"/>
                  </a:lnTo>
                  <a:lnTo>
                    <a:pt x="813" y="162"/>
                  </a:lnTo>
                  <a:lnTo>
                    <a:pt x="817" y="181"/>
                  </a:lnTo>
                  <a:lnTo>
                    <a:pt x="815" y="194"/>
                  </a:lnTo>
                  <a:lnTo>
                    <a:pt x="821" y="211"/>
                  </a:lnTo>
                  <a:lnTo>
                    <a:pt x="823" y="223"/>
                  </a:lnTo>
                  <a:lnTo>
                    <a:pt x="829" y="233"/>
                  </a:lnTo>
                  <a:lnTo>
                    <a:pt x="836" y="252"/>
                  </a:lnTo>
                  <a:lnTo>
                    <a:pt x="846" y="257"/>
                  </a:lnTo>
                  <a:lnTo>
                    <a:pt x="852" y="254"/>
                  </a:lnTo>
                  <a:lnTo>
                    <a:pt x="855" y="242"/>
                  </a:lnTo>
                  <a:lnTo>
                    <a:pt x="863" y="231"/>
                  </a:lnTo>
                  <a:lnTo>
                    <a:pt x="869" y="219"/>
                  </a:lnTo>
                  <a:lnTo>
                    <a:pt x="871" y="202"/>
                  </a:lnTo>
                  <a:lnTo>
                    <a:pt x="871" y="186"/>
                  </a:lnTo>
                  <a:lnTo>
                    <a:pt x="873" y="165"/>
                  </a:lnTo>
                  <a:lnTo>
                    <a:pt x="886" y="158"/>
                  </a:lnTo>
                  <a:lnTo>
                    <a:pt x="898" y="150"/>
                  </a:lnTo>
                  <a:lnTo>
                    <a:pt x="909" y="160"/>
                  </a:lnTo>
                  <a:lnTo>
                    <a:pt x="917" y="169"/>
                  </a:lnTo>
                  <a:lnTo>
                    <a:pt x="928" y="165"/>
                  </a:lnTo>
                  <a:lnTo>
                    <a:pt x="936" y="158"/>
                  </a:lnTo>
                  <a:lnTo>
                    <a:pt x="948" y="148"/>
                  </a:lnTo>
                  <a:lnTo>
                    <a:pt x="961" y="146"/>
                  </a:lnTo>
                  <a:lnTo>
                    <a:pt x="978" y="142"/>
                  </a:lnTo>
                  <a:lnTo>
                    <a:pt x="984" y="139"/>
                  </a:lnTo>
                  <a:lnTo>
                    <a:pt x="996" y="137"/>
                  </a:lnTo>
                  <a:lnTo>
                    <a:pt x="1005" y="135"/>
                  </a:lnTo>
                  <a:lnTo>
                    <a:pt x="1013" y="135"/>
                  </a:lnTo>
                  <a:lnTo>
                    <a:pt x="1019" y="150"/>
                  </a:lnTo>
                  <a:lnTo>
                    <a:pt x="1019" y="167"/>
                  </a:lnTo>
                  <a:lnTo>
                    <a:pt x="1015" y="183"/>
                  </a:lnTo>
                  <a:lnTo>
                    <a:pt x="1022" y="192"/>
                  </a:lnTo>
                  <a:lnTo>
                    <a:pt x="1034" y="206"/>
                  </a:lnTo>
                  <a:lnTo>
                    <a:pt x="1036" y="215"/>
                  </a:lnTo>
                  <a:lnTo>
                    <a:pt x="1045" y="225"/>
                  </a:lnTo>
                  <a:lnTo>
                    <a:pt x="1051" y="217"/>
                  </a:lnTo>
                  <a:lnTo>
                    <a:pt x="1055" y="209"/>
                  </a:lnTo>
                  <a:lnTo>
                    <a:pt x="1059" y="211"/>
                  </a:lnTo>
                  <a:lnTo>
                    <a:pt x="1063" y="221"/>
                  </a:lnTo>
                  <a:lnTo>
                    <a:pt x="1072" y="233"/>
                  </a:lnTo>
                  <a:lnTo>
                    <a:pt x="1088" y="244"/>
                  </a:lnTo>
                  <a:lnTo>
                    <a:pt x="1097" y="248"/>
                  </a:lnTo>
                  <a:lnTo>
                    <a:pt x="1103" y="252"/>
                  </a:lnTo>
                  <a:lnTo>
                    <a:pt x="1114" y="257"/>
                  </a:lnTo>
                  <a:lnTo>
                    <a:pt x="1124" y="261"/>
                  </a:lnTo>
                  <a:lnTo>
                    <a:pt x="1134" y="263"/>
                  </a:lnTo>
                  <a:lnTo>
                    <a:pt x="1153" y="277"/>
                  </a:lnTo>
                  <a:lnTo>
                    <a:pt x="1161" y="275"/>
                  </a:lnTo>
                  <a:lnTo>
                    <a:pt x="1172" y="280"/>
                  </a:lnTo>
                  <a:lnTo>
                    <a:pt x="1174" y="290"/>
                  </a:lnTo>
                  <a:lnTo>
                    <a:pt x="1182" y="298"/>
                  </a:lnTo>
                  <a:lnTo>
                    <a:pt x="1189" y="309"/>
                  </a:lnTo>
                  <a:lnTo>
                    <a:pt x="1195" y="317"/>
                  </a:lnTo>
                  <a:lnTo>
                    <a:pt x="1203" y="313"/>
                  </a:lnTo>
                  <a:lnTo>
                    <a:pt x="1210" y="315"/>
                  </a:lnTo>
                  <a:lnTo>
                    <a:pt x="1220" y="319"/>
                  </a:lnTo>
                  <a:lnTo>
                    <a:pt x="1222" y="325"/>
                  </a:lnTo>
                  <a:lnTo>
                    <a:pt x="1222" y="336"/>
                  </a:lnTo>
                  <a:lnTo>
                    <a:pt x="1220" y="350"/>
                  </a:lnTo>
                  <a:lnTo>
                    <a:pt x="1214" y="363"/>
                  </a:lnTo>
                  <a:lnTo>
                    <a:pt x="1214" y="374"/>
                  </a:lnTo>
                  <a:lnTo>
                    <a:pt x="1210" y="390"/>
                  </a:lnTo>
                  <a:lnTo>
                    <a:pt x="1205" y="415"/>
                  </a:lnTo>
                  <a:lnTo>
                    <a:pt x="1201" y="426"/>
                  </a:lnTo>
                  <a:lnTo>
                    <a:pt x="1199" y="438"/>
                  </a:lnTo>
                  <a:lnTo>
                    <a:pt x="1199" y="449"/>
                  </a:lnTo>
                  <a:lnTo>
                    <a:pt x="1195" y="459"/>
                  </a:lnTo>
                  <a:lnTo>
                    <a:pt x="1193" y="474"/>
                  </a:lnTo>
                  <a:lnTo>
                    <a:pt x="1187" y="486"/>
                  </a:lnTo>
                  <a:lnTo>
                    <a:pt x="1185" y="503"/>
                  </a:lnTo>
                  <a:lnTo>
                    <a:pt x="1178" y="513"/>
                  </a:lnTo>
                  <a:lnTo>
                    <a:pt x="1176" y="524"/>
                  </a:lnTo>
                  <a:lnTo>
                    <a:pt x="1172" y="541"/>
                  </a:lnTo>
                  <a:lnTo>
                    <a:pt x="1168" y="557"/>
                  </a:lnTo>
                  <a:lnTo>
                    <a:pt x="1164" y="570"/>
                  </a:lnTo>
                  <a:lnTo>
                    <a:pt x="1161" y="595"/>
                  </a:lnTo>
                  <a:lnTo>
                    <a:pt x="1153" y="610"/>
                  </a:lnTo>
                  <a:lnTo>
                    <a:pt x="1147" y="630"/>
                  </a:lnTo>
                  <a:lnTo>
                    <a:pt x="1143" y="641"/>
                  </a:lnTo>
                  <a:close/>
                </a:path>
              </a:pathLst>
            </a:custGeom>
            <a:solidFill>
              <a:srgbClr val="FFE07D"/>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smtClean="0">
                <a:ln>
                  <a:noFill/>
                </a:ln>
                <a:solidFill>
                  <a:prstClr val="black"/>
                </a:solidFill>
                <a:effectLst/>
                <a:uLnTx/>
                <a:uFillTx/>
                <a:latin typeface="Raleway" panose="020B0604020202020204" charset="0"/>
                <a:ea typeface="+mn-ea"/>
                <a:cs typeface="+mn-cs"/>
              </a:endParaRPr>
            </a:p>
          </p:txBody>
        </p:sp>
        <p:sp>
          <p:nvSpPr>
            <p:cNvPr id="144" name="Text Box 20">
              <a:extLst>
                <a:ext uri="{FF2B5EF4-FFF2-40B4-BE49-F238E27FC236}">
                  <a16:creationId xmlns:a16="http://schemas.microsoft.com/office/drawing/2014/main" id="{0575EF35-C1F9-495D-B5F4-08BFAC652E4E}"/>
                </a:ext>
              </a:extLst>
            </p:cNvPr>
            <p:cNvSpPr txBox="1">
              <a:spLocks noChangeArrowheads="1"/>
            </p:cNvSpPr>
            <p:nvPr/>
          </p:nvSpPr>
          <p:spPr bwMode="auto">
            <a:xfrm>
              <a:off x="6529553" y="2309448"/>
              <a:ext cx="496931" cy="153889"/>
            </a:xfrm>
            <a:prstGeom prst="rect">
              <a:avLst/>
            </a:prstGeom>
            <a:solidFill>
              <a:srgbClr val="00B050"/>
            </a:solidFill>
            <a:ln w="9525">
              <a:noFill/>
              <a:miter lim="800000"/>
              <a:headEnd/>
              <a:tailEnd/>
            </a:ln>
          </p:spPr>
          <p:txBody>
            <a:bodyPr wrap="none" lIns="0" tIns="0" rIns="0" bIns="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pt-BR" sz="700" b="0" i="0" u="none" strike="noStrike" kern="0" cap="none" spc="0" normalizeH="0" baseline="0" noProof="0" dirty="0" smtClean="0">
                  <a:ln>
                    <a:noFill/>
                  </a:ln>
                  <a:solidFill>
                    <a:srgbClr val="000000"/>
                  </a:solidFill>
                  <a:effectLst/>
                  <a:uLnTx/>
                  <a:uFillTx/>
                  <a:latin typeface="Raleway" panose="020B0604020202020204" charset="0"/>
                  <a:ea typeface="+mn-ea"/>
                  <a:cs typeface="Arial" charset="0"/>
                </a:rPr>
                <a:t>São Luís</a:t>
              </a:r>
            </a:p>
          </p:txBody>
        </p:sp>
        <p:sp>
          <p:nvSpPr>
            <p:cNvPr id="145" name="Text Box 21">
              <a:extLst>
                <a:ext uri="{FF2B5EF4-FFF2-40B4-BE49-F238E27FC236}">
                  <a16:creationId xmlns:a16="http://schemas.microsoft.com/office/drawing/2014/main" id="{0136725E-C2E7-40DF-A295-C3ADB36D50DD}"/>
                </a:ext>
              </a:extLst>
            </p:cNvPr>
            <p:cNvSpPr txBox="1">
              <a:spLocks noChangeArrowheads="1"/>
            </p:cNvSpPr>
            <p:nvPr/>
          </p:nvSpPr>
          <p:spPr bwMode="auto">
            <a:xfrm>
              <a:off x="7243782" y="2562016"/>
              <a:ext cx="164880" cy="153889"/>
            </a:xfrm>
            <a:prstGeom prst="rect">
              <a:avLst/>
            </a:prstGeom>
            <a:solidFill>
              <a:srgbClr val="00B050"/>
            </a:solidFill>
            <a:ln w="9525">
              <a:noFill/>
              <a:miter lim="800000"/>
              <a:headEnd/>
              <a:tailEnd/>
            </a:ln>
          </p:spPr>
          <p:txBody>
            <a:bodyPr wrap="none" lIns="0" tIns="0" rIns="0" bIns="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pt-BR" sz="700" b="1" i="0" u="none" strike="noStrike" kern="0" cap="none" spc="0" normalizeH="0" baseline="0" noProof="0" smtClean="0">
                  <a:ln>
                    <a:noFill/>
                  </a:ln>
                  <a:solidFill>
                    <a:srgbClr val="000000"/>
                  </a:solidFill>
                  <a:effectLst/>
                  <a:uLnTx/>
                  <a:uFillTx/>
                  <a:latin typeface="Raleway" panose="020B0604020202020204" charset="0"/>
                  <a:ea typeface="+mn-ea"/>
                  <a:cs typeface="Arial" charset="0"/>
                </a:rPr>
                <a:t>CE</a:t>
              </a:r>
            </a:p>
          </p:txBody>
        </p:sp>
        <p:sp>
          <p:nvSpPr>
            <p:cNvPr id="146" name="Freeform 22">
              <a:extLst>
                <a:ext uri="{FF2B5EF4-FFF2-40B4-BE49-F238E27FC236}">
                  <a16:creationId xmlns:a16="http://schemas.microsoft.com/office/drawing/2014/main" id="{C5F95CB1-7E55-4A46-B973-46934E5B3A1F}"/>
                </a:ext>
              </a:extLst>
            </p:cNvPr>
            <p:cNvSpPr>
              <a:spLocks/>
            </p:cNvSpPr>
            <p:nvPr/>
          </p:nvSpPr>
          <p:spPr bwMode="auto">
            <a:xfrm>
              <a:off x="2987939" y="1300969"/>
              <a:ext cx="4898093" cy="4836712"/>
            </a:xfrm>
            <a:custGeom>
              <a:avLst/>
              <a:gdLst>
                <a:gd name="T0" fmla="*/ 2147483647 w 2749"/>
                <a:gd name="T1" fmla="*/ 2147483647 h 2781"/>
                <a:gd name="T2" fmla="*/ 2147483647 w 2749"/>
                <a:gd name="T3" fmla="*/ 2147483647 h 2781"/>
                <a:gd name="T4" fmla="*/ 2147483647 w 2749"/>
                <a:gd name="T5" fmla="*/ 2147483647 h 2781"/>
                <a:gd name="T6" fmla="*/ 2147483647 w 2749"/>
                <a:gd name="T7" fmla="*/ 2147483647 h 2781"/>
                <a:gd name="T8" fmla="*/ 2147483647 w 2749"/>
                <a:gd name="T9" fmla="*/ 2147483647 h 2781"/>
                <a:gd name="T10" fmla="*/ 2147483647 w 2749"/>
                <a:gd name="T11" fmla="*/ 2147483647 h 2781"/>
                <a:gd name="T12" fmla="*/ 2147483647 w 2749"/>
                <a:gd name="T13" fmla="*/ 2147483647 h 2781"/>
                <a:gd name="T14" fmla="*/ 2147483647 w 2749"/>
                <a:gd name="T15" fmla="*/ 2147483647 h 2781"/>
                <a:gd name="T16" fmla="*/ 2147483647 w 2749"/>
                <a:gd name="T17" fmla="*/ 2147483647 h 2781"/>
                <a:gd name="T18" fmla="*/ 2147483647 w 2749"/>
                <a:gd name="T19" fmla="*/ 2147483647 h 2781"/>
                <a:gd name="T20" fmla="*/ 2147483647 w 2749"/>
                <a:gd name="T21" fmla="*/ 2147483647 h 2781"/>
                <a:gd name="T22" fmla="*/ 2147483647 w 2749"/>
                <a:gd name="T23" fmla="*/ 2147483647 h 2781"/>
                <a:gd name="T24" fmla="*/ 2147483647 w 2749"/>
                <a:gd name="T25" fmla="*/ 2147483647 h 2781"/>
                <a:gd name="T26" fmla="*/ 2147483647 w 2749"/>
                <a:gd name="T27" fmla="*/ 2147483647 h 2781"/>
                <a:gd name="T28" fmla="*/ 2147483647 w 2749"/>
                <a:gd name="T29" fmla="*/ 2147483647 h 2781"/>
                <a:gd name="T30" fmla="*/ 2147483647 w 2749"/>
                <a:gd name="T31" fmla="*/ 2147483647 h 2781"/>
                <a:gd name="T32" fmla="*/ 2147483647 w 2749"/>
                <a:gd name="T33" fmla="*/ 2147483647 h 2781"/>
                <a:gd name="T34" fmla="*/ 2147483647 w 2749"/>
                <a:gd name="T35" fmla="*/ 2147483647 h 2781"/>
                <a:gd name="T36" fmla="*/ 2147483647 w 2749"/>
                <a:gd name="T37" fmla="*/ 2147483647 h 2781"/>
                <a:gd name="T38" fmla="*/ 2147483647 w 2749"/>
                <a:gd name="T39" fmla="*/ 2147483647 h 2781"/>
                <a:gd name="T40" fmla="*/ 2147483647 w 2749"/>
                <a:gd name="T41" fmla="*/ 2147483647 h 2781"/>
                <a:gd name="T42" fmla="*/ 2147483647 w 2749"/>
                <a:gd name="T43" fmla="*/ 2147483647 h 2781"/>
                <a:gd name="T44" fmla="*/ 2147483647 w 2749"/>
                <a:gd name="T45" fmla="*/ 2147483647 h 2781"/>
                <a:gd name="T46" fmla="*/ 2147483647 w 2749"/>
                <a:gd name="T47" fmla="*/ 2147483647 h 2781"/>
                <a:gd name="T48" fmla="*/ 2147483647 w 2749"/>
                <a:gd name="T49" fmla="*/ 2147483647 h 2781"/>
                <a:gd name="T50" fmla="*/ 2147483647 w 2749"/>
                <a:gd name="T51" fmla="*/ 2147483647 h 2781"/>
                <a:gd name="T52" fmla="*/ 2147483647 w 2749"/>
                <a:gd name="T53" fmla="*/ 2147483647 h 2781"/>
                <a:gd name="T54" fmla="*/ 2147483647 w 2749"/>
                <a:gd name="T55" fmla="*/ 2147483647 h 2781"/>
                <a:gd name="T56" fmla="*/ 2147483647 w 2749"/>
                <a:gd name="T57" fmla="*/ 2147483647 h 2781"/>
                <a:gd name="T58" fmla="*/ 2147483647 w 2749"/>
                <a:gd name="T59" fmla="*/ 2147483647 h 2781"/>
                <a:gd name="T60" fmla="*/ 2147483647 w 2749"/>
                <a:gd name="T61" fmla="*/ 2147483647 h 2781"/>
                <a:gd name="T62" fmla="*/ 2147483647 w 2749"/>
                <a:gd name="T63" fmla="*/ 2147483647 h 2781"/>
                <a:gd name="T64" fmla="*/ 2147483647 w 2749"/>
                <a:gd name="T65" fmla="*/ 2147483647 h 2781"/>
                <a:gd name="T66" fmla="*/ 2147483647 w 2749"/>
                <a:gd name="T67" fmla="*/ 2147483647 h 2781"/>
                <a:gd name="T68" fmla="*/ 2147483647 w 2749"/>
                <a:gd name="T69" fmla="*/ 2147483647 h 2781"/>
                <a:gd name="T70" fmla="*/ 2147483647 w 2749"/>
                <a:gd name="T71" fmla="*/ 2147483647 h 2781"/>
                <a:gd name="T72" fmla="*/ 2147483647 w 2749"/>
                <a:gd name="T73" fmla="*/ 2147483647 h 2781"/>
                <a:gd name="T74" fmla="*/ 2147483647 w 2749"/>
                <a:gd name="T75" fmla="*/ 2147483647 h 2781"/>
                <a:gd name="T76" fmla="*/ 2147483647 w 2749"/>
                <a:gd name="T77" fmla="*/ 2147483647 h 2781"/>
                <a:gd name="T78" fmla="*/ 2147483647 w 2749"/>
                <a:gd name="T79" fmla="*/ 2147483647 h 2781"/>
                <a:gd name="T80" fmla="*/ 2147483647 w 2749"/>
                <a:gd name="T81" fmla="*/ 2147483647 h 2781"/>
                <a:gd name="T82" fmla="*/ 2147483647 w 2749"/>
                <a:gd name="T83" fmla="*/ 2147483647 h 2781"/>
                <a:gd name="T84" fmla="*/ 2147483647 w 2749"/>
                <a:gd name="T85" fmla="*/ 2147483647 h 2781"/>
                <a:gd name="T86" fmla="*/ 2147483647 w 2749"/>
                <a:gd name="T87" fmla="*/ 2147483647 h 2781"/>
                <a:gd name="T88" fmla="*/ 2147483647 w 2749"/>
                <a:gd name="T89" fmla="*/ 2147483647 h 2781"/>
                <a:gd name="T90" fmla="*/ 2147483647 w 2749"/>
                <a:gd name="T91" fmla="*/ 2147483647 h 2781"/>
                <a:gd name="T92" fmla="*/ 2147483647 w 2749"/>
                <a:gd name="T93" fmla="*/ 2147483647 h 2781"/>
                <a:gd name="T94" fmla="*/ 2147483647 w 2749"/>
                <a:gd name="T95" fmla="*/ 2147483647 h 2781"/>
                <a:gd name="T96" fmla="*/ 2147483647 w 2749"/>
                <a:gd name="T97" fmla="*/ 2147483647 h 2781"/>
                <a:gd name="T98" fmla="*/ 2147483647 w 2749"/>
                <a:gd name="T99" fmla="*/ 2147483647 h 2781"/>
                <a:gd name="T100" fmla="*/ 2147483647 w 2749"/>
                <a:gd name="T101" fmla="*/ 2147483647 h 2781"/>
                <a:gd name="T102" fmla="*/ 2147483647 w 2749"/>
                <a:gd name="T103" fmla="*/ 2147483647 h 2781"/>
                <a:gd name="T104" fmla="*/ 2147483647 w 2749"/>
                <a:gd name="T105" fmla="*/ 2147483647 h 2781"/>
                <a:gd name="T106" fmla="*/ 2147483647 w 2749"/>
                <a:gd name="T107" fmla="*/ 2147483647 h 2781"/>
                <a:gd name="T108" fmla="*/ 2147483647 w 2749"/>
                <a:gd name="T109" fmla="*/ 2147483647 h 2781"/>
                <a:gd name="T110" fmla="*/ 2147483647 w 2749"/>
                <a:gd name="T111" fmla="*/ 2147483647 h 2781"/>
                <a:gd name="T112" fmla="*/ 2147483647 w 2749"/>
                <a:gd name="T113" fmla="*/ 2147483647 h 2781"/>
                <a:gd name="T114" fmla="*/ 2147483647 w 2749"/>
                <a:gd name="T115" fmla="*/ 2147483647 h 2781"/>
                <a:gd name="T116" fmla="*/ 2147483647 w 2749"/>
                <a:gd name="T117" fmla="*/ 2147483647 h 2781"/>
                <a:gd name="T118" fmla="*/ 2147483647 w 2749"/>
                <a:gd name="T119" fmla="*/ 2147483647 h 2781"/>
                <a:gd name="T120" fmla="*/ 2147483647 w 2749"/>
                <a:gd name="T121" fmla="*/ 2147483647 h 2781"/>
                <a:gd name="T122" fmla="*/ 2147483647 w 2749"/>
                <a:gd name="T123" fmla="*/ 2147483647 h 2781"/>
                <a:gd name="T124" fmla="*/ 2147483647 w 2749"/>
                <a:gd name="T125" fmla="*/ 2147483647 h 278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749"/>
                <a:gd name="T190" fmla="*/ 0 h 2781"/>
                <a:gd name="T191" fmla="*/ 2749 w 2749"/>
                <a:gd name="T192" fmla="*/ 2781 h 278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749" h="2781">
                  <a:moveTo>
                    <a:pt x="2310" y="596"/>
                  </a:moveTo>
                  <a:lnTo>
                    <a:pt x="2316" y="594"/>
                  </a:lnTo>
                  <a:lnTo>
                    <a:pt x="2327" y="594"/>
                  </a:lnTo>
                  <a:lnTo>
                    <a:pt x="2339" y="590"/>
                  </a:lnTo>
                  <a:lnTo>
                    <a:pt x="2348" y="590"/>
                  </a:lnTo>
                  <a:lnTo>
                    <a:pt x="2356" y="589"/>
                  </a:lnTo>
                  <a:lnTo>
                    <a:pt x="2366" y="587"/>
                  </a:lnTo>
                  <a:lnTo>
                    <a:pt x="2375" y="590"/>
                  </a:lnTo>
                  <a:lnTo>
                    <a:pt x="2383" y="592"/>
                  </a:lnTo>
                  <a:lnTo>
                    <a:pt x="2391" y="592"/>
                  </a:lnTo>
                  <a:lnTo>
                    <a:pt x="2398" y="594"/>
                  </a:lnTo>
                  <a:lnTo>
                    <a:pt x="2414" y="600"/>
                  </a:lnTo>
                  <a:lnTo>
                    <a:pt x="2419" y="604"/>
                  </a:lnTo>
                  <a:lnTo>
                    <a:pt x="2429" y="610"/>
                  </a:lnTo>
                  <a:lnTo>
                    <a:pt x="2435" y="612"/>
                  </a:lnTo>
                  <a:lnTo>
                    <a:pt x="2442" y="617"/>
                  </a:lnTo>
                  <a:lnTo>
                    <a:pt x="2463" y="631"/>
                  </a:lnTo>
                  <a:lnTo>
                    <a:pt x="2471" y="638"/>
                  </a:lnTo>
                  <a:lnTo>
                    <a:pt x="2479" y="650"/>
                  </a:lnTo>
                  <a:lnTo>
                    <a:pt x="2487" y="652"/>
                  </a:lnTo>
                  <a:lnTo>
                    <a:pt x="2496" y="661"/>
                  </a:lnTo>
                  <a:lnTo>
                    <a:pt x="2504" y="669"/>
                  </a:lnTo>
                  <a:lnTo>
                    <a:pt x="2511" y="675"/>
                  </a:lnTo>
                  <a:lnTo>
                    <a:pt x="2525" y="681"/>
                  </a:lnTo>
                  <a:lnTo>
                    <a:pt x="2527" y="688"/>
                  </a:lnTo>
                  <a:lnTo>
                    <a:pt x="2534" y="696"/>
                  </a:lnTo>
                  <a:lnTo>
                    <a:pt x="2542" y="704"/>
                  </a:lnTo>
                  <a:lnTo>
                    <a:pt x="2550" y="708"/>
                  </a:lnTo>
                  <a:lnTo>
                    <a:pt x="2556" y="713"/>
                  </a:lnTo>
                  <a:lnTo>
                    <a:pt x="2563" y="719"/>
                  </a:lnTo>
                  <a:lnTo>
                    <a:pt x="2571" y="731"/>
                  </a:lnTo>
                  <a:lnTo>
                    <a:pt x="2579" y="738"/>
                  </a:lnTo>
                  <a:lnTo>
                    <a:pt x="2586" y="742"/>
                  </a:lnTo>
                  <a:lnTo>
                    <a:pt x="2584" y="746"/>
                  </a:lnTo>
                  <a:lnTo>
                    <a:pt x="2586" y="742"/>
                  </a:lnTo>
                  <a:lnTo>
                    <a:pt x="2590" y="746"/>
                  </a:lnTo>
                  <a:lnTo>
                    <a:pt x="2594" y="750"/>
                  </a:lnTo>
                  <a:lnTo>
                    <a:pt x="2600" y="750"/>
                  </a:lnTo>
                  <a:lnTo>
                    <a:pt x="2605" y="748"/>
                  </a:lnTo>
                  <a:lnTo>
                    <a:pt x="2611" y="750"/>
                  </a:lnTo>
                  <a:lnTo>
                    <a:pt x="2619" y="755"/>
                  </a:lnTo>
                  <a:lnTo>
                    <a:pt x="2627" y="755"/>
                  </a:lnTo>
                  <a:lnTo>
                    <a:pt x="2636" y="754"/>
                  </a:lnTo>
                  <a:lnTo>
                    <a:pt x="2650" y="754"/>
                  </a:lnTo>
                  <a:lnTo>
                    <a:pt x="2659" y="757"/>
                  </a:lnTo>
                  <a:lnTo>
                    <a:pt x="2671" y="761"/>
                  </a:lnTo>
                  <a:lnTo>
                    <a:pt x="2680" y="759"/>
                  </a:lnTo>
                  <a:lnTo>
                    <a:pt x="2692" y="761"/>
                  </a:lnTo>
                  <a:lnTo>
                    <a:pt x="2700" y="763"/>
                  </a:lnTo>
                  <a:lnTo>
                    <a:pt x="2707" y="767"/>
                  </a:lnTo>
                  <a:lnTo>
                    <a:pt x="2709" y="769"/>
                  </a:lnTo>
                  <a:lnTo>
                    <a:pt x="2711" y="775"/>
                  </a:lnTo>
                  <a:lnTo>
                    <a:pt x="2711" y="779"/>
                  </a:lnTo>
                  <a:lnTo>
                    <a:pt x="2713" y="784"/>
                  </a:lnTo>
                  <a:lnTo>
                    <a:pt x="2719" y="790"/>
                  </a:lnTo>
                  <a:lnTo>
                    <a:pt x="2721" y="798"/>
                  </a:lnTo>
                  <a:lnTo>
                    <a:pt x="2719" y="807"/>
                  </a:lnTo>
                  <a:lnTo>
                    <a:pt x="2723" y="815"/>
                  </a:lnTo>
                  <a:lnTo>
                    <a:pt x="2723" y="825"/>
                  </a:lnTo>
                  <a:lnTo>
                    <a:pt x="2726" y="836"/>
                  </a:lnTo>
                  <a:lnTo>
                    <a:pt x="2728" y="846"/>
                  </a:lnTo>
                  <a:lnTo>
                    <a:pt x="2734" y="853"/>
                  </a:lnTo>
                  <a:lnTo>
                    <a:pt x="2736" y="867"/>
                  </a:lnTo>
                  <a:lnTo>
                    <a:pt x="2738" y="869"/>
                  </a:lnTo>
                  <a:lnTo>
                    <a:pt x="2740" y="874"/>
                  </a:lnTo>
                  <a:lnTo>
                    <a:pt x="2740" y="880"/>
                  </a:lnTo>
                  <a:lnTo>
                    <a:pt x="2742" y="886"/>
                  </a:lnTo>
                  <a:lnTo>
                    <a:pt x="2742" y="892"/>
                  </a:lnTo>
                  <a:lnTo>
                    <a:pt x="2742" y="901"/>
                  </a:lnTo>
                  <a:lnTo>
                    <a:pt x="2744" y="911"/>
                  </a:lnTo>
                  <a:lnTo>
                    <a:pt x="2746" y="915"/>
                  </a:lnTo>
                  <a:lnTo>
                    <a:pt x="2747" y="922"/>
                  </a:lnTo>
                  <a:lnTo>
                    <a:pt x="2742" y="924"/>
                  </a:lnTo>
                  <a:lnTo>
                    <a:pt x="2747" y="922"/>
                  </a:lnTo>
                  <a:lnTo>
                    <a:pt x="2749" y="928"/>
                  </a:lnTo>
                  <a:lnTo>
                    <a:pt x="2749" y="938"/>
                  </a:lnTo>
                  <a:lnTo>
                    <a:pt x="2746" y="947"/>
                  </a:lnTo>
                  <a:lnTo>
                    <a:pt x="2742" y="957"/>
                  </a:lnTo>
                  <a:lnTo>
                    <a:pt x="2738" y="967"/>
                  </a:lnTo>
                  <a:lnTo>
                    <a:pt x="2734" y="976"/>
                  </a:lnTo>
                  <a:lnTo>
                    <a:pt x="2730" y="988"/>
                  </a:lnTo>
                  <a:lnTo>
                    <a:pt x="2726" y="1003"/>
                  </a:lnTo>
                  <a:lnTo>
                    <a:pt x="2723" y="1013"/>
                  </a:lnTo>
                  <a:lnTo>
                    <a:pt x="2717" y="1024"/>
                  </a:lnTo>
                  <a:lnTo>
                    <a:pt x="2713" y="1032"/>
                  </a:lnTo>
                  <a:lnTo>
                    <a:pt x="2709" y="1041"/>
                  </a:lnTo>
                  <a:lnTo>
                    <a:pt x="2707" y="1049"/>
                  </a:lnTo>
                  <a:lnTo>
                    <a:pt x="2701" y="1059"/>
                  </a:lnTo>
                  <a:lnTo>
                    <a:pt x="2696" y="1066"/>
                  </a:lnTo>
                  <a:lnTo>
                    <a:pt x="2686" y="1072"/>
                  </a:lnTo>
                  <a:lnTo>
                    <a:pt x="2680" y="1082"/>
                  </a:lnTo>
                  <a:lnTo>
                    <a:pt x="2673" y="1089"/>
                  </a:lnTo>
                  <a:lnTo>
                    <a:pt x="2663" y="1095"/>
                  </a:lnTo>
                  <a:lnTo>
                    <a:pt x="2657" y="1103"/>
                  </a:lnTo>
                  <a:lnTo>
                    <a:pt x="2655" y="1107"/>
                  </a:lnTo>
                  <a:lnTo>
                    <a:pt x="2652" y="1116"/>
                  </a:lnTo>
                  <a:lnTo>
                    <a:pt x="2642" y="1122"/>
                  </a:lnTo>
                  <a:lnTo>
                    <a:pt x="2634" y="1128"/>
                  </a:lnTo>
                  <a:lnTo>
                    <a:pt x="2627" y="1135"/>
                  </a:lnTo>
                  <a:lnTo>
                    <a:pt x="2617" y="1141"/>
                  </a:lnTo>
                  <a:lnTo>
                    <a:pt x="2611" y="1147"/>
                  </a:lnTo>
                  <a:lnTo>
                    <a:pt x="2605" y="1151"/>
                  </a:lnTo>
                  <a:lnTo>
                    <a:pt x="2598" y="1156"/>
                  </a:lnTo>
                  <a:lnTo>
                    <a:pt x="2590" y="1164"/>
                  </a:lnTo>
                  <a:lnTo>
                    <a:pt x="2586" y="1172"/>
                  </a:lnTo>
                  <a:lnTo>
                    <a:pt x="2577" y="1176"/>
                  </a:lnTo>
                  <a:lnTo>
                    <a:pt x="2571" y="1181"/>
                  </a:lnTo>
                  <a:lnTo>
                    <a:pt x="2569" y="1187"/>
                  </a:lnTo>
                  <a:lnTo>
                    <a:pt x="2567" y="1191"/>
                  </a:lnTo>
                  <a:lnTo>
                    <a:pt x="2561" y="1197"/>
                  </a:lnTo>
                  <a:lnTo>
                    <a:pt x="2558" y="1206"/>
                  </a:lnTo>
                  <a:lnTo>
                    <a:pt x="2552" y="1214"/>
                  </a:lnTo>
                  <a:lnTo>
                    <a:pt x="2546" y="1220"/>
                  </a:lnTo>
                  <a:lnTo>
                    <a:pt x="2538" y="1227"/>
                  </a:lnTo>
                  <a:lnTo>
                    <a:pt x="2529" y="1241"/>
                  </a:lnTo>
                  <a:lnTo>
                    <a:pt x="2525" y="1260"/>
                  </a:lnTo>
                  <a:lnTo>
                    <a:pt x="2519" y="1266"/>
                  </a:lnTo>
                  <a:lnTo>
                    <a:pt x="2510" y="1279"/>
                  </a:lnTo>
                  <a:lnTo>
                    <a:pt x="2504" y="1289"/>
                  </a:lnTo>
                  <a:lnTo>
                    <a:pt x="2494" y="1295"/>
                  </a:lnTo>
                  <a:lnTo>
                    <a:pt x="2487" y="1296"/>
                  </a:lnTo>
                  <a:lnTo>
                    <a:pt x="2479" y="1304"/>
                  </a:lnTo>
                  <a:lnTo>
                    <a:pt x="2471" y="1310"/>
                  </a:lnTo>
                  <a:lnTo>
                    <a:pt x="2463" y="1308"/>
                  </a:lnTo>
                  <a:lnTo>
                    <a:pt x="2463" y="1306"/>
                  </a:lnTo>
                  <a:lnTo>
                    <a:pt x="2463" y="1302"/>
                  </a:lnTo>
                  <a:lnTo>
                    <a:pt x="2463" y="1300"/>
                  </a:lnTo>
                  <a:lnTo>
                    <a:pt x="2463" y="1296"/>
                  </a:lnTo>
                  <a:lnTo>
                    <a:pt x="2463" y="1295"/>
                  </a:lnTo>
                  <a:lnTo>
                    <a:pt x="2460" y="1293"/>
                  </a:lnTo>
                  <a:lnTo>
                    <a:pt x="2458" y="1293"/>
                  </a:lnTo>
                  <a:lnTo>
                    <a:pt x="2456" y="1295"/>
                  </a:lnTo>
                  <a:lnTo>
                    <a:pt x="2456" y="1296"/>
                  </a:lnTo>
                  <a:lnTo>
                    <a:pt x="2454" y="1302"/>
                  </a:lnTo>
                  <a:lnTo>
                    <a:pt x="2458" y="1310"/>
                  </a:lnTo>
                  <a:lnTo>
                    <a:pt x="2458" y="1318"/>
                  </a:lnTo>
                  <a:lnTo>
                    <a:pt x="2454" y="1323"/>
                  </a:lnTo>
                  <a:lnTo>
                    <a:pt x="2448" y="1331"/>
                  </a:lnTo>
                  <a:lnTo>
                    <a:pt x="2444" y="1343"/>
                  </a:lnTo>
                  <a:lnTo>
                    <a:pt x="2444" y="1350"/>
                  </a:lnTo>
                  <a:lnTo>
                    <a:pt x="2439" y="1358"/>
                  </a:lnTo>
                  <a:lnTo>
                    <a:pt x="2435" y="1364"/>
                  </a:lnTo>
                  <a:lnTo>
                    <a:pt x="2442" y="1371"/>
                  </a:lnTo>
                  <a:lnTo>
                    <a:pt x="2444" y="1381"/>
                  </a:lnTo>
                  <a:lnTo>
                    <a:pt x="2439" y="1392"/>
                  </a:lnTo>
                  <a:lnTo>
                    <a:pt x="2437" y="1402"/>
                  </a:lnTo>
                  <a:lnTo>
                    <a:pt x="2439" y="1412"/>
                  </a:lnTo>
                  <a:lnTo>
                    <a:pt x="2435" y="1415"/>
                  </a:lnTo>
                  <a:lnTo>
                    <a:pt x="2433" y="1425"/>
                  </a:lnTo>
                  <a:lnTo>
                    <a:pt x="2437" y="1437"/>
                  </a:lnTo>
                  <a:lnTo>
                    <a:pt x="2435" y="1442"/>
                  </a:lnTo>
                  <a:lnTo>
                    <a:pt x="2437" y="1461"/>
                  </a:lnTo>
                  <a:lnTo>
                    <a:pt x="2439" y="1475"/>
                  </a:lnTo>
                  <a:lnTo>
                    <a:pt x="2439" y="1483"/>
                  </a:lnTo>
                  <a:lnTo>
                    <a:pt x="2442" y="1494"/>
                  </a:lnTo>
                  <a:lnTo>
                    <a:pt x="2442" y="1500"/>
                  </a:lnTo>
                  <a:lnTo>
                    <a:pt x="2440" y="1513"/>
                  </a:lnTo>
                  <a:lnTo>
                    <a:pt x="2440" y="1521"/>
                  </a:lnTo>
                  <a:lnTo>
                    <a:pt x="2435" y="1531"/>
                  </a:lnTo>
                  <a:lnTo>
                    <a:pt x="2431" y="1544"/>
                  </a:lnTo>
                  <a:lnTo>
                    <a:pt x="2425" y="1559"/>
                  </a:lnTo>
                  <a:lnTo>
                    <a:pt x="2421" y="1571"/>
                  </a:lnTo>
                  <a:lnTo>
                    <a:pt x="2421" y="1582"/>
                  </a:lnTo>
                  <a:lnTo>
                    <a:pt x="2419" y="1590"/>
                  </a:lnTo>
                  <a:lnTo>
                    <a:pt x="2414" y="1598"/>
                  </a:lnTo>
                  <a:lnTo>
                    <a:pt x="2412" y="1607"/>
                  </a:lnTo>
                  <a:lnTo>
                    <a:pt x="2412" y="1617"/>
                  </a:lnTo>
                  <a:lnTo>
                    <a:pt x="2417" y="1625"/>
                  </a:lnTo>
                  <a:lnTo>
                    <a:pt x="2414" y="1636"/>
                  </a:lnTo>
                  <a:lnTo>
                    <a:pt x="2412" y="1646"/>
                  </a:lnTo>
                  <a:lnTo>
                    <a:pt x="2414" y="1653"/>
                  </a:lnTo>
                  <a:lnTo>
                    <a:pt x="2412" y="1661"/>
                  </a:lnTo>
                  <a:lnTo>
                    <a:pt x="2402" y="1663"/>
                  </a:lnTo>
                  <a:lnTo>
                    <a:pt x="2394" y="1671"/>
                  </a:lnTo>
                  <a:lnTo>
                    <a:pt x="2392" y="1684"/>
                  </a:lnTo>
                  <a:lnTo>
                    <a:pt x="2391" y="1696"/>
                  </a:lnTo>
                  <a:lnTo>
                    <a:pt x="2387" y="1699"/>
                  </a:lnTo>
                  <a:lnTo>
                    <a:pt x="2387" y="1701"/>
                  </a:lnTo>
                  <a:lnTo>
                    <a:pt x="2389" y="1705"/>
                  </a:lnTo>
                  <a:lnTo>
                    <a:pt x="2387" y="1713"/>
                  </a:lnTo>
                  <a:lnTo>
                    <a:pt x="2387" y="1720"/>
                  </a:lnTo>
                  <a:lnTo>
                    <a:pt x="2385" y="1726"/>
                  </a:lnTo>
                  <a:lnTo>
                    <a:pt x="2381" y="1734"/>
                  </a:lnTo>
                  <a:lnTo>
                    <a:pt x="2379" y="1742"/>
                  </a:lnTo>
                  <a:lnTo>
                    <a:pt x="2377" y="1747"/>
                  </a:lnTo>
                  <a:lnTo>
                    <a:pt x="2377" y="1753"/>
                  </a:lnTo>
                  <a:lnTo>
                    <a:pt x="2375" y="1759"/>
                  </a:lnTo>
                  <a:lnTo>
                    <a:pt x="2373" y="1765"/>
                  </a:lnTo>
                  <a:lnTo>
                    <a:pt x="2369" y="1770"/>
                  </a:lnTo>
                  <a:lnTo>
                    <a:pt x="2366" y="1778"/>
                  </a:lnTo>
                  <a:lnTo>
                    <a:pt x="2360" y="1784"/>
                  </a:lnTo>
                  <a:lnTo>
                    <a:pt x="2354" y="1788"/>
                  </a:lnTo>
                  <a:lnTo>
                    <a:pt x="2348" y="1793"/>
                  </a:lnTo>
                  <a:lnTo>
                    <a:pt x="2348" y="1797"/>
                  </a:lnTo>
                  <a:lnTo>
                    <a:pt x="2346" y="1805"/>
                  </a:lnTo>
                  <a:lnTo>
                    <a:pt x="2343" y="1811"/>
                  </a:lnTo>
                  <a:lnTo>
                    <a:pt x="2343" y="1818"/>
                  </a:lnTo>
                  <a:lnTo>
                    <a:pt x="2343" y="1824"/>
                  </a:lnTo>
                  <a:lnTo>
                    <a:pt x="2339" y="1832"/>
                  </a:lnTo>
                  <a:lnTo>
                    <a:pt x="2333" y="1836"/>
                  </a:lnTo>
                  <a:lnTo>
                    <a:pt x="2331" y="1843"/>
                  </a:lnTo>
                  <a:lnTo>
                    <a:pt x="2327" y="1847"/>
                  </a:lnTo>
                  <a:lnTo>
                    <a:pt x="2321" y="1855"/>
                  </a:lnTo>
                  <a:lnTo>
                    <a:pt x="2318" y="1859"/>
                  </a:lnTo>
                  <a:lnTo>
                    <a:pt x="2312" y="1864"/>
                  </a:lnTo>
                  <a:lnTo>
                    <a:pt x="2306" y="1864"/>
                  </a:lnTo>
                  <a:lnTo>
                    <a:pt x="2304" y="1870"/>
                  </a:lnTo>
                  <a:lnTo>
                    <a:pt x="2300" y="1874"/>
                  </a:lnTo>
                  <a:lnTo>
                    <a:pt x="2298" y="1882"/>
                  </a:lnTo>
                  <a:lnTo>
                    <a:pt x="2297" y="1889"/>
                  </a:lnTo>
                  <a:lnTo>
                    <a:pt x="2291" y="1893"/>
                  </a:lnTo>
                  <a:lnTo>
                    <a:pt x="2285" y="1897"/>
                  </a:lnTo>
                  <a:lnTo>
                    <a:pt x="2281" y="1901"/>
                  </a:lnTo>
                  <a:lnTo>
                    <a:pt x="2281" y="1908"/>
                  </a:lnTo>
                  <a:lnTo>
                    <a:pt x="2277" y="1916"/>
                  </a:lnTo>
                  <a:lnTo>
                    <a:pt x="2281" y="1928"/>
                  </a:lnTo>
                  <a:lnTo>
                    <a:pt x="2285" y="1935"/>
                  </a:lnTo>
                  <a:lnTo>
                    <a:pt x="2287" y="1943"/>
                  </a:lnTo>
                  <a:lnTo>
                    <a:pt x="2275" y="1949"/>
                  </a:lnTo>
                  <a:lnTo>
                    <a:pt x="2268" y="1953"/>
                  </a:lnTo>
                  <a:lnTo>
                    <a:pt x="2262" y="1958"/>
                  </a:lnTo>
                  <a:lnTo>
                    <a:pt x="2258" y="1964"/>
                  </a:lnTo>
                  <a:lnTo>
                    <a:pt x="2247" y="1964"/>
                  </a:lnTo>
                  <a:lnTo>
                    <a:pt x="2239" y="1970"/>
                  </a:lnTo>
                  <a:lnTo>
                    <a:pt x="2233" y="1978"/>
                  </a:lnTo>
                  <a:lnTo>
                    <a:pt x="2227" y="1985"/>
                  </a:lnTo>
                  <a:lnTo>
                    <a:pt x="2222" y="1989"/>
                  </a:lnTo>
                  <a:lnTo>
                    <a:pt x="2214" y="1995"/>
                  </a:lnTo>
                  <a:lnTo>
                    <a:pt x="2212" y="2002"/>
                  </a:lnTo>
                  <a:lnTo>
                    <a:pt x="2214" y="2014"/>
                  </a:lnTo>
                  <a:lnTo>
                    <a:pt x="2204" y="2016"/>
                  </a:lnTo>
                  <a:lnTo>
                    <a:pt x="2195" y="2012"/>
                  </a:lnTo>
                  <a:lnTo>
                    <a:pt x="2187" y="2008"/>
                  </a:lnTo>
                  <a:lnTo>
                    <a:pt x="2178" y="2010"/>
                  </a:lnTo>
                  <a:lnTo>
                    <a:pt x="2168" y="2014"/>
                  </a:lnTo>
                  <a:lnTo>
                    <a:pt x="2156" y="2012"/>
                  </a:lnTo>
                  <a:lnTo>
                    <a:pt x="2149" y="2012"/>
                  </a:lnTo>
                  <a:lnTo>
                    <a:pt x="2145" y="2006"/>
                  </a:lnTo>
                  <a:lnTo>
                    <a:pt x="2141" y="2006"/>
                  </a:lnTo>
                  <a:lnTo>
                    <a:pt x="2135" y="2012"/>
                  </a:lnTo>
                  <a:lnTo>
                    <a:pt x="2124" y="2012"/>
                  </a:lnTo>
                  <a:lnTo>
                    <a:pt x="2103" y="2014"/>
                  </a:lnTo>
                  <a:lnTo>
                    <a:pt x="2087" y="2014"/>
                  </a:lnTo>
                  <a:lnTo>
                    <a:pt x="2078" y="2014"/>
                  </a:lnTo>
                  <a:lnTo>
                    <a:pt x="2064" y="2018"/>
                  </a:lnTo>
                  <a:lnTo>
                    <a:pt x="2055" y="2020"/>
                  </a:lnTo>
                  <a:lnTo>
                    <a:pt x="2047" y="2024"/>
                  </a:lnTo>
                  <a:lnTo>
                    <a:pt x="2047" y="2031"/>
                  </a:lnTo>
                  <a:lnTo>
                    <a:pt x="2047" y="2039"/>
                  </a:lnTo>
                  <a:lnTo>
                    <a:pt x="2039" y="2041"/>
                  </a:lnTo>
                  <a:lnTo>
                    <a:pt x="2032" y="2043"/>
                  </a:lnTo>
                  <a:lnTo>
                    <a:pt x="2020" y="2045"/>
                  </a:lnTo>
                  <a:lnTo>
                    <a:pt x="2020" y="2031"/>
                  </a:lnTo>
                  <a:lnTo>
                    <a:pt x="2020" y="2043"/>
                  </a:lnTo>
                  <a:lnTo>
                    <a:pt x="2011" y="2045"/>
                  </a:lnTo>
                  <a:lnTo>
                    <a:pt x="2001" y="2050"/>
                  </a:lnTo>
                  <a:lnTo>
                    <a:pt x="1993" y="2054"/>
                  </a:lnTo>
                  <a:lnTo>
                    <a:pt x="1986" y="2060"/>
                  </a:lnTo>
                  <a:lnTo>
                    <a:pt x="1980" y="2066"/>
                  </a:lnTo>
                  <a:lnTo>
                    <a:pt x="1972" y="2068"/>
                  </a:lnTo>
                  <a:lnTo>
                    <a:pt x="1961" y="2070"/>
                  </a:lnTo>
                  <a:lnTo>
                    <a:pt x="1951" y="2072"/>
                  </a:lnTo>
                  <a:lnTo>
                    <a:pt x="1942" y="2075"/>
                  </a:lnTo>
                  <a:lnTo>
                    <a:pt x="1934" y="2079"/>
                  </a:lnTo>
                  <a:lnTo>
                    <a:pt x="1926" y="2081"/>
                  </a:lnTo>
                  <a:lnTo>
                    <a:pt x="1915" y="2081"/>
                  </a:lnTo>
                  <a:lnTo>
                    <a:pt x="1909" y="2087"/>
                  </a:lnTo>
                  <a:lnTo>
                    <a:pt x="1903" y="2093"/>
                  </a:lnTo>
                  <a:lnTo>
                    <a:pt x="1894" y="2097"/>
                  </a:lnTo>
                  <a:lnTo>
                    <a:pt x="1890" y="2100"/>
                  </a:lnTo>
                  <a:lnTo>
                    <a:pt x="1884" y="2106"/>
                  </a:lnTo>
                  <a:lnTo>
                    <a:pt x="1878" y="2112"/>
                  </a:lnTo>
                  <a:lnTo>
                    <a:pt x="1871" y="2118"/>
                  </a:lnTo>
                  <a:lnTo>
                    <a:pt x="1865" y="2123"/>
                  </a:lnTo>
                  <a:lnTo>
                    <a:pt x="1855" y="2129"/>
                  </a:lnTo>
                  <a:lnTo>
                    <a:pt x="1848" y="2133"/>
                  </a:lnTo>
                  <a:lnTo>
                    <a:pt x="1842" y="2141"/>
                  </a:lnTo>
                  <a:lnTo>
                    <a:pt x="1834" y="2144"/>
                  </a:lnTo>
                  <a:lnTo>
                    <a:pt x="1824" y="2146"/>
                  </a:lnTo>
                  <a:lnTo>
                    <a:pt x="1821" y="2156"/>
                  </a:lnTo>
                  <a:lnTo>
                    <a:pt x="1815" y="2164"/>
                  </a:lnTo>
                  <a:lnTo>
                    <a:pt x="1807" y="2171"/>
                  </a:lnTo>
                  <a:lnTo>
                    <a:pt x="1803" y="2177"/>
                  </a:lnTo>
                  <a:lnTo>
                    <a:pt x="1800" y="2187"/>
                  </a:lnTo>
                  <a:lnTo>
                    <a:pt x="1794" y="2192"/>
                  </a:lnTo>
                  <a:lnTo>
                    <a:pt x="1792" y="2198"/>
                  </a:lnTo>
                  <a:lnTo>
                    <a:pt x="1788" y="2202"/>
                  </a:lnTo>
                  <a:lnTo>
                    <a:pt x="1780" y="2204"/>
                  </a:lnTo>
                  <a:lnTo>
                    <a:pt x="1778" y="2212"/>
                  </a:lnTo>
                  <a:lnTo>
                    <a:pt x="1777" y="2217"/>
                  </a:lnTo>
                  <a:lnTo>
                    <a:pt x="1771" y="2225"/>
                  </a:lnTo>
                  <a:lnTo>
                    <a:pt x="1769" y="2233"/>
                  </a:lnTo>
                  <a:lnTo>
                    <a:pt x="1771" y="2238"/>
                  </a:lnTo>
                  <a:lnTo>
                    <a:pt x="1773" y="2244"/>
                  </a:lnTo>
                  <a:lnTo>
                    <a:pt x="1773" y="2250"/>
                  </a:lnTo>
                  <a:lnTo>
                    <a:pt x="1775" y="2258"/>
                  </a:lnTo>
                  <a:lnTo>
                    <a:pt x="1773" y="2263"/>
                  </a:lnTo>
                  <a:lnTo>
                    <a:pt x="1769" y="2269"/>
                  </a:lnTo>
                  <a:lnTo>
                    <a:pt x="1771" y="2275"/>
                  </a:lnTo>
                  <a:lnTo>
                    <a:pt x="1767" y="2279"/>
                  </a:lnTo>
                  <a:lnTo>
                    <a:pt x="1763" y="2286"/>
                  </a:lnTo>
                  <a:lnTo>
                    <a:pt x="1765" y="2290"/>
                  </a:lnTo>
                  <a:lnTo>
                    <a:pt x="1767" y="2296"/>
                  </a:lnTo>
                  <a:lnTo>
                    <a:pt x="1767" y="2302"/>
                  </a:lnTo>
                  <a:lnTo>
                    <a:pt x="1769" y="2309"/>
                  </a:lnTo>
                  <a:lnTo>
                    <a:pt x="1765" y="2313"/>
                  </a:lnTo>
                  <a:lnTo>
                    <a:pt x="1771" y="2317"/>
                  </a:lnTo>
                  <a:lnTo>
                    <a:pt x="1775" y="2319"/>
                  </a:lnTo>
                  <a:lnTo>
                    <a:pt x="1775" y="2325"/>
                  </a:lnTo>
                  <a:lnTo>
                    <a:pt x="1773" y="2332"/>
                  </a:lnTo>
                  <a:lnTo>
                    <a:pt x="1773" y="2336"/>
                  </a:lnTo>
                  <a:lnTo>
                    <a:pt x="1775" y="2340"/>
                  </a:lnTo>
                  <a:lnTo>
                    <a:pt x="1778" y="2348"/>
                  </a:lnTo>
                  <a:lnTo>
                    <a:pt x="1777" y="2356"/>
                  </a:lnTo>
                  <a:lnTo>
                    <a:pt x="1773" y="2359"/>
                  </a:lnTo>
                  <a:lnTo>
                    <a:pt x="1769" y="2365"/>
                  </a:lnTo>
                  <a:lnTo>
                    <a:pt x="1765" y="2369"/>
                  </a:lnTo>
                  <a:lnTo>
                    <a:pt x="1769" y="2379"/>
                  </a:lnTo>
                  <a:lnTo>
                    <a:pt x="1765" y="2386"/>
                  </a:lnTo>
                  <a:lnTo>
                    <a:pt x="1765" y="2392"/>
                  </a:lnTo>
                  <a:lnTo>
                    <a:pt x="1763" y="2398"/>
                  </a:lnTo>
                  <a:lnTo>
                    <a:pt x="1759" y="2403"/>
                  </a:lnTo>
                  <a:lnTo>
                    <a:pt x="1753" y="2409"/>
                  </a:lnTo>
                  <a:lnTo>
                    <a:pt x="1753" y="2419"/>
                  </a:lnTo>
                  <a:lnTo>
                    <a:pt x="1750" y="2425"/>
                  </a:lnTo>
                  <a:lnTo>
                    <a:pt x="1742" y="2428"/>
                  </a:lnTo>
                  <a:lnTo>
                    <a:pt x="1736" y="2428"/>
                  </a:lnTo>
                  <a:lnTo>
                    <a:pt x="1730" y="2432"/>
                  </a:lnTo>
                  <a:lnTo>
                    <a:pt x="1725" y="2440"/>
                  </a:lnTo>
                  <a:lnTo>
                    <a:pt x="1721" y="2448"/>
                  </a:lnTo>
                  <a:lnTo>
                    <a:pt x="1715" y="2451"/>
                  </a:lnTo>
                  <a:lnTo>
                    <a:pt x="1711" y="2459"/>
                  </a:lnTo>
                  <a:lnTo>
                    <a:pt x="1706" y="2465"/>
                  </a:lnTo>
                  <a:lnTo>
                    <a:pt x="1702" y="2469"/>
                  </a:lnTo>
                  <a:lnTo>
                    <a:pt x="1696" y="2476"/>
                  </a:lnTo>
                  <a:lnTo>
                    <a:pt x="1694" y="2473"/>
                  </a:lnTo>
                  <a:lnTo>
                    <a:pt x="1688" y="2471"/>
                  </a:lnTo>
                  <a:lnTo>
                    <a:pt x="1694" y="2471"/>
                  </a:lnTo>
                  <a:lnTo>
                    <a:pt x="1696" y="2476"/>
                  </a:lnTo>
                  <a:lnTo>
                    <a:pt x="1692" y="2482"/>
                  </a:lnTo>
                  <a:lnTo>
                    <a:pt x="1688" y="2492"/>
                  </a:lnTo>
                  <a:lnTo>
                    <a:pt x="1686" y="2497"/>
                  </a:lnTo>
                  <a:lnTo>
                    <a:pt x="1681" y="2505"/>
                  </a:lnTo>
                  <a:lnTo>
                    <a:pt x="1677" y="2519"/>
                  </a:lnTo>
                  <a:lnTo>
                    <a:pt x="1673" y="2526"/>
                  </a:lnTo>
                  <a:lnTo>
                    <a:pt x="1669" y="2530"/>
                  </a:lnTo>
                  <a:lnTo>
                    <a:pt x="1667" y="2538"/>
                  </a:lnTo>
                  <a:lnTo>
                    <a:pt x="1663" y="2544"/>
                  </a:lnTo>
                  <a:lnTo>
                    <a:pt x="1661" y="2553"/>
                  </a:lnTo>
                  <a:lnTo>
                    <a:pt x="1656" y="2561"/>
                  </a:lnTo>
                  <a:lnTo>
                    <a:pt x="1650" y="2568"/>
                  </a:lnTo>
                  <a:lnTo>
                    <a:pt x="1646" y="2572"/>
                  </a:lnTo>
                  <a:lnTo>
                    <a:pt x="1644" y="2578"/>
                  </a:lnTo>
                  <a:lnTo>
                    <a:pt x="1644" y="2582"/>
                  </a:lnTo>
                  <a:lnTo>
                    <a:pt x="1638" y="2586"/>
                  </a:lnTo>
                  <a:lnTo>
                    <a:pt x="1636" y="2591"/>
                  </a:lnTo>
                  <a:lnTo>
                    <a:pt x="1638" y="2599"/>
                  </a:lnTo>
                  <a:lnTo>
                    <a:pt x="1635" y="2605"/>
                  </a:lnTo>
                  <a:lnTo>
                    <a:pt x="1627" y="2609"/>
                  </a:lnTo>
                  <a:lnTo>
                    <a:pt x="1623" y="2620"/>
                  </a:lnTo>
                  <a:lnTo>
                    <a:pt x="1621" y="2630"/>
                  </a:lnTo>
                  <a:lnTo>
                    <a:pt x="1611" y="2634"/>
                  </a:lnTo>
                  <a:lnTo>
                    <a:pt x="1606" y="2641"/>
                  </a:lnTo>
                  <a:lnTo>
                    <a:pt x="1596" y="2645"/>
                  </a:lnTo>
                  <a:lnTo>
                    <a:pt x="1588" y="2651"/>
                  </a:lnTo>
                  <a:lnTo>
                    <a:pt x="1587" y="2657"/>
                  </a:lnTo>
                  <a:lnTo>
                    <a:pt x="1581" y="2659"/>
                  </a:lnTo>
                  <a:lnTo>
                    <a:pt x="1573" y="2664"/>
                  </a:lnTo>
                  <a:lnTo>
                    <a:pt x="1567" y="2668"/>
                  </a:lnTo>
                  <a:lnTo>
                    <a:pt x="1562" y="2674"/>
                  </a:lnTo>
                  <a:lnTo>
                    <a:pt x="1556" y="2672"/>
                  </a:lnTo>
                  <a:lnTo>
                    <a:pt x="1556" y="2670"/>
                  </a:lnTo>
                  <a:lnTo>
                    <a:pt x="1554" y="2668"/>
                  </a:lnTo>
                  <a:lnTo>
                    <a:pt x="1550" y="2668"/>
                  </a:lnTo>
                  <a:lnTo>
                    <a:pt x="1550" y="2664"/>
                  </a:lnTo>
                  <a:lnTo>
                    <a:pt x="1550" y="2662"/>
                  </a:lnTo>
                  <a:lnTo>
                    <a:pt x="1552" y="2661"/>
                  </a:lnTo>
                  <a:lnTo>
                    <a:pt x="1556" y="2657"/>
                  </a:lnTo>
                  <a:lnTo>
                    <a:pt x="1558" y="2653"/>
                  </a:lnTo>
                  <a:lnTo>
                    <a:pt x="1562" y="2649"/>
                  </a:lnTo>
                  <a:lnTo>
                    <a:pt x="1565" y="2647"/>
                  </a:lnTo>
                  <a:lnTo>
                    <a:pt x="1573" y="2643"/>
                  </a:lnTo>
                  <a:lnTo>
                    <a:pt x="1577" y="2641"/>
                  </a:lnTo>
                  <a:lnTo>
                    <a:pt x="1579" y="2636"/>
                  </a:lnTo>
                  <a:lnTo>
                    <a:pt x="1585" y="2632"/>
                  </a:lnTo>
                  <a:lnTo>
                    <a:pt x="1588" y="2632"/>
                  </a:lnTo>
                  <a:lnTo>
                    <a:pt x="1592" y="2628"/>
                  </a:lnTo>
                  <a:lnTo>
                    <a:pt x="1596" y="2626"/>
                  </a:lnTo>
                  <a:lnTo>
                    <a:pt x="1598" y="2620"/>
                  </a:lnTo>
                  <a:lnTo>
                    <a:pt x="1600" y="2616"/>
                  </a:lnTo>
                  <a:lnTo>
                    <a:pt x="1600" y="2611"/>
                  </a:lnTo>
                  <a:lnTo>
                    <a:pt x="1602" y="2603"/>
                  </a:lnTo>
                  <a:lnTo>
                    <a:pt x="1604" y="2599"/>
                  </a:lnTo>
                  <a:lnTo>
                    <a:pt x="1611" y="2599"/>
                  </a:lnTo>
                  <a:lnTo>
                    <a:pt x="1617" y="2593"/>
                  </a:lnTo>
                  <a:lnTo>
                    <a:pt x="1621" y="2590"/>
                  </a:lnTo>
                  <a:lnTo>
                    <a:pt x="1623" y="2586"/>
                  </a:lnTo>
                  <a:lnTo>
                    <a:pt x="1623" y="2582"/>
                  </a:lnTo>
                  <a:lnTo>
                    <a:pt x="1627" y="2576"/>
                  </a:lnTo>
                  <a:lnTo>
                    <a:pt x="1627" y="2570"/>
                  </a:lnTo>
                  <a:lnTo>
                    <a:pt x="1625" y="2565"/>
                  </a:lnTo>
                  <a:lnTo>
                    <a:pt x="1629" y="2561"/>
                  </a:lnTo>
                  <a:lnTo>
                    <a:pt x="1635" y="2557"/>
                  </a:lnTo>
                  <a:lnTo>
                    <a:pt x="1638" y="2553"/>
                  </a:lnTo>
                  <a:lnTo>
                    <a:pt x="1636" y="2549"/>
                  </a:lnTo>
                  <a:lnTo>
                    <a:pt x="1629" y="2549"/>
                  </a:lnTo>
                  <a:lnTo>
                    <a:pt x="1625" y="2547"/>
                  </a:lnTo>
                  <a:lnTo>
                    <a:pt x="1621" y="2553"/>
                  </a:lnTo>
                  <a:lnTo>
                    <a:pt x="1617" y="2551"/>
                  </a:lnTo>
                  <a:lnTo>
                    <a:pt x="1613" y="2549"/>
                  </a:lnTo>
                  <a:lnTo>
                    <a:pt x="1606" y="2553"/>
                  </a:lnTo>
                  <a:lnTo>
                    <a:pt x="1604" y="2557"/>
                  </a:lnTo>
                  <a:lnTo>
                    <a:pt x="1600" y="2563"/>
                  </a:lnTo>
                  <a:lnTo>
                    <a:pt x="1598" y="2568"/>
                  </a:lnTo>
                  <a:lnTo>
                    <a:pt x="1596" y="2576"/>
                  </a:lnTo>
                  <a:lnTo>
                    <a:pt x="1592" y="2584"/>
                  </a:lnTo>
                  <a:lnTo>
                    <a:pt x="1588" y="2590"/>
                  </a:lnTo>
                  <a:lnTo>
                    <a:pt x="1585" y="2597"/>
                  </a:lnTo>
                  <a:lnTo>
                    <a:pt x="1579" y="2603"/>
                  </a:lnTo>
                  <a:lnTo>
                    <a:pt x="1575" y="2609"/>
                  </a:lnTo>
                  <a:lnTo>
                    <a:pt x="1567" y="2616"/>
                  </a:lnTo>
                  <a:lnTo>
                    <a:pt x="1562" y="2624"/>
                  </a:lnTo>
                  <a:lnTo>
                    <a:pt x="1556" y="2630"/>
                  </a:lnTo>
                  <a:lnTo>
                    <a:pt x="1552" y="2636"/>
                  </a:lnTo>
                  <a:lnTo>
                    <a:pt x="1546" y="2639"/>
                  </a:lnTo>
                  <a:lnTo>
                    <a:pt x="1542" y="2643"/>
                  </a:lnTo>
                  <a:lnTo>
                    <a:pt x="1540" y="2651"/>
                  </a:lnTo>
                  <a:lnTo>
                    <a:pt x="1542" y="2659"/>
                  </a:lnTo>
                  <a:lnTo>
                    <a:pt x="1544" y="2666"/>
                  </a:lnTo>
                  <a:lnTo>
                    <a:pt x="1542" y="2670"/>
                  </a:lnTo>
                  <a:lnTo>
                    <a:pt x="1540" y="2672"/>
                  </a:lnTo>
                  <a:lnTo>
                    <a:pt x="1544" y="2674"/>
                  </a:lnTo>
                  <a:lnTo>
                    <a:pt x="1548" y="2672"/>
                  </a:lnTo>
                  <a:lnTo>
                    <a:pt x="1550" y="2676"/>
                  </a:lnTo>
                  <a:lnTo>
                    <a:pt x="1552" y="2682"/>
                  </a:lnTo>
                  <a:lnTo>
                    <a:pt x="1544" y="2691"/>
                  </a:lnTo>
                  <a:lnTo>
                    <a:pt x="1542" y="2697"/>
                  </a:lnTo>
                  <a:lnTo>
                    <a:pt x="1539" y="2707"/>
                  </a:lnTo>
                  <a:lnTo>
                    <a:pt x="1535" y="2712"/>
                  </a:lnTo>
                  <a:lnTo>
                    <a:pt x="1533" y="2724"/>
                  </a:lnTo>
                  <a:lnTo>
                    <a:pt x="1527" y="2733"/>
                  </a:lnTo>
                  <a:lnTo>
                    <a:pt x="1527" y="2743"/>
                  </a:lnTo>
                  <a:lnTo>
                    <a:pt x="1523" y="2753"/>
                  </a:lnTo>
                  <a:lnTo>
                    <a:pt x="1519" y="2760"/>
                  </a:lnTo>
                  <a:lnTo>
                    <a:pt x="1514" y="2774"/>
                  </a:lnTo>
                  <a:lnTo>
                    <a:pt x="1504" y="2778"/>
                  </a:lnTo>
                  <a:lnTo>
                    <a:pt x="1496" y="2776"/>
                  </a:lnTo>
                  <a:lnTo>
                    <a:pt x="1506" y="2768"/>
                  </a:lnTo>
                  <a:lnTo>
                    <a:pt x="1508" y="2760"/>
                  </a:lnTo>
                  <a:lnTo>
                    <a:pt x="1512" y="2753"/>
                  </a:lnTo>
                  <a:lnTo>
                    <a:pt x="1516" y="2741"/>
                  </a:lnTo>
                  <a:lnTo>
                    <a:pt x="1514" y="2739"/>
                  </a:lnTo>
                  <a:lnTo>
                    <a:pt x="1510" y="2737"/>
                  </a:lnTo>
                  <a:lnTo>
                    <a:pt x="1504" y="2747"/>
                  </a:lnTo>
                  <a:lnTo>
                    <a:pt x="1498" y="2758"/>
                  </a:lnTo>
                  <a:lnTo>
                    <a:pt x="1496" y="2768"/>
                  </a:lnTo>
                  <a:lnTo>
                    <a:pt x="1491" y="2774"/>
                  </a:lnTo>
                  <a:lnTo>
                    <a:pt x="1485" y="2779"/>
                  </a:lnTo>
                  <a:lnTo>
                    <a:pt x="1479" y="2781"/>
                  </a:lnTo>
                  <a:lnTo>
                    <a:pt x="1475" y="2781"/>
                  </a:lnTo>
                  <a:lnTo>
                    <a:pt x="1473" y="2776"/>
                  </a:lnTo>
                  <a:lnTo>
                    <a:pt x="1471" y="2770"/>
                  </a:lnTo>
                  <a:lnTo>
                    <a:pt x="1471" y="2764"/>
                  </a:lnTo>
                  <a:lnTo>
                    <a:pt x="1473" y="2758"/>
                  </a:lnTo>
                  <a:lnTo>
                    <a:pt x="1477" y="2753"/>
                  </a:lnTo>
                  <a:lnTo>
                    <a:pt x="1479" y="2743"/>
                  </a:lnTo>
                  <a:lnTo>
                    <a:pt x="1483" y="2737"/>
                  </a:lnTo>
                  <a:lnTo>
                    <a:pt x="1487" y="2730"/>
                  </a:lnTo>
                  <a:lnTo>
                    <a:pt x="1493" y="2728"/>
                  </a:lnTo>
                  <a:lnTo>
                    <a:pt x="1502" y="2726"/>
                  </a:lnTo>
                  <a:lnTo>
                    <a:pt x="1508" y="2722"/>
                  </a:lnTo>
                  <a:lnTo>
                    <a:pt x="1510" y="2716"/>
                  </a:lnTo>
                  <a:lnTo>
                    <a:pt x="1508" y="2710"/>
                  </a:lnTo>
                  <a:lnTo>
                    <a:pt x="1508" y="2707"/>
                  </a:lnTo>
                  <a:lnTo>
                    <a:pt x="1512" y="2701"/>
                  </a:lnTo>
                  <a:lnTo>
                    <a:pt x="1512" y="2695"/>
                  </a:lnTo>
                  <a:lnTo>
                    <a:pt x="1506" y="2693"/>
                  </a:lnTo>
                  <a:lnTo>
                    <a:pt x="1502" y="2697"/>
                  </a:lnTo>
                  <a:lnTo>
                    <a:pt x="1500" y="2699"/>
                  </a:lnTo>
                  <a:lnTo>
                    <a:pt x="1496" y="2707"/>
                  </a:lnTo>
                  <a:lnTo>
                    <a:pt x="1491" y="2712"/>
                  </a:lnTo>
                  <a:lnTo>
                    <a:pt x="1485" y="2712"/>
                  </a:lnTo>
                  <a:lnTo>
                    <a:pt x="1481" y="2714"/>
                  </a:lnTo>
                  <a:lnTo>
                    <a:pt x="1477" y="2710"/>
                  </a:lnTo>
                  <a:lnTo>
                    <a:pt x="1473" y="2707"/>
                  </a:lnTo>
                  <a:lnTo>
                    <a:pt x="1468" y="2701"/>
                  </a:lnTo>
                  <a:lnTo>
                    <a:pt x="1464" y="2691"/>
                  </a:lnTo>
                  <a:lnTo>
                    <a:pt x="1458" y="2685"/>
                  </a:lnTo>
                  <a:lnTo>
                    <a:pt x="1450" y="2682"/>
                  </a:lnTo>
                  <a:lnTo>
                    <a:pt x="1443" y="2678"/>
                  </a:lnTo>
                  <a:lnTo>
                    <a:pt x="1443" y="2674"/>
                  </a:lnTo>
                  <a:lnTo>
                    <a:pt x="1439" y="2664"/>
                  </a:lnTo>
                  <a:lnTo>
                    <a:pt x="1429" y="2662"/>
                  </a:lnTo>
                  <a:lnTo>
                    <a:pt x="1420" y="2655"/>
                  </a:lnTo>
                  <a:lnTo>
                    <a:pt x="1414" y="2651"/>
                  </a:lnTo>
                  <a:lnTo>
                    <a:pt x="1402" y="2645"/>
                  </a:lnTo>
                  <a:lnTo>
                    <a:pt x="1397" y="2641"/>
                  </a:lnTo>
                  <a:lnTo>
                    <a:pt x="1391" y="2636"/>
                  </a:lnTo>
                  <a:lnTo>
                    <a:pt x="1385" y="2630"/>
                  </a:lnTo>
                  <a:lnTo>
                    <a:pt x="1375" y="2626"/>
                  </a:lnTo>
                  <a:lnTo>
                    <a:pt x="1368" y="2626"/>
                  </a:lnTo>
                  <a:lnTo>
                    <a:pt x="1358" y="2618"/>
                  </a:lnTo>
                  <a:lnTo>
                    <a:pt x="1352" y="2609"/>
                  </a:lnTo>
                  <a:lnTo>
                    <a:pt x="1345" y="2607"/>
                  </a:lnTo>
                  <a:lnTo>
                    <a:pt x="1337" y="2593"/>
                  </a:lnTo>
                  <a:lnTo>
                    <a:pt x="1327" y="2590"/>
                  </a:lnTo>
                  <a:lnTo>
                    <a:pt x="1320" y="2588"/>
                  </a:lnTo>
                  <a:lnTo>
                    <a:pt x="1306" y="2580"/>
                  </a:lnTo>
                  <a:lnTo>
                    <a:pt x="1297" y="2580"/>
                  </a:lnTo>
                  <a:lnTo>
                    <a:pt x="1291" y="2576"/>
                  </a:lnTo>
                  <a:lnTo>
                    <a:pt x="1285" y="2567"/>
                  </a:lnTo>
                  <a:lnTo>
                    <a:pt x="1281" y="2555"/>
                  </a:lnTo>
                  <a:lnTo>
                    <a:pt x="1272" y="2553"/>
                  </a:lnTo>
                  <a:lnTo>
                    <a:pt x="1266" y="2547"/>
                  </a:lnTo>
                  <a:lnTo>
                    <a:pt x="1258" y="2544"/>
                  </a:lnTo>
                  <a:lnTo>
                    <a:pt x="1249" y="2545"/>
                  </a:lnTo>
                  <a:lnTo>
                    <a:pt x="1239" y="2549"/>
                  </a:lnTo>
                  <a:lnTo>
                    <a:pt x="1230" y="2551"/>
                  </a:lnTo>
                  <a:lnTo>
                    <a:pt x="1224" y="2557"/>
                  </a:lnTo>
                  <a:lnTo>
                    <a:pt x="1216" y="2557"/>
                  </a:lnTo>
                  <a:lnTo>
                    <a:pt x="1209" y="2551"/>
                  </a:lnTo>
                  <a:lnTo>
                    <a:pt x="1212" y="2540"/>
                  </a:lnTo>
                  <a:lnTo>
                    <a:pt x="1214" y="2530"/>
                  </a:lnTo>
                  <a:lnTo>
                    <a:pt x="1218" y="2520"/>
                  </a:lnTo>
                  <a:lnTo>
                    <a:pt x="1226" y="2517"/>
                  </a:lnTo>
                  <a:lnTo>
                    <a:pt x="1235" y="2511"/>
                  </a:lnTo>
                  <a:lnTo>
                    <a:pt x="1241" y="2503"/>
                  </a:lnTo>
                  <a:lnTo>
                    <a:pt x="1245" y="2494"/>
                  </a:lnTo>
                  <a:lnTo>
                    <a:pt x="1253" y="2488"/>
                  </a:lnTo>
                  <a:lnTo>
                    <a:pt x="1256" y="2480"/>
                  </a:lnTo>
                  <a:lnTo>
                    <a:pt x="1258" y="2474"/>
                  </a:lnTo>
                  <a:lnTo>
                    <a:pt x="1266" y="2471"/>
                  </a:lnTo>
                  <a:lnTo>
                    <a:pt x="1274" y="2465"/>
                  </a:lnTo>
                  <a:lnTo>
                    <a:pt x="1276" y="2457"/>
                  </a:lnTo>
                  <a:lnTo>
                    <a:pt x="1278" y="2450"/>
                  </a:lnTo>
                  <a:lnTo>
                    <a:pt x="1280" y="2438"/>
                  </a:lnTo>
                  <a:lnTo>
                    <a:pt x="1283" y="2436"/>
                  </a:lnTo>
                  <a:lnTo>
                    <a:pt x="1289" y="2432"/>
                  </a:lnTo>
                  <a:lnTo>
                    <a:pt x="1293" y="2423"/>
                  </a:lnTo>
                  <a:lnTo>
                    <a:pt x="1301" y="2415"/>
                  </a:lnTo>
                  <a:lnTo>
                    <a:pt x="1306" y="2407"/>
                  </a:lnTo>
                  <a:lnTo>
                    <a:pt x="1310" y="2398"/>
                  </a:lnTo>
                  <a:lnTo>
                    <a:pt x="1314" y="2388"/>
                  </a:lnTo>
                  <a:lnTo>
                    <a:pt x="1316" y="2386"/>
                  </a:lnTo>
                  <a:lnTo>
                    <a:pt x="1324" y="2386"/>
                  </a:lnTo>
                  <a:lnTo>
                    <a:pt x="1335" y="2379"/>
                  </a:lnTo>
                  <a:lnTo>
                    <a:pt x="1345" y="2371"/>
                  </a:lnTo>
                  <a:lnTo>
                    <a:pt x="1351" y="2367"/>
                  </a:lnTo>
                  <a:lnTo>
                    <a:pt x="1358" y="2365"/>
                  </a:lnTo>
                  <a:lnTo>
                    <a:pt x="1362" y="2361"/>
                  </a:lnTo>
                  <a:lnTo>
                    <a:pt x="1366" y="2357"/>
                  </a:lnTo>
                  <a:lnTo>
                    <a:pt x="1370" y="2350"/>
                  </a:lnTo>
                  <a:lnTo>
                    <a:pt x="1375" y="2346"/>
                  </a:lnTo>
                  <a:lnTo>
                    <a:pt x="1383" y="2344"/>
                  </a:lnTo>
                  <a:lnTo>
                    <a:pt x="1389" y="2336"/>
                  </a:lnTo>
                  <a:lnTo>
                    <a:pt x="1395" y="2332"/>
                  </a:lnTo>
                  <a:lnTo>
                    <a:pt x="1404" y="2331"/>
                  </a:lnTo>
                  <a:lnTo>
                    <a:pt x="1412" y="2323"/>
                  </a:lnTo>
                  <a:lnTo>
                    <a:pt x="1418" y="2319"/>
                  </a:lnTo>
                  <a:lnTo>
                    <a:pt x="1425" y="2317"/>
                  </a:lnTo>
                  <a:lnTo>
                    <a:pt x="1429" y="2311"/>
                  </a:lnTo>
                  <a:lnTo>
                    <a:pt x="1435" y="2306"/>
                  </a:lnTo>
                  <a:lnTo>
                    <a:pt x="1439" y="2300"/>
                  </a:lnTo>
                  <a:lnTo>
                    <a:pt x="1441" y="2292"/>
                  </a:lnTo>
                  <a:lnTo>
                    <a:pt x="1439" y="2281"/>
                  </a:lnTo>
                  <a:lnTo>
                    <a:pt x="1445" y="2271"/>
                  </a:lnTo>
                  <a:lnTo>
                    <a:pt x="1443" y="2263"/>
                  </a:lnTo>
                  <a:lnTo>
                    <a:pt x="1441" y="2256"/>
                  </a:lnTo>
                  <a:lnTo>
                    <a:pt x="1437" y="2248"/>
                  </a:lnTo>
                  <a:lnTo>
                    <a:pt x="1433" y="2240"/>
                  </a:lnTo>
                  <a:lnTo>
                    <a:pt x="1433" y="2235"/>
                  </a:lnTo>
                  <a:lnTo>
                    <a:pt x="1435" y="2225"/>
                  </a:lnTo>
                  <a:lnTo>
                    <a:pt x="1435" y="2217"/>
                  </a:lnTo>
                  <a:lnTo>
                    <a:pt x="1433" y="2208"/>
                  </a:lnTo>
                  <a:lnTo>
                    <a:pt x="1425" y="2202"/>
                  </a:lnTo>
                  <a:lnTo>
                    <a:pt x="1412" y="2198"/>
                  </a:lnTo>
                  <a:lnTo>
                    <a:pt x="1406" y="2198"/>
                  </a:lnTo>
                  <a:lnTo>
                    <a:pt x="1397" y="2202"/>
                  </a:lnTo>
                  <a:lnTo>
                    <a:pt x="1391" y="2204"/>
                  </a:lnTo>
                  <a:lnTo>
                    <a:pt x="1385" y="2202"/>
                  </a:lnTo>
                  <a:lnTo>
                    <a:pt x="1387" y="2192"/>
                  </a:lnTo>
                  <a:lnTo>
                    <a:pt x="1391" y="2175"/>
                  </a:lnTo>
                  <a:lnTo>
                    <a:pt x="1391" y="2164"/>
                  </a:lnTo>
                  <a:lnTo>
                    <a:pt x="1397" y="2154"/>
                  </a:lnTo>
                  <a:lnTo>
                    <a:pt x="1398" y="2139"/>
                  </a:lnTo>
                  <a:lnTo>
                    <a:pt x="1400" y="2123"/>
                  </a:lnTo>
                  <a:lnTo>
                    <a:pt x="1400" y="2106"/>
                  </a:lnTo>
                  <a:lnTo>
                    <a:pt x="1400" y="2095"/>
                  </a:lnTo>
                  <a:lnTo>
                    <a:pt x="1400" y="2089"/>
                  </a:lnTo>
                  <a:lnTo>
                    <a:pt x="1400" y="2091"/>
                  </a:lnTo>
                  <a:lnTo>
                    <a:pt x="1395" y="2083"/>
                  </a:lnTo>
                  <a:lnTo>
                    <a:pt x="1387" y="2079"/>
                  </a:lnTo>
                  <a:lnTo>
                    <a:pt x="1375" y="2075"/>
                  </a:lnTo>
                  <a:lnTo>
                    <a:pt x="1368" y="2072"/>
                  </a:lnTo>
                  <a:lnTo>
                    <a:pt x="1360" y="2075"/>
                  </a:lnTo>
                  <a:lnTo>
                    <a:pt x="1351" y="2073"/>
                  </a:lnTo>
                  <a:lnTo>
                    <a:pt x="1347" y="2075"/>
                  </a:lnTo>
                  <a:lnTo>
                    <a:pt x="1341" y="2077"/>
                  </a:lnTo>
                  <a:lnTo>
                    <a:pt x="1337" y="2081"/>
                  </a:lnTo>
                  <a:lnTo>
                    <a:pt x="1329" y="2081"/>
                  </a:lnTo>
                  <a:lnTo>
                    <a:pt x="1322" y="2077"/>
                  </a:lnTo>
                  <a:lnTo>
                    <a:pt x="1316" y="2072"/>
                  </a:lnTo>
                  <a:lnTo>
                    <a:pt x="1314" y="2068"/>
                  </a:lnTo>
                  <a:lnTo>
                    <a:pt x="1316" y="2058"/>
                  </a:lnTo>
                  <a:lnTo>
                    <a:pt x="1318" y="2049"/>
                  </a:lnTo>
                  <a:lnTo>
                    <a:pt x="1316" y="2041"/>
                  </a:lnTo>
                  <a:lnTo>
                    <a:pt x="1310" y="2033"/>
                  </a:lnTo>
                  <a:lnTo>
                    <a:pt x="1308" y="2024"/>
                  </a:lnTo>
                  <a:lnTo>
                    <a:pt x="1306" y="2016"/>
                  </a:lnTo>
                  <a:lnTo>
                    <a:pt x="1304" y="2008"/>
                  </a:lnTo>
                  <a:lnTo>
                    <a:pt x="1303" y="2001"/>
                  </a:lnTo>
                  <a:lnTo>
                    <a:pt x="1301" y="1993"/>
                  </a:lnTo>
                  <a:lnTo>
                    <a:pt x="1304" y="1991"/>
                  </a:lnTo>
                  <a:lnTo>
                    <a:pt x="1312" y="1989"/>
                  </a:lnTo>
                  <a:lnTo>
                    <a:pt x="1306" y="1981"/>
                  </a:lnTo>
                  <a:lnTo>
                    <a:pt x="1304" y="1972"/>
                  </a:lnTo>
                  <a:lnTo>
                    <a:pt x="1301" y="1964"/>
                  </a:lnTo>
                  <a:lnTo>
                    <a:pt x="1293" y="1960"/>
                  </a:lnTo>
                  <a:lnTo>
                    <a:pt x="1285" y="1960"/>
                  </a:lnTo>
                  <a:lnTo>
                    <a:pt x="1281" y="1964"/>
                  </a:lnTo>
                  <a:lnTo>
                    <a:pt x="1272" y="1964"/>
                  </a:lnTo>
                  <a:lnTo>
                    <a:pt x="1268" y="1958"/>
                  </a:lnTo>
                  <a:lnTo>
                    <a:pt x="1266" y="1953"/>
                  </a:lnTo>
                  <a:lnTo>
                    <a:pt x="1264" y="1949"/>
                  </a:lnTo>
                  <a:lnTo>
                    <a:pt x="1260" y="1949"/>
                  </a:lnTo>
                  <a:lnTo>
                    <a:pt x="1256" y="1951"/>
                  </a:lnTo>
                  <a:lnTo>
                    <a:pt x="1256" y="1955"/>
                  </a:lnTo>
                  <a:lnTo>
                    <a:pt x="1255" y="1956"/>
                  </a:lnTo>
                  <a:lnTo>
                    <a:pt x="1253" y="1962"/>
                  </a:lnTo>
                  <a:lnTo>
                    <a:pt x="1245" y="1966"/>
                  </a:lnTo>
                  <a:lnTo>
                    <a:pt x="1239" y="1964"/>
                  </a:lnTo>
                  <a:lnTo>
                    <a:pt x="1232" y="1962"/>
                  </a:lnTo>
                  <a:lnTo>
                    <a:pt x="1218" y="1958"/>
                  </a:lnTo>
                  <a:lnTo>
                    <a:pt x="1212" y="1955"/>
                  </a:lnTo>
                  <a:lnTo>
                    <a:pt x="1207" y="1955"/>
                  </a:lnTo>
                  <a:lnTo>
                    <a:pt x="1195" y="1955"/>
                  </a:lnTo>
                  <a:lnTo>
                    <a:pt x="1185" y="1953"/>
                  </a:lnTo>
                  <a:lnTo>
                    <a:pt x="1176" y="1953"/>
                  </a:lnTo>
                  <a:lnTo>
                    <a:pt x="1164" y="1955"/>
                  </a:lnTo>
                  <a:lnTo>
                    <a:pt x="1159" y="1955"/>
                  </a:lnTo>
                  <a:lnTo>
                    <a:pt x="1155" y="1953"/>
                  </a:lnTo>
                  <a:lnTo>
                    <a:pt x="1155" y="1947"/>
                  </a:lnTo>
                  <a:lnTo>
                    <a:pt x="1157" y="1939"/>
                  </a:lnTo>
                  <a:lnTo>
                    <a:pt x="1161" y="1932"/>
                  </a:lnTo>
                  <a:lnTo>
                    <a:pt x="1155" y="1928"/>
                  </a:lnTo>
                  <a:lnTo>
                    <a:pt x="1153" y="1918"/>
                  </a:lnTo>
                  <a:lnTo>
                    <a:pt x="1155" y="1910"/>
                  </a:lnTo>
                  <a:lnTo>
                    <a:pt x="1157" y="1901"/>
                  </a:lnTo>
                  <a:lnTo>
                    <a:pt x="1159" y="1893"/>
                  </a:lnTo>
                  <a:lnTo>
                    <a:pt x="1155" y="1887"/>
                  </a:lnTo>
                  <a:lnTo>
                    <a:pt x="1153" y="1882"/>
                  </a:lnTo>
                  <a:lnTo>
                    <a:pt x="1153" y="1872"/>
                  </a:lnTo>
                  <a:lnTo>
                    <a:pt x="1151" y="1862"/>
                  </a:lnTo>
                  <a:lnTo>
                    <a:pt x="1155" y="1857"/>
                  </a:lnTo>
                  <a:lnTo>
                    <a:pt x="1151" y="1851"/>
                  </a:lnTo>
                  <a:lnTo>
                    <a:pt x="1149" y="1843"/>
                  </a:lnTo>
                  <a:lnTo>
                    <a:pt x="1145" y="1838"/>
                  </a:lnTo>
                  <a:lnTo>
                    <a:pt x="1141" y="1834"/>
                  </a:lnTo>
                  <a:lnTo>
                    <a:pt x="1138" y="1828"/>
                  </a:lnTo>
                  <a:lnTo>
                    <a:pt x="1141" y="1822"/>
                  </a:lnTo>
                  <a:lnTo>
                    <a:pt x="1141" y="1818"/>
                  </a:lnTo>
                  <a:lnTo>
                    <a:pt x="1134" y="1814"/>
                  </a:lnTo>
                  <a:lnTo>
                    <a:pt x="1132" y="1809"/>
                  </a:lnTo>
                  <a:lnTo>
                    <a:pt x="1134" y="1805"/>
                  </a:lnTo>
                  <a:lnTo>
                    <a:pt x="1143" y="1803"/>
                  </a:lnTo>
                  <a:lnTo>
                    <a:pt x="1145" y="1799"/>
                  </a:lnTo>
                  <a:lnTo>
                    <a:pt x="1145" y="1793"/>
                  </a:lnTo>
                  <a:lnTo>
                    <a:pt x="1145" y="1786"/>
                  </a:lnTo>
                  <a:lnTo>
                    <a:pt x="1143" y="1782"/>
                  </a:lnTo>
                  <a:lnTo>
                    <a:pt x="1139" y="1778"/>
                  </a:lnTo>
                  <a:lnTo>
                    <a:pt x="1139" y="1772"/>
                  </a:lnTo>
                  <a:lnTo>
                    <a:pt x="1141" y="1770"/>
                  </a:lnTo>
                  <a:lnTo>
                    <a:pt x="1145" y="1768"/>
                  </a:lnTo>
                  <a:lnTo>
                    <a:pt x="1147" y="1763"/>
                  </a:lnTo>
                  <a:lnTo>
                    <a:pt x="1147" y="1755"/>
                  </a:lnTo>
                  <a:lnTo>
                    <a:pt x="1147" y="1751"/>
                  </a:lnTo>
                  <a:lnTo>
                    <a:pt x="1149" y="1747"/>
                  </a:lnTo>
                  <a:lnTo>
                    <a:pt x="1153" y="1742"/>
                  </a:lnTo>
                  <a:lnTo>
                    <a:pt x="1155" y="1738"/>
                  </a:lnTo>
                  <a:lnTo>
                    <a:pt x="1157" y="1728"/>
                  </a:lnTo>
                  <a:lnTo>
                    <a:pt x="1157" y="1722"/>
                  </a:lnTo>
                  <a:lnTo>
                    <a:pt x="1157" y="1715"/>
                  </a:lnTo>
                  <a:lnTo>
                    <a:pt x="1159" y="1709"/>
                  </a:lnTo>
                  <a:lnTo>
                    <a:pt x="1159" y="1703"/>
                  </a:lnTo>
                  <a:lnTo>
                    <a:pt x="1159" y="1699"/>
                  </a:lnTo>
                  <a:lnTo>
                    <a:pt x="1161" y="1692"/>
                  </a:lnTo>
                  <a:lnTo>
                    <a:pt x="1161" y="1688"/>
                  </a:lnTo>
                  <a:lnTo>
                    <a:pt x="1162" y="1682"/>
                  </a:lnTo>
                  <a:lnTo>
                    <a:pt x="1164" y="1678"/>
                  </a:lnTo>
                  <a:lnTo>
                    <a:pt x="1164" y="1674"/>
                  </a:lnTo>
                  <a:lnTo>
                    <a:pt x="1162" y="1669"/>
                  </a:lnTo>
                  <a:lnTo>
                    <a:pt x="1161" y="1665"/>
                  </a:lnTo>
                  <a:lnTo>
                    <a:pt x="1159" y="1663"/>
                  </a:lnTo>
                  <a:lnTo>
                    <a:pt x="1157" y="1659"/>
                  </a:lnTo>
                  <a:lnTo>
                    <a:pt x="1157" y="1655"/>
                  </a:lnTo>
                  <a:lnTo>
                    <a:pt x="1153" y="1653"/>
                  </a:lnTo>
                  <a:lnTo>
                    <a:pt x="1149" y="1651"/>
                  </a:lnTo>
                  <a:lnTo>
                    <a:pt x="1147" y="1648"/>
                  </a:lnTo>
                  <a:lnTo>
                    <a:pt x="1147" y="1646"/>
                  </a:lnTo>
                  <a:lnTo>
                    <a:pt x="1145" y="1640"/>
                  </a:lnTo>
                  <a:lnTo>
                    <a:pt x="1145" y="1634"/>
                  </a:lnTo>
                  <a:lnTo>
                    <a:pt x="1143" y="1628"/>
                  </a:lnTo>
                  <a:lnTo>
                    <a:pt x="1139" y="1625"/>
                  </a:lnTo>
                  <a:lnTo>
                    <a:pt x="1136" y="1619"/>
                  </a:lnTo>
                  <a:lnTo>
                    <a:pt x="1130" y="1617"/>
                  </a:lnTo>
                  <a:lnTo>
                    <a:pt x="1124" y="1617"/>
                  </a:lnTo>
                  <a:lnTo>
                    <a:pt x="1118" y="1613"/>
                  </a:lnTo>
                  <a:lnTo>
                    <a:pt x="1118" y="1607"/>
                  </a:lnTo>
                  <a:lnTo>
                    <a:pt x="1114" y="1605"/>
                  </a:lnTo>
                  <a:lnTo>
                    <a:pt x="1111" y="1600"/>
                  </a:lnTo>
                  <a:lnTo>
                    <a:pt x="1107" y="1594"/>
                  </a:lnTo>
                  <a:lnTo>
                    <a:pt x="1107" y="1590"/>
                  </a:lnTo>
                  <a:lnTo>
                    <a:pt x="1107" y="1584"/>
                  </a:lnTo>
                  <a:lnTo>
                    <a:pt x="1111" y="1580"/>
                  </a:lnTo>
                  <a:lnTo>
                    <a:pt x="1107" y="1575"/>
                  </a:lnTo>
                  <a:lnTo>
                    <a:pt x="1109" y="1565"/>
                  </a:lnTo>
                  <a:lnTo>
                    <a:pt x="1107" y="1559"/>
                  </a:lnTo>
                  <a:lnTo>
                    <a:pt x="1105" y="1555"/>
                  </a:lnTo>
                  <a:lnTo>
                    <a:pt x="1105" y="1552"/>
                  </a:lnTo>
                  <a:lnTo>
                    <a:pt x="1107" y="1548"/>
                  </a:lnTo>
                  <a:lnTo>
                    <a:pt x="1113" y="1544"/>
                  </a:lnTo>
                  <a:lnTo>
                    <a:pt x="1111" y="1540"/>
                  </a:lnTo>
                  <a:lnTo>
                    <a:pt x="1105" y="1536"/>
                  </a:lnTo>
                  <a:lnTo>
                    <a:pt x="1099" y="1538"/>
                  </a:lnTo>
                  <a:lnTo>
                    <a:pt x="1095" y="1538"/>
                  </a:lnTo>
                  <a:lnTo>
                    <a:pt x="1088" y="1540"/>
                  </a:lnTo>
                  <a:lnTo>
                    <a:pt x="1082" y="1538"/>
                  </a:lnTo>
                  <a:lnTo>
                    <a:pt x="1080" y="1542"/>
                  </a:lnTo>
                  <a:lnTo>
                    <a:pt x="1074" y="1540"/>
                  </a:lnTo>
                  <a:lnTo>
                    <a:pt x="1067" y="1542"/>
                  </a:lnTo>
                  <a:lnTo>
                    <a:pt x="1059" y="1542"/>
                  </a:lnTo>
                  <a:lnTo>
                    <a:pt x="1053" y="1542"/>
                  </a:lnTo>
                  <a:lnTo>
                    <a:pt x="1043" y="1540"/>
                  </a:lnTo>
                  <a:lnTo>
                    <a:pt x="1036" y="1540"/>
                  </a:lnTo>
                  <a:lnTo>
                    <a:pt x="1026" y="1540"/>
                  </a:lnTo>
                  <a:lnTo>
                    <a:pt x="1020" y="1540"/>
                  </a:lnTo>
                  <a:lnTo>
                    <a:pt x="1015" y="1540"/>
                  </a:lnTo>
                  <a:lnTo>
                    <a:pt x="1007" y="1538"/>
                  </a:lnTo>
                  <a:lnTo>
                    <a:pt x="1001" y="1540"/>
                  </a:lnTo>
                  <a:lnTo>
                    <a:pt x="999" y="1544"/>
                  </a:lnTo>
                  <a:lnTo>
                    <a:pt x="992" y="1544"/>
                  </a:lnTo>
                  <a:lnTo>
                    <a:pt x="986" y="1542"/>
                  </a:lnTo>
                  <a:lnTo>
                    <a:pt x="980" y="1540"/>
                  </a:lnTo>
                  <a:lnTo>
                    <a:pt x="980" y="1531"/>
                  </a:lnTo>
                  <a:lnTo>
                    <a:pt x="976" y="1525"/>
                  </a:lnTo>
                  <a:lnTo>
                    <a:pt x="976" y="1521"/>
                  </a:lnTo>
                  <a:lnTo>
                    <a:pt x="974" y="1515"/>
                  </a:lnTo>
                  <a:lnTo>
                    <a:pt x="969" y="1509"/>
                  </a:lnTo>
                  <a:lnTo>
                    <a:pt x="967" y="1504"/>
                  </a:lnTo>
                  <a:lnTo>
                    <a:pt x="965" y="1496"/>
                  </a:lnTo>
                  <a:lnTo>
                    <a:pt x="963" y="1488"/>
                  </a:lnTo>
                  <a:lnTo>
                    <a:pt x="959" y="1483"/>
                  </a:lnTo>
                  <a:lnTo>
                    <a:pt x="957" y="1477"/>
                  </a:lnTo>
                  <a:lnTo>
                    <a:pt x="951" y="1471"/>
                  </a:lnTo>
                  <a:lnTo>
                    <a:pt x="951" y="1463"/>
                  </a:lnTo>
                  <a:lnTo>
                    <a:pt x="953" y="1452"/>
                  </a:lnTo>
                  <a:lnTo>
                    <a:pt x="951" y="1446"/>
                  </a:lnTo>
                  <a:lnTo>
                    <a:pt x="957" y="1442"/>
                  </a:lnTo>
                  <a:lnTo>
                    <a:pt x="965" y="1437"/>
                  </a:lnTo>
                  <a:lnTo>
                    <a:pt x="965" y="1429"/>
                  </a:lnTo>
                  <a:lnTo>
                    <a:pt x="969" y="1421"/>
                  </a:lnTo>
                  <a:lnTo>
                    <a:pt x="965" y="1415"/>
                  </a:lnTo>
                  <a:lnTo>
                    <a:pt x="963" y="1408"/>
                  </a:lnTo>
                  <a:lnTo>
                    <a:pt x="961" y="1402"/>
                  </a:lnTo>
                  <a:lnTo>
                    <a:pt x="959" y="1392"/>
                  </a:lnTo>
                  <a:lnTo>
                    <a:pt x="955" y="1387"/>
                  </a:lnTo>
                  <a:lnTo>
                    <a:pt x="951" y="1381"/>
                  </a:lnTo>
                  <a:lnTo>
                    <a:pt x="951" y="1371"/>
                  </a:lnTo>
                  <a:lnTo>
                    <a:pt x="949" y="1366"/>
                  </a:lnTo>
                  <a:lnTo>
                    <a:pt x="946" y="1360"/>
                  </a:lnTo>
                  <a:lnTo>
                    <a:pt x="940" y="1354"/>
                  </a:lnTo>
                  <a:lnTo>
                    <a:pt x="932" y="1352"/>
                  </a:lnTo>
                  <a:lnTo>
                    <a:pt x="925" y="1346"/>
                  </a:lnTo>
                  <a:lnTo>
                    <a:pt x="921" y="1344"/>
                  </a:lnTo>
                  <a:lnTo>
                    <a:pt x="915" y="1344"/>
                  </a:lnTo>
                  <a:lnTo>
                    <a:pt x="909" y="1346"/>
                  </a:lnTo>
                  <a:lnTo>
                    <a:pt x="903" y="1346"/>
                  </a:lnTo>
                  <a:lnTo>
                    <a:pt x="898" y="1343"/>
                  </a:lnTo>
                  <a:lnTo>
                    <a:pt x="890" y="1343"/>
                  </a:lnTo>
                  <a:lnTo>
                    <a:pt x="884" y="1348"/>
                  </a:lnTo>
                  <a:lnTo>
                    <a:pt x="878" y="1348"/>
                  </a:lnTo>
                  <a:lnTo>
                    <a:pt x="871" y="1346"/>
                  </a:lnTo>
                  <a:lnTo>
                    <a:pt x="865" y="1343"/>
                  </a:lnTo>
                  <a:lnTo>
                    <a:pt x="861" y="1341"/>
                  </a:lnTo>
                  <a:lnTo>
                    <a:pt x="857" y="1343"/>
                  </a:lnTo>
                  <a:lnTo>
                    <a:pt x="854" y="1343"/>
                  </a:lnTo>
                  <a:lnTo>
                    <a:pt x="850" y="1339"/>
                  </a:lnTo>
                  <a:lnTo>
                    <a:pt x="846" y="1335"/>
                  </a:lnTo>
                  <a:lnTo>
                    <a:pt x="844" y="1329"/>
                  </a:lnTo>
                  <a:lnTo>
                    <a:pt x="836" y="1325"/>
                  </a:lnTo>
                  <a:lnTo>
                    <a:pt x="830" y="1321"/>
                  </a:lnTo>
                  <a:lnTo>
                    <a:pt x="823" y="1321"/>
                  </a:lnTo>
                  <a:lnTo>
                    <a:pt x="815" y="1318"/>
                  </a:lnTo>
                  <a:lnTo>
                    <a:pt x="807" y="1314"/>
                  </a:lnTo>
                  <a:lnTo>
                    <a:pt x="796" y="1310"/>
                  </a:lnTo>
                  <a:lnTo>
                    <a:pt x="788" y="1312"/>
                  </a:lnTo>
                  <a:lnTo>
                    <a:pt x="781" y="1312"/>
                  </a:lnTo>
                  <a:lnTo>
                    <a:pt x="775" y="1308"/>
                  </a:lnTo>
                  <a:lnTo>
                    <a:pt x="771" y="1300"/>
                  </a:lnTo>
                  <a:lnTo>
                    <a:pt x="765" y="1295"/>
                  </a:lnTo>
                  <a:lnTo>
                    <a:pt x="761" y="1291"/>
                  </a:lnTo>
                  <a:lnTo>
                    <a:pt x="754" y="1287"/>
                  </a:lnTo>
                  <a:lnTo>
                    <a:pt x="744" y="1291"/>
                  </a:lnTo>
                  <a:lnTo>
                    <a:pt x="736" y="1291"/>
                  </a:lnTo>
                  <a:lnTo>
                    <a:pt x="731" y="1285"/>
                  </a:lnTo>
                  <a:lnTo>
                    <a:pt x="725" y="1281"/>
                  </a:lnTo>
                  <a:lnTo>
                    <a:pt x="721" y="1279"/>
                  </a:lnTo>
                  <a:lnTo>
                    <a:pt x="715" y="1283"/>
                  </a:lnTo>
                  <a:lnTo>
                    <a:pt x="708" y="1285"/>
                  </a:lnTo>
                  <a:lnTo>
                    <a:pt x="698" y="1283"/>
                  </a:lnTo>
                  <a:lnTo>
                    <a:pt x="692" y="1279"/>
                  </a:lnTo>
                  <a:lnTo>
                    <a:pt x="687" y="1281"/>
                  </a:lnTo>
                  <a:lnTo>
                    <a:pt x="675" y="1279"/>
                  </a:lnTo>
                  <a:lnTo>
                    <a:pt x="669" y="1273"/>
                  </a:lnTo>
                  <a:lnTo>
                    <a:pt x="665" y="1268"/>
                  </a:lnTo>
                  <a:lnTo>
                    <a:pt x="660" y="1266"/>
                  </a:lnTo>
                  <a:lnTo>
                    <a:pt x="652" y="1262"/>
                  </a:lnTo>
                  <a:lnTo>
                    <a:pt x="648" y="1256"/>
                  </a:lnTo>
                  <a:lnTo>
                    <a:pt x="642" y="1250"/>
                  </a:lnTo>
                  <a:lnTo>
                    <a:pt x="635" y="1249"/>
                  </a:lnTo>
                  <a:lnTo>
                    <a:pt x="625" y="1245"/>
                  </a:lnTo>
                  <a:lnTo>
                    <a:pt x="627" y="1241"/>
                  </a:lnTo>
                  <a:lnTo>
                    <a:pt x="621" y="1235"/>
                  </a:lnTo>
                  <a:lnTo>
                    <a:pt x="614" y="1229"/>
                  </a:lnTo>
                  <a:lnTo>
                    <a:pt x="608" y="1222"/>
                  </a:lnTo>
                  <a:lnTo>
                    <a:pt x="608" y="1214"/>
                  </a:lnTo>
                  <a:lnTo>
                    <a:pt x="610" y="1208"/>
                  </a:lnTo>
                  <a:lnTo>
                    <a:pt x="608" y="1201"/>
                  </a:lnTo>
                  <a:lnTo>
                    <a:pt x="606" y="1193"/>
                  </a:lnTo>
                  <a:lnTo>
                    <a:pt x="604" y="1183"/>
                  </a:lnTo>
                  <a:lnTo>
                    <a:pt x="606" y="1178"/>
                  </a:lnTo>
                  <a:lnTo>
                    <a:pt x="608" y="1174"/>
                  </a:lnTo>
                  <a:lnTo>
                    <a:pt x="610" y="1166"/>
                  </a:lnTo>
                  <a:lnTo>
                    <a:pt x="612" y="1160"/>
                  </a:lnTo>
                  <a:lnTo>
                    <a:pt x="606" y="1153"/>
                  </a:lnTo>
                  <a:lnTo>
                    <a:pt x="602" y="1147"/>
                  </a:lnTo>
                  <a:lnTo>
                    <a:pt x="602" y="1141"/>
                  </a:lnTo>
                  <a:lnTo>
                    <a:pt x="602" y="1133"/>
                  </a:lnTo>
                  <a:lnTo>
                    <a:pt x="606" y="1128"/>
                  </a:lnTo>
                  <a:lnTo>
                    <a:pt x="606" y="1120"/>
                  </a:lnTo>
                  <a:lnTo>
                    <a:pt x="606" y="1112"/>
                  </a:lnTo>
                  <a:lnTo>
                    <a:pt x="606" y="1107"/>
                  </a:lnTo>
                  <a:lnTo>
                    <a:pt x="604" y="1099"/>
                  </a:lnTo>
                  <a:lnTo>
                    <a:pt x="600" y="1091"/>
                  </a:lnTo>
                  <a:lnTo>
                    <a:pt x="596" y="1084"/>
                  </a:lnTo>
                  <a:lnTo>
                    <a:pt x="593" y="1078"/>
                  </a:lnTo>
                  <a:lnTo>
                    <a:pt x="585" y="1078"/>
                  </a:lnTo>
                  <a:lnTo>
                    <a:pt x="581" y="1082"/>
                  </a:lnTo>
                  <a:lnTo>
                    <a:pt x="571" y="1084"/>
                  </a:lnTo>
                  <a:lnTo>
                    <a:pt x="570" y="1076"/>
                  </a:lnTo>
                  <a:lnTo>
                    <a:pt x="564" y="1070"/>
                  </a:lnTo>
                  <a:lnTo>
                    <a:pt x="558" y="1066"/>
                  </a:lnTo>
                  <a:lnTo>
                    <a:pt x="548" y="1070"/>
                  </a:lnTo>
                  <a:lnTo>
                    <a:pt x="539" y="1072"/>
                  </a:lnTo>
                  <a:lnTo>
                    <a:pt x="531" y="1076"/>
                  </a:lnTo>
                  <a:lnTo>
                    <a:pt x="527" y="1078"/>
                  </a:lnTo>
                  <a:lnTo>
                    <a:pt x="525" y="1078"/>
                  </a:lnTo>
                  <a:lnTo>
                    <a:pt x="516" y="1080"/>
                  </a:lnTo>
                  <a:lnTo>
                    <a:pt x="508" y="1084"/>
                  </a:lnTo>
                  <a:lnTo>
                    <a:pt x="499" y="1087"/>
                  </a:lnTo>
                  <a:lnTo>
                    <a:pt x="495" y="1091"/>
                  </a:lnTo>
                  <a:lnTo>
                    <a:pt x="491" y="1097"/>
                  </a:lnTo>
                  <a:lnTo>
                    <a:pt x="485" y="1101"/>
                  </a:lnTo>
                  <a:lnTo>
                    <a:pt x="479" y="1105"/>
                  </a:lnTo>
                  <a:lnTo>
                    <a:pt x="472" y="1108"/>
                  </a:lnTo>
                  <a:lnTo>
                    <a:pt x="468" y="1112"/>
                  </a:lnTo>
                  <a:lnTo>
                    <a:pt x="460" y="1120"/>
                  </a:lnTo>
                  <a:lnTo>
                    <a:pt x="456" y="1126"/>
                  </a:lnTo>
                  <a:lnTo>
                    <a:pt x="447" y="1130"/>
                  </a:lnTo>
                  <a:lnTo>
                    <a:pt x="443" y="1133"/>
                  </a:lnTo>
                  <a:lnTo>
                    <a:pt x="435" y="1135"/>
                  </a:lnTo>
                  <a:lnTo>
                    <a:pt x="429" y="1135"/>
                  </a:lnTo>
                  <a:lnTo>
                    <a:pt x="422" y="1137"/>
                  </a:lnTo>
                  <a:lnTo>
                    <a:pt x="410" y="1137"/>
                  </a:lnTo>
                  <a:lnTo>
                    <a:pt x="406" y="1137"/>
                  </a:lnTo>
                  <a:lnTo>
                    <a:pt x="399" y="1141"/>
                  </a:lnTo>
                  <a:lnTo>
                    <a:pt x="393" y="1139"/>
                  </a:lnTo>
                  <a:lnTo>
                    <a:pt x="389" y="1137"/>
                  </a:lnTo>
                  <a:lnTo>
                    <a:pt x="385" y="1137"/>
                  </a:lnTo>
                  <a:lnTo>
                    <a:pt x="381" y="1143"/>
                  </a:lnTo>
                  <a:lnTo>
                    <a:pt x="378" y="1149"/>
                  </a:lnTo>
                  <a:lnTo>
                    <a:pt x="374" y="1151"/>
                  </a:lnTo>
                  <a:lnTo>
                    <a:pt x="370" y="1153"/>
                  </a:lnTo>
                  <a:lnTo>
                    <a:pt x="362" y="1153"/>
                  </a:lnTo>
                  <a:lnTo>
                    <a:pt x="358" y="1156"/>
                  </a:lnTo>
                  <a:lnTo>
                    <a:pt x="353" y="1158"/>
                  </a:lnTo>
                  <a:lnTo>
                    <a:pt x="347" y="1156"/>
                  </a:lnTo>
                  <a:lnTo>
                    <a:pt x="339" y="1155"/>
                  </a:lnTo>
                  <a:lnTo>
                    <a:pt x="326" y="1156"/>
                  </a:lnTo>
                  <a:lnTo>
                    <a:pt x="318" y="1155"/>
                  </a:lnTo>
                  <a:lnTo>
                    <a:pt x="307" y="1155"/>
                  </a:lnTo>
                  <a:lnTo>
                    <a:pt x="299" y="1155"/>
                  </a:lnTo>
                  <a:lnTo>
                    <a:pt x="287" y="1156"/>
                  </a:lnTo>
                  <a:lnTo>
                    <a:pt x="280" y="1158"/>
                  </a:lnTo>
                  <a:lnTo>
                    <a:pt x="272" y="1162"/>
                  </a:lnTo>
                  <a:lnTo>
                    <a:pt x="264" y="1164"/>
                  </a:lnTo>
                  <a:lnTo>
                    <a:pt x="255" y="1164"/>
                  </a:lnTo>
                  <a:lnTo>
                    <a:pt x="249" y="1160"/>
                  </a:lnTo>
                  <a:lnTo>
                    <a:pt x="245" y="1155"/>
                  </a:lnTo>
                  <a:lnTo>
                    <a:pt x="245" y="1151"/>
                  </a:lnTo>
                  <a:lnTo>
                    <a:pt x="241" y="1145"/>
                  </a:lnTo>
                  <a:lnTo>
                    <a:pt x="239" y="1139"/>
                  </a:lnTo>
                  <a:lnTo>
                    <a:pt x="239" y="1130"/>
                  </a:lnTo>
                  <a:lnTo>
                    <a:pt x="241" y="1120"/>
                  </a:lnTo>
                  <a:lnTo>
                    <a:pt x="241" y="1114"/>
                  </a:lnTo>
                  <a:lnTo>
                    <a:pt x="243" y="1107"/>
                  </a:lnTo>
                  <a:lnTo>
                    <a:pt x="241" y="1103"/>
                  </a:lnTo>
                  <a:lnTo>
                    <a:pt x="241" y="1095"/>
                  </a:lnTo>
                  <a:lnTo>
                    <a:pt x="241" y="1078"/>
                  </a:lnTo>
                  <a:lnTo>
                    <a:pt x="241" y="1070"/>
                  </a:lnTo>
                  <a:lnTo>
                    <a:pt x="241" y="1062"/>
                  </a:lnTo>
                  <a:lnTo>
                    <a:pt x="241" y="1057"/>
                  </a:lnTo>
                  <a:lnTo>
                    <a:pt x="239" y="1053"/>
                  </a:lnTo>
                  <a:lnTo>
                    <a:pt x="232" y="1053"/>
                  </a:lnTo>
                  <a:lnTo>
                    <a:pt x="228" y="1055"/>
                  </a:lnTo>
                  <a:lnTo>
                    <a:pt x="224" y="1055"/>
                  </a:lnTo>
                  <a:lnTo>
                    <a:pt x="218" y="1059"/>
                  </a:lnTo>
                  <a:lnTo>
                    <a:pt x="211" y="1061"/>
                  </a:lnTo>
                  <a:lnTo>
                    <a:pt x="207" y="1062"/>
                  </a:lnTo>
                  <a:lnTo>
                    <a:pt x="203" y="1068"/>
                  </a:lnTo>
                  <a:lnTo>
                    <a:pt x="193" y="1074"/>
                  </a:lnTo>
                  <a:lnTo>
                    <a:pt x="188" y="1078"/>
                  </a:lnTo>
                  <a:lnTo>
                    <a:pt x="186" y="1084"/>
                  </a:lnTo>
                  <a:lnTo>
                    <a:pt x="178" y="1087"/>
                  </a:lnTo>
                  <a:lnTo>
                    <a:pt x="168" y="1085"/>
                  </a:lnTo>
                  <a:lnTo>
                    <a:pt x="163" y="1085"/>
                  </a:lnTo>
                  <a:lnTo>
                    <a:pt x="159" y="1091"/>
                  </a:lnTo>
                  <a:lnTo>
                    <a:pt x="153" y="1093"/>
                  </a:lnTo>
                  <a:lnTo>
                    <a:pt x="147" y="1091"/>
                  </a:lnTo>
                  <a:lnTo>
                    <a:pt x="142" y="1091"/>
                  </a:lnTo>
                  <a:lnTo>
                    <a:pt x="136" y="1087"/>
                  </a:lnTo>
                  <a:lnTo>
                    <a:pt x="132" y="1082"/>
                  </a:lnTo>
                  <a:lnTo>
                    <a:pt x="130" y="1076"/>
                  </a:lnTo>
                  <a:lnTo>
                    <a:pt x="130" y="1072"/>
                  </a:lnTo>
                  <a:lnTo>
                    <a:pt x="122" y="1070"/>
                  </a:lnTo>
                  <a:lnTo>
                    <a:pt x="117" y="1066"/>
                  </a:lnTo>
                  <a:lnTo>
                    <a:pt x="111" y="1062"/>
                  </a:lnTo>
                  <a:lnTo>
                    <a:pt x="103" y="1059"/>
                  </a:lnTo>
                  <a:lnTo>
                    <a:pt x="96" y="1059"/>
                  </a:lnTo>
                  <a:lnTo>
                    <a:pt x="90" y="1055"/>
                  </a:lnTo>
                  <a:lnTo>
                    <a:pt x="84" y="1051"/>
                  </a:lnTo>
                  <a:lnTo>
                    <a:pt x="76" y="1047"/>
                  </a:lnTo>
                  <a:lnTo>
                    <a:pt x="71" y="1047"/>
                  </a:lnTo>
                  <a:lnTo>
                    <a:pt x="65" y="1051"/>
                  </a:lnTo>
                  <a:lnTo>
                    <a:pt x="61" y="1047"/>
                  </a:lnTo>
                  <a:lnTo>
                    <a:pt x="59" y="1043"/>
                  </a:lnTo>
                  <a:lnTo>
                    <a:pt x="63" y="1037"/>
                  </a:lnTo>
                  <a:lnTo>
                    <a:pt x="65" y="1032"/>
                  </a:lnTo>
                  <a:lnTo>
                    <a:pt x="67" y="1028"/>
                  </a:lnTo>
                  <a:lnTo>
                    <a:pt x="67" y="1022"/>
                  </a:lnTo>
                  <a:lnTo>
                    <a:pt x="67" y="1016"/>
                  </a:lnTo>
                  <a:lnTo>
                    <a:pt x="63" y="1013"/>
                  </a:lnTo>
                  <a:lnTo>
                    <a:pt x="63" y="1007"/>
                  </a:lnTo>
                  <a:lnTo>
                    <a:pt x="59" y="1003"/>
                  </a:lnTo>
                  <a:lnTo>
                    <a:pt x="55" y="995"/>
                  </a:lnTo>
                  <a:lnTo>
                    <a:pt x="49" y="993"/>
                  </a:lnTo>
                  <a:lnTo>
                    <a:pt x="46" y="988"/>
                  </a:lnTo>
                  <a:lnTo>
                    <a:pt x="36" y="982"/>
                  </a:lnTo>
                  <a:lnTo>
                    <a:pt x="36" y="976"/>
                  </a:lnTo>
                  <a:lnTo>
                    <a:pt x="34" y="970"/>
                  </a:lnTo>
                  <a:lnTo>
                    <a:pt x="30" y="965"/>
                  </a:lnTo>
                  <a:lnTo>
                    <a:pt x="25" y="961"/>
                  </a:lnTo>
                  <a:lnTo>
                    <a:pt x="21" y="957"/>
                  </a:lnTo>
                  <a:lnTo>
                    <a:pt x="23" y="953"/>
                  </a:lnTo>
                  <a:lnTo>
                    <a:pt x="17" y="949"/>
                  </a:lnTo>
                  <a:lnTo>
                    <a:pt x="15" y="943"/>
                  </a:lnTo>
                  <a:lnTo>
                    <a:pt x="13" y="938"/>
                  </a:lnTo>
                  <a:lnTo>
                    <a:pt x="7" y="934"/>
                  </a:lnTo>
                  <a:lnTo>
                    <a:pt x="3" y="926"/>
                  </a:lnTo>
                  <a:lnTo>
                    <a:pt x="3" y="919"/>
                  </a:lnTo>
                  <a:lnTo>
                    <a:pt x="2" y="911"/>
                  </a:lnTo>
                  <a:lnTo>
                    <a:pt x="5" y="907"/>
                  </a:lnTo>
                  <a:lnTo>
                    <a:pt x="5" y="903"/>
                  </a:lnTo>
                  <a:lnTo>
                    <a:pt x="2" y="899"/>
                  </a:lnTo>
                  <a:lnTo>
                    <a:pt x="2" y="896"/>
                  </a:lnTo>
                  <a:lnTo>
                    <a:pt x="0" y="892"/>
                  </a:lnTo>
                  <a:lnTo>
                    <a:pt x="0" y="888"/>
                  </a:lnTo>
                  <a:lnTo>
                    <a:pt x="3" y="884"/>
                  </a:lnTo>
                  <a:lnTo>
                    <a:pt x="5" y="878"/>
                  </a:lnTo>
                  <a:lnTo>
                    <a:pt x="7" y="874"/>
                  </a:lnTo>
                  <a:lnTo>
                    <a:pt x="11" y="871"/>
                  </a:lnTo>
                  <a:lnTo>
                    <a:pt x="15" y="865"/>
                  </a:lnTo>
                  <a:lnTo>
                    <a:pt x="19" y="863"/>
                  </a:lnTo>
                  <a:lnTo>
                    <a:pt x="21" y="857"/>
                  </a:lnTo>
                  <a:lnTo>
                    <a:pt x="26" y="853"/>
                  </a:lnTo>
                  <a:lnTo>
                    <a:pt x="30" y="848"/>
                  </a:lnTo>
                  <a:lnTo>
                    <a:pt x="32" y="842"/>
                  </a:lnTo>
                  <a:lnTo>
                    <a:pt x="34" y="836"/>
                  </a:lnTo>
                  <a:lnTo>
                    <a:pt x="36" y="828"/>
                  </a:lnTo>
                  <a:lnTo>
                    <a:pt x="36" y="821"/>
                  </a:lnTo>
                  <a:lnTo>
                    <a:pt x="38" y="815"/>
                  </a:lnTo>
                  <a:lnTo>
                    <a:pt x="36" y="809"/>
                  </a:lnTo>
                  <a:lnTo>
                    <a:pt x="36" y="802"/>
                  </a:lnTo>
                  <a:lnTo>
                    <a:pt x="48" y="790"/>
                  </a:lnTo>
                  <a:lnTo>
                    <a:pt x="55" y="779"/>
                  </a:lnTo>
                  <a:lnTo>
                    <a:pt x="53" y="765"/>
                  </a:lnTo>
                  <a:lnTo>
                    <a:pt x="53" y="757"/>
                  </a:lnTo>
                  <a:lnTo>
                    <a:pt x="57" y="744"/>
                  </a:lnTo>
                  <a:lnTo>
                    <a:pt x="61" y="742"/>
                  </a:lnTo>
                  <a:lnTo>
                    <a:pt x="69" y="742"/>
                  </a:lnTo>
                  <a:lnTo>
                    <a:pt x="74" y="736"/>
                  </a:lnTo>
                  <a:lnTo>
                    <a:pt x="80" y="732"/>
                  </a:lnTo>
                  <a:lnTo>
                    <a:pt x="88" y="729"/>
                  </a:lnTo>
                  <a:lnTo>
                    <a:pt x="92" y="723"/>
                  </a:lnTo>
                  <a:lnTo>
                    <a:pt x="99" y="719"/>
                  </a:lnTo>
                  <a:lnTo>
                    <a:pt x="103" y="717"/>
                  </a:lnTo>
                  <a:lnTo>
                    <a:pt x="109" y="713"/>
                  </a:lnTo>
                  <a:lnTo>
                    <a:pt x="113" y="709"/>
                  </a:lnTo>
                  <a:lnTo>
                    <a:pt x="120" y="706"/>
                  </a:lnTo>
                  <a:lnTo>
                    <a:pt x="126" y="706"/>
                  </a:lnTo>
                  <a:lnTo>
                    <a:pt x="132" y="704"/>
                  </a:lnTo>
                  <a:lnTo>
                    <a:pt x="142" y="702"/>
                  </a:lnTo>
                  <a:lnTo>
                    <a:pt x="147" y="702"/>
                  </a:lnTo>
                  <a:lnTo>
                    <a:pt x="155" y="702"/>
                  </a:lnTo>
                  <a:lnTo>
                    <a:pt x="165" y="700"/>
                  </a:lnTo>
                  <a:lnTo>
                    <a:pt x="172" y="694"/>
                  </a:lnTo>
                  <a:lnTo>
                    <a:pt x="180" y="692"/>
                  </a:lnTo>
                  <a:lnTo>
                    <a:pt x="186" y="690"/>
                  </a:lnTo>
                  <a:lnTo>
                    <a:pt x="191" y="688"/>
                  </a:lnTo>
                  <a:lnTo>
                    <a:pt x="195" y="684"/>
                  </a:lnTo>
                  <a:lnTo>
                    <a:pt x="207" y="684"/>
                  </a:lnTo>
                  <a:lnTo>
                    <a:pt x="211" y="677"/>
                  </a:lnTo>
                  <a:lnTo>
                    <a:pt x="215" y="673"/>
                  </a:lnTo>
                  <a:lnTo>
                    <a:pt x="222" y="675"/>
                  </a:lnTo>
                  <a:lnTo>
                    <a:pt x="228" y="673"/>
                  </a:lnTo>
                  <a:lnTo>
                    <a:pt x="239" y="673"/>
                  </a:lnTo>
                  <a:lnTo>
                    <a:pt x="247" y="677"/>
                  </a:lnTo>
                  <a:lnTo>
                    <a:pt x="251" y="679"/>
                  </a:lnTo>
                  <a:lnTo>
                    <a:pt x="257" y="683"/>
                  </a:lnTo>
                  <a:lnTo>
                    <a:pt x="261" y="679"/>
                  </a:lnTo>
                  <a:lnTo>
                    <a:pt x="262" y="677"/>
                  </a:lnTo>
                  <a:lnTo>
                    <a:pt x="268" y="677"/>
                  </a:lnTo>
                  <a:lnTo>
                    <a:pt x="274" y="675"/>
                  </a:lnTo>
                  <a:lnTo>
                    <a:pt x="276" y="669"/>
                  </a:lnTo>
                  <a:lnTo>
                    <a:pt x="280" y="660"/>
                  </a:lnTo>
                  <a:lnTo>
                    <a:pt x="280" y="648"/>
                  </a:lnTo>
                  <a:lnTo>
                    <a:pt x="284" y="631"/>
                  </a:lnTo>
                  <a:lnTo>
                    <a:pt x="286" y="615"/>
                  </a:lnTo>
                  <a:lnTo>
                    <a:pt x="289" y="594"/>
                  </a:lnTo>
                  <a:lnTo>
                    <a:pt x="289" y="573"/>
                  </a:lnTo>
                  <a:lnTo>
                    <a:pt x="293" y="548"/>
                  </a:lnTo>
                  <a:lnTo>
                    <a:pt x="295" y="523"/>
                  </a:lnTo>
                  <a:lnTo>
                    <a:pt x="295" y="500"/>
                  </a:lnTo>
                  <a:lnTo>
                    <a:pt x="295" y="483"/>
                  </a:lnTo>
                  <a:lnTo>
                    <a:pt x="297" y="473"/>
                  </a:lnTo>
                  <a:lnTo>
                    <a:pt x="293" y="464"/>
                  </a:lnTo>
                  <a:lnTo>
                    <a:pt x="299" y="454"/>
                  </a:lnTo>
                  <a:lnTo>
                    <a:pt x="299" y="443"/>
                  </a:lnTo>
                  <a:lnTo>
                    <a:pt x="293" y="437"/>
                  </a:lnTo>
                  <a:lnTo>
                    <a:pt x="291" y="427"/>
                  </a:lnTo>
                  <a:lnTo>
                    <a:pt x="293" y="416"/>
                  </a:lnTo>
                  <a:lnTo>
                    <a:pt x="287" y="406"/>
                  </a:lnTo>
                  <a:lnTo>
                    <a:pt x="280" y="402"/>
                  </a:lnTo>
                  <a:lnTo>
                    <a:pt x="272" y="402"/>
                  </a:lnTo>
                  <a:lnTo>
                    <a:pt x="264" y="395"/>
                  </a:lnTo>
                  <a:lnTo>
                    <a:pt x="257" y="389"/>
                  </a:lnTo>
                  <a:lnTo>
                    <a:pt x="257" y="378"/>
                  </a:lnTo>
                  <a:lnTo>
                    <a:pt x="261" y="370"/>
                  </a:lnTo>
                  <a:lnTo>
                    <a:pt x="261" y="353"/>
                  </a:lnTo>
                  <a:lnTo>
                    <a:pt x="259" y="337"/>
                  </a:lnTo>
                  <a:lnTo>
                    <a:pt x="268" y="330"/>
                  </a:lnTo>
                  <a:lnTo>
                    <a:pt x="282" y="324"/>
                  </a:lnTo>
                  <a:lnTo>
                    <a:pt x="299" y="316"/>
                  </a:lnTo>
                  <a:lnTo>
                    <a:pt x="301" y="305"/>
                  </a:lnTo>
                  <a:lnTo>
                    <a:pt x="293" y="299"/>
                  </a:lnTo>
                  <a:lnTo>
                    <a:pt x="280" y="297"/>
                  </a:lnTo>
                  <a:lnTo>
                    <a:pt x="270" y="289"/>
                  </a:lnTo>
                  <a:lnTo>
                    <a:pt x="268" y="274"/>
                  </a:lnTo>
                  <a:lnTo>
                    <a:pt x="270" y="259"/>
                  </a:lnTo>
                  <a:lnTo>
                    <a:pt x="280" y="253"/>
                  </a:lnTo>
                  <a:lnTo>
                    <a:pt x="289" y="253"/>
                  </a:lnTo>
                  <a:lnTo>
                    <a:pt x="312" y="251"/>
                  </a:lnTo>
                  <a:lnTo>
                    <a:pt x="332" y="249"/>
                  </a:lnTo>
                  <a:lnTo>
                    <a:pt x="347" y="249"/>
                  </a:lnTo>
                  <a:lnTo>
                    <a:pt x="362" y="249"/>
                  </a:lnTo>
                  <a:lnTo>
                    <a:pt x="374" y="251"/>
                  </a:lnTo>
                  <a:lnTo>
                    <a:pt x="378" y="245"/>
                  </a:lnTo>
                  <a:lnTo>
                    <a:pt x="378" y="237"/>
                  </a:lnTo>
                  <a:lnTo>
                    <a:pt x="378" y="232"/>
                  </a:lnTo>
                  <a:lnTo>
                    <a:pt x="380" y="228"/>
                  </a:lnTo>
                  <a:lnTo>
                    <a:pt x="383" y="224"/>
                  </a:lnTo>
                  <a:lnTo>
                    <a:pt x="389" y="224"/>
                  </a:lnTo>
                  <a:lnTo>
                    <a:pt x="395" y="224"/>
                  </a:lnTo>
                  <a:lnTo>
                    <a:pt x="399" y="230"/>
                  </a:lnTo>
                  <a:lnTo>
                    <a:pt x="401" y="236"/>
                  </a:lnTo>
                  <a:lnTo>
                    <a:pt x="404" y="241"/>
                  </a:lnTo>
                  <a:lnTo>
                    <a:pt x="410" y="245"/>
                  </a:lnTo>
                  <a:lnTo>
                    <a:pt x="414" y="243"/>
                  </a:lnTo>
                  <a:lnTo>
                    <a:pt x="418" y="237"/>
                  </a:lnTo>
                  <a:lnTo>
                    <a:pt x="422" y="234"/>
                  </a:lnTo>
                  <a:lnTo>
                    <a:pt x="424" y="224"/>
                  </a:lnTo>
                  <a:lnTo>
                    <a:pt x="428" y="218"/>
                  </a:lnTo>
                  <a:lnTo>
                    <a:pt x="437" y="218"/>
                  </a:lnTo>
                  <a:lnTo>
                    <a:pt x="454" y="218"/>
                  </a:lnTo>
                  <a:lnTo>
                    <a:pt x="458" y="224"/>
                  </a:lnTo>
                  <a:lnTo>
                    <a:pt x="462" y="236"/>
                  </a:lnTo>
                  <a:lnTo>
                    <a:pt x="466" y="249"/>
                  </a:lnTo>
                  <a:lnTo>
                    <a:pt x="468" y="259"/>
                  </a:lnTo>
                  <a:lnTo>
                    <a:pt x="468" y="262"/>
                  </a:lnTo>
                  <a:lnTo>
                    <a:pt x="464" y="266"/>
                  </a:lnTo>
                  <a:lnTo>
                    <a:pt x="464" y="270"/>
                  </a:lnTo>
                  <a:lnTo>
                    <a:pt x="462" y="276"/>
                  </a:lnTo>
                  <a:lnTo>
                    <a:pt x="470" y="280"/>
                  </a:lnTo>
                  <a:lnTo>
                    <a:pt x="479" y="280"/>
                  </a:lnTo>
                  <a:lnTo>
                    <a:pt x="489" y="282"/>
                  </a:lnTo>
                  <a:lnTo>
                    <a:pt x="502" y="285"/>
                  </a:lnTo>
                  <a:lnTo>
                    <a:pt x="510" y="297"/>
                  </a:lnTo>
                  <a:lnTo>
                    <a:pt x="527" y="303"/>
                  </a:lnTo>
                  <a:lnTo>
                    <a:pt x="533" y="310"/>
                  </a:lnTo>
                  <a:lnTo>
                    <a:pt x="543" y="314"/>
                  </a:lnTo>
                  <a:lnTo>
                    <a:pt x="556" y="310"/>
                  </a:lnTo>
                  <a:lnTo>
                    <a:pt x="568" y="308"/>
                  </a:lnTo>
                  <a:lnTo>
                    <a:pt x="585" y="307"/>
                  </a:lnTo>
                  <a:lnTo>
                    <a:pt x="598" y="303"/>
                  </a:lnTo>
                  <a:lnTo>
                    <a:pt x="600" y="291"/>
                  </a:lnTo>
                  <a:lnTo>
                    <a:pt x="606" y="276"/>
                  </a:lnTo>
                  <a:lnTo>
                    <a:pt x="623" y="278"/>
                  </a:lnTo>
                  <a:lnTo>
                    <a:pt x="635" y="270"/>
                  </a:lnTo>
                  <a:lnTo>
                    <a:pt x="637" y="262"/>
                  </a:lnTo>
                  <a:lnTo>
                    <a:pt x="652" y="249"/>
                  </a:lnTo>
                  <a:lnTo>
                    <a:pt x="660" y="237"/>
                  </a:lnTo>
                  <a:lnTo>
                    <a:pt x="669" y="239"/>
                  </a:lnTo>
                  <a:lnTo>
                    <a:pt x="683" y="237"/>
                  </a:lnTo>
                  <a:lnTo>
                    <a:pt x="696" y="232"/>
                  </a:lnTo>
                  <a:lnTo>
                    <a:pt x="706" y="230"/>
                  </a:lnTo>
                  <a:lnTo>
                    <a:pt x="713" y="222"/>
                  </a:lnTo>
                  <a:lnTo>
                    <a:pt x="725" y="222"/>
                  </a:lnTo>
                  <a:lnTo>
                    <a:pt x="736" y="216"/>
                  </a:lnTo>
                  <a:lnTo>
                    <a:pt x="731" y="213"/>
                  </a:lnTo>
                  <a:lnTo>
                    <a:pt x="719" y="211"/>
                  </a:lnTo>
                  <a:lnTo>
                    <a:pt x="708" y="213"/>
                  </a:lnTo>
                  <a:lnTo>
                    <a:pt x="698" y="213"/>
                  </a:lnTo>
                  <a:lnTo>
                    <a:pt x="692" y="205"/>
                  </a:lnTo>
                  <a:lnTo>
                    <a:pt x="681" y="203"/>
                  </a:lnTo>
                  <a:lnTo>
                    <a:pt x="677" y="195"/>
                  </a:lnTo>
                  <a:lnTo>
                    <a:pt x="671" y="190"/>
                  </a:lnTo>
                  <a:lnTo>
                    <a:pt x="671" y="186"/>
                  </a:lnTo>
                  <a:lnTo>
                    <a:pt x="675" y="176"/>
                  </a:lnTo>
                  <a:lnTo>
                    <a:pt x="667" y="168"/>
                  </a:lnTo>
                  <a:lnTo>
                    <a:pt x="667" y="159"/>
                  </a:lnTo>
                  <a:lnTo>
                    <a:pt x="667" y="151"/>
                  </a:lnTo>
                  <a:lnTo>
                    <a:pt x="667" y="143"/>
                  </a:lnTo>
                  <a:lnTo>
                    <a:pt x="667" y="136"/>
                  </a:lnTo>
                  <a:lnTo>
                    <a:pt x="673" y="132"/>
                  </a:lnTo>
                  <a:lnTo>
                    <a:pt x="679" y="124"/>
                  </a:lnTo>
                  <a:lnTo>
                    <a:pt x="675" y="115"/>
                  </a:lnTo>
                  <a:lnTo>
                    <a:pt x="667" y="109"/>
                  </a:lnTo>
                  <a:lnTo>
                    <a:pt x="660" y="105"/>
                  </a:lnTo>
                  <a:lnTo>
                    <a:pt x="652" y="101"/>
                  </a:lnTo>
                  <a:lnTo>
                    <a:pt x="644" y="92"/>
                  </a:lnTo>
                  <a:lnTo>
                    <a:pt x="644" y="82"/>
                  </a:lnTo>
                  <a:lnTo>
                    <a:pt x="650" y="76"/>
                  </a:lnTo>
                  <a:lnTo>
                    <a:pt x="658" y="72"/>
                  </a:lnTo>
                  <a:lnTo>
                    <a:pt x="667" y="69"/>
                  </a:lnTo>
                  <a:lnTo>
                    <a:pt x="675" y="72"/>
                  </a:lnTo>
                  <a:lnTo>
                    <a:pt x="687" y="76"/>
                  </a:lnTo>
                  <a:lnTo>
                    <a:pt x="694" y="80"/>
                  </a:lnTo>
                  <a:lnTo>
                    <a:pt x="708" y="84"/>
                  </a:lnTo>
                  <a:lnTo>
                    <a:pt x="715" y="90"/>
                  </a:lnTo>
                  <a:lnTo>
                    <a:pt x="727" y="92"/>
                  </a:lnTo>
                  <a:lnTo>
                    <a:pt x="735" y="96"/>
                  </a:lnTo>
                  <a:lnTo>
                    <a:pt x="746" y="96"/>
                  </a:lnTo>
                  <a:lnTo>
                    <a:pt x="756" y="96"/>
                  </a:lnTo>
                  <a:lnTo>
                    <a:pt x="763" y="96"/>
                  </a:lnTo>
                  <a:lnTo>
                    <a:pt x="769" y="92"/>
                  </a:lnTo>
                  <a:lnTo>
                    <a:pt x="773" y="86"/>
                  </a:lnTo>
                  <a:lnTo>
                    <a:pt x="779" y="82"/>
                  </a:lnTo>
                  <a:lnTo>
                    <a:pt x="788" y="76"/>
                  </a:lnTo>
                  <a:lnTo>
                    <a:pt x="794" y="74"/>
                  </a:lnTo>
                  <a:lnTo>
                    <a:pt x="804" y="76"/>
                  </a:lnTo>
                  <a:lnTo>
                    <a:pt x="809" y="74"/>
                  </a:lnTo>
                  <a:lnTo>
                    <a:pt x="817" y="71"/>
                  </a:lnTo>
                  <a:lnTo>
                    <a:pt x="825" y="69"/>
                  </a:lnTo>
                  <a:lnTo>
                    <a:pt x="830" y="69"/>
                  </a:lnTo>
                  <a:lnTo>
                    <a:pt x="840" y="67"/>
                  </a:lnTo>
                  <a:lnTo>
                    <a:pt x="850" y="67"/>
                  </a:lnTo>
                  <a:lnTo>
                    <a:pt x="859" y="61"/>
                  </a:lnTo>
                  <a:lnTo>
                    <a:pt x="863" y="55"/>
                  </a:lnTo>
                  <a:lnTo>
                    <a:pt x="869" y="53"/>
                  </a:lnTo>
                  <a:lnTo>
                    <a:pt x="878" y="51"/>
                  </a:lnTo>
                  <a:lnTo>
                    <a:pt x="888" y="49"/>
                  </a:lnTo>
                  <a:lnTo>
                    <a:pt x="898" y="42"/>
                  </a:lnTo>
                  <a:lnTo>
                    <a:pt x="901" y="36"/>
                  </a:lnTo>
                  <a:lnTo>
                    <a:pt x="905" y="32"/>
                  </a:lnTo>
                  <a:lnTo>
                    <a:pt x="909" y="26"/>
                  </a:lnTo>
                  <a:lnTo>
                    <a:pt x="915" y="23"/>
                  </a:lnTo>
                  <a:lnTo>
                    <a:pt x="921" y="21"/>
                  </a:lnTo>
                  <a:lnTo>
                    <a:pt x="925" y="15"/>
                  </a:lnTo>
                  <a:lnTo>
                    <a:pt x="926" y="9"/>
                  </a:lnTo>
                  <a:lnTo>
                    <a:pt x="919" y="5"/>
                  </a:lnTo>
                  <a:lnTo>
                    <a:pt x="923" y="0"/>
                  </a:lnTo>
                  <a:lnTo>
                    <a:pt x="932" y="0"/>
                  </a:lnTo>
                  <a:lnTo>
                    <a:pt x="940" y="0"/>
                  </a:lnTo>
                  <a:lnTo>
                    <a:pt x="949" y="2"/>
                  </a:lnTo>
                  <a:lnTo>
                    <a:pt x="955" y="3"/>
                  </a:lnTo>
                  <a:lnTo>
                    <a:pt x="959" y="7"/>
                  </a:lnTo>
                  <a:lnTo>
                    <a:pt x="963" y="13"/>
                  </a:lnTo>
                  <a:lnTo>
                    <a:pt x="963" y="25"/>
                  </a:lnTo>
                  <a:lnTo>
                    <a:pt x="963" y="34"/>
                  </a:lnTo>
                  <a:lnTo>
                    <a:pt x="963" y="42"/>
                  </a:lnTo>
                  <a:lnTo>
                    <a:pt x="967" y="48"/>
                  </a:lnTo>
                  <a:lnTo>
                    <a:pt x="971" y="49"/>
                  </a:lnTo>
                  <a:lnTo>
                    <a:pt x="976" y="53"/>
                  </a:lnTo>
                  <a:lnTo>
                    <a:pt x="982" y="57"/>
                  </a:lnTo>
                  <a:lnTo>
                    <a:pt x="984" y="65"/>
                  </a:lnTo>
                  <a:lnTo>
                    <a:pt x="984" y="71"/>
                  </a:lnTo>
                  <a:lnTo>
                    <a:pt x="986" y="76"/>
                  </a:lnTo>
                  <a:lnTo>
                    <a:pt x="992" y="78"/>
                  </a:lnTo>
                  <a:lnTo>
                    <a:pt x="999" y="86"/>
                  </a:lnTo>
                  <a:lnTo>
                    <a:pt x="997" y="92"/>
                  </a:lnTo>
                  <a:lnTo>
                    <a:pt x="992" y="101"/>
                  </a:lnTo>
                  <a:lnTo>
                    <a:pt x="986" y="107"/>
                  </a:lnTo>
                  <a:lnTo>
                    <a:pt x="982" y="109"/>
                  </a:lnTo>
                  <a:lnTo>
                    <a:pt x="978" y="111"/>
                  </a:lnTo>
                  <a:lnTo>
                    <a:pt x="980" y="115"/>
                  </a:lnTo>
                  <a:lnTo>
                    <a:pt x="980" y="119"/>
                  </a:lnTo>
                  <a:lnTo>
                    <a:pt x="974" y="128"/>
                  </a:lnTo>
                  <a:lnTo>
                    <a:pt x="972" y="134"/>
                  </a:lnTo>
                  <a:lnTo>
                    <a:pt x="972" y="140"/>
                  </a:lnTo>
                  <a:lnTo>
                    <a:pt x="967" y="147"/>
                  </a:lnTo>
                  <a:lnTo>
                    <a:pt x="969" y="151"/>
                  </a:lnTo>
                  <a:lnTo>
                    <a:pt x="967" y="159"/>
                  </a:lnTo>
                  <a:lnTo>
                    <a:pt x="969" y="170"/>
                  </a:lnTo>
                  <a:lnTo>
                    <a:pt x="972" y="176"/>
                  </a:lnTo>
                  <a:lnTo>
                    <a:pt x="976" y="182"/>
                  </a:lnTo>
                  <a:lnTo>
                    <a:pt x="976" y="190"/>
                  </a:lnTo>
                  <a:lnTo>
                    <a:pt x="974" y="197"/>
                  </a:lnTo>
                  <a:lnTo>
                    <a:pt x="978" y="201"/>
                  </a:lnTo>
                  <a:lnTo>
                    <a:pt x="984" y="203"/>
                  </a:lnTo>
                  <a:lnTo>
                    <a:pt x="984" y="211"/>
                  </a:lnTo>
                  <a:lnTo>
                    <a:pt x="986" y="216"/>
                  </a:lnTo>
                  <a:lnTo>
                    <a:pt x="986" y="224"/>
                  </a:lnTo>
                  <a:lnTo>
                    <a:pt x="986" y="230"/>
                  </a:lnTo>
                  <a:lnTo>
                    <a:pt x="990" y="236"/>
                  </a:lnTo>
                  <a:lnTo>
                    <a:pt x="999" y="239"/>
                  </a:lnTo>
                  <a:lnTo>
                    <a:pt x="1007" y="241"/>
                  </a:lnTo>
                  <a:lnTo>
                    <a:pt x="1017" y="247"/>
                  </a:lnTo>
                  <a:lnTo>
                    <a:pt x="1019" y="251"/>
                  </a:lnTo>
                  <a:lnTo>
                    <a:pt x="1022" y="259"/>
                  </a:lnTo>
                  <a:lnTo>
                    <a:pt x="1026" y="262"/>
                  </a:lnTo>
                  <a:lnTo>
                    <a:pt x="1030" y="266"/>
                  </a:lnTo>
                  <a:lnTo>
                    <a:pt x="1036" y="270"/>
                  </a:lnTo>
                  <a:lnTo>
                    <a:pt x="1045" y="276"/>
                  </a:lnTo>
                  <a:lnTo>
                    <a:pt x="1057" y="276"/>
                  </a:lnTo>
                  <a:lnTo>
                    <a:pt x="1068" y="276"/>
                  </a:lnTo>
                  <a:lnTo>
                    <a:pt x="1080" y="270"/>
                  </a:lnTo>
                  <a:lnTo>
                    <a:pt x="1093" y="262"/>
                  </a:lnTo>
                  <a:lnTo>
                    <a:pt x="1090" y="255"/>
                  </a:lnTo>
                  <a:lnTo>
                    <a:pt x="1101" y="253"/>
                  </a:lnTo>
                  <a:lnTo>
                    <a:pt x="1109" y="251"/>
                  </a:lnTo>
                  <a:lnTo>
                    <a:pt x="1116" y="251"/>
                  </a:lnTo>
                  <a:lnTo>
                    <a:pt x="1124" y="245"/>
                  </a:lnTo>
                  <a:lnTo>
                    <a:pt x="1136" y="245"/>
                  </a:lnTo>
                  <a:lnTo>
                    <a:pt x="1143" y="241"/>
                  </a:lnTo>
                  <a:lnTo>
                    <a:pt x="1153" y="245"/>
                  </a:lnTo>
                  <a:lnTo>
                    <a:pt x="1155" y="234"/>
                  </a:lnTo>
                  <a:lnTo>
                    <a:pt x="1161" y="226"/>
                  </a:lnTo>
                  <a:lnTo>
                    <a:pt x="1178" y="218"/>
                  </a:lnTo>
                  <a:lnTo>
                    <a:pt x="1187" y="222"/>
                  </a:lnTo>
                  <a:lnTo>
                    <a:pt x="1201" y="226"/>
                  </a:lnTo>
                  <a:lnTo>
                    <a:pt x="1210" y="228"/>
                  </a:lnTo>
                  <a:lnTo>
                    <a:pt x="1226" y="230"/>
                  </a:lnTo>
                  <a:lnTo>
                    <a:pt x="1235" y="230"/>
                  </a:lnTo>
                  <a:lnTo>
                    <a:pt x="1245" y="230"/>
                  </a:lnTo>
                  <a:lnTo>
                    <a:pt x="1255" y="224"/>
                  </a:lnTo>
                  <a:lnTo>
                    <a:pt x="1266" y="224"/>
                  </a:lnTo>
                  <a:lnTo>
                    <a:pt x="1266" y="218"/>
                  </a:lnTo>
                  <a:lnTo>
                    <a:pt x="1258" y="213"/>
                  </a:lnTo>
                  <a:lnTo>
                    <a:pt x="1262" y="207"/>
                  </a:lnTo>
                  <a:lnTo>
                    <a:pt x="1260" y="199"/>
                  </a:lnTo>
                  <a:lnTo>
                    <a:pt x="1262" y="190"/>
                  </a:lnTo>
                  <a:lnTo>
                    <a:pt x="1266" y="182"/>
                  </a:lnTo>
                  <a:lnTo>
                    <a:pt x="1278" y="182"/>
                  </a:lnTo>
                  <a:lnTo>
                    <a:pt x="1285" y="188"/>
                  </a:lnTo>
                  <a:lnTo>
                    <a:pt x="1295" y="190"/>
                  </a:lnTo>
                  <a:lnTo>
                    <a:pt x="1303" y="188"/>
                  </a:lnTo>
                  <a:lnTo>
                    <a:pt x="1306" y="182"/>
                  </a:lnTo>
                  <a:lnTo>
                    <a:pt x="1316" y="182"/>
                  </a:lnTo>
                  <a:lnTo>
                    <a:pt x="1327" y="186"/>
                  </a:lnTo>
                  <a:lnTo>
                    <a:pt x="1339" y="186"/>
                  </a:lnTo>
                  <a:lnTo>
                    <a:pt x="1351" y="188"/>
                  </a:lnTo>
                  <a:lnTo>
                    <a:pt x="1360" y="190"/>
                  </a:lnTo>
                  <a:lnTo>
                    <a:pt x="1374" y="197"/>
                  </a:lnTo>
                  <a:lnTo>
                    <a:pt x="1379" y="203"/>
                  </a:lnTo>
                  <a:lnTo>
                    <a:pt x="1393" y="211"/>
                  </a:lnTo>
                  <a:lnTo>
                    <a:pt x="1398" y="216"/>
                  </a:lnTo>
                  <a:lnTo>
                    <a:pt x="1408" y="216"/>
                  </a:lnTo>
                  <a:lnTo>
                    <a:pt x="1420" y="214"/>
                  </a:lnTo>
                  <a:lnTo>
                    <a:pt x="1429" y="211"/>
                  </a:lnTo>
                  <a:lnTo>
                    <a:pt x="1437" y="209"/>
                  </a:lnTo>
                  <a:lnTo>
                    <a:pt x="1445" y="216"/>
                  </a:lnTo>
                  <a:lnTo>
                    <a:pt x="1452" y="222"/>
                  </a:lnTo>
                  <a:lnTo>
                    <a:pt x="1462" y="230"/>
                  </a:lnTo>
                  <a:lnTo>
                    <a:pt x="1469" y="228"/>
                  </a:lnTo>
                  <a:lnTo>
                    <a:pt x="1477" y="220"/>
                  </a:lnTo>
                  <a:lnTo>
                    <a:pt x="1479" y="213"/>
                  </a:lnTo>
                  <a:lnTo>
                    <a:pt x="1487" y="209"/>
                  </a:lnTo>
                  <a:lnTo>
                    <a:pt x="1494" y="205"/>
                  </a:lnTo>
                  <a:lnTo>
                    <a:pt x="1500" y="193"/>
                  </a:lnTo>
                  <a:lnTo>
                    <a:pt x="1502" y="184"/>
                  </a:lnTo>
                  <a:lnTo>
                    <a:pt x="1508" y="176"/>
                  </a:lnTo>
                  <a:lnTo>
                    <a:pt x="1512" y="168"/>
                  </a:lnTo>
                  <a:lnTo>
                    <a:pt x="1516" y="157"/>
                  </a:lnTo>
                  <a:lnTo>
                    <a:pt x="1523" y="149"/>
                  </a:lnTo>
                  <a:lnTo>
                    <a:pt x="1529" y="143"/>
                  </a:lnTo>
                  <a:lnTo>
                    <a:pt x="1529" y="138"/>
                  </a:lnTo>
                  <a:lnTo>
                    <a:pt x="1533" y="124"/>
                  </a:lnTo>
                  <a:lnTo>
                    <a:pt x="1533" y="113"/>
                  </a:lnTo>
                  <a:lnTo>
                    <a:pt x="1540" y="103"/>
                  </a:lnTo>
                  <a:lnTo>
                    <a:pt x="1544" y="90"/>
                  </a:lnTo>
                  <a:lnTo>
                    <a:pt x="1552" y="82"/>
                  </a:lnTo>
                  <a:lnTo>
                    <a:pt x="1554" y="76"/>
                  </a:lnTo>
                  <a:lnTo>
                    <a:pt x="1556" y="67"/>
                  </a:lnTo>
                  <a:lnTo>
                    <a:pt x="1562" y="57"/>
                  </a:lnTo>
                  <a:lnTo>
                    <a:pt x="1564" y="49"/>
                  </a:lnTo>
                  <a:lnTo>
                    <a:pt x="1569" y="46"/>
                  </a:lnTo>
                  <a:lnTo>
                    <a:pt x="1577" y="49"/>
                  </a:lnTo>
                  <a:lnTo>
                    <a:pt x="1585" y="53"/>
                  </a:lnTo>
                  <a:lnTo>
                    <a:pt x="1590" y="61"/>
                  </a:lnTo>
                  <a:lnTo>
                    <a:pt x="1594" y="67"/>
                  </a:lnTo>
                  <a:lnTo>
                    <a:pt x="1594" y="74"/>
                  </a:lnTo>
                  <a:lnTo>
                    <a:pt x="1600" y="82"/>
                  </a:lnTo>
                  <a:lnTo>
                    <a:pt x="1608" y="88"/>
                  </a:lnTo>
                  <a:lnTo>
                    <a:pt x="1610" y="94"/>
                  </a:lnTo>
                  <a:lnTo>
                    <a:pt x="1610" y="107"/>
                  </a:lnTo>
                  <a:lnTo>
                    <a:pt x="1610" y="115"/>
                  </a:lnTo>
                  <a:lnTo>
                    <a:pt x="1608" y="120"/>
                  </a:lnTo>
                  <a:lnTo>
                    <a:pt x="1611" y="128"/>
                  </a:lnTo>
                  <a:lnTo>
                    <a:pt x="1615" y="134"/>
                  </a:lnTo>
                  <a:lnTo>
                    <a:pt x="1615" y="140"/>
                  </a:lnTo>
                  <a:lnTo>
                    <a:pt x="1613" y="145"/>
                  </a:lnTo>
                  <a:lnTo>
                    <a:pt x="1613" y="151"/>
                  </a:lnTo>
                  <a:lnTo>
                    <a:pt x="1615" y="163"/>
                  </a:lnTo>
                  <a:lnTo>
                    <a:pt x="1621" y="170"/>
                  </a:lnTo>
                  <a:lnTo>
                    <a:pt x="1629" y="176"/>
                  </a:lnTo>
                  <a:lnTo>
                    <a:pt x="1633" y="184"/>
                  </a:lnTo>
                  <a:lnTo>
                    <a:pt x="1633" y="193"/>
                  </a:lnTo>
                  <a:lnTo>
                    <a:pt x="1633" y="201"/>
                  </a:lnTo>
                  <a:lnTo>
                    <a:pt x="1636" y="209"/>
                  </a:lnTo>
                  <a:lnTo>
                    <a:pt x="1636" y="222"/>
                  </a:lnTo>
                  <a:lnTo>
                    <a:pt x="1644" y="230"/>
                  </a:lnTo>
                  <a:lnTo>
                    <a:pt x="1652" y="236"/>
                  </a:lnTo>
                  <a:lnTo>
                    <a:pt x="1661" y="236"/>
                  </a:lnTo>
                  <a:lnTo>
                    <a:pt x="1675" y="241"/>
                  </a:lnTo>
                  <a:lnTo>
                    <a:pt x="1682" y="243"/>
                  </a:lnTo>
                  <a:lnTo>
                    <a:pt x="1684" y="251"/>
                  </a:lnTo>
                  <a:lnTo>
                    <a:pt x="1686" y="262"/>
                  </a:lnTo>
                  <a:lnTo>
                    <a:pt x="1684" y="276"/>
                  </a:lnTo>
                  <a:lnTo>
                    <a:pt x="1681" y="289"/>
                  </a:lnTo>
                  <a:lnTo>
                    <a:pt x="1671" y="301"/>
                  </a:lnTo>
                  <a:lnTo>
                    <a:pt x="1663" y="312"/>
                  </a:lnTo>
                  <a:lnTo>
                    <a:pt x="1656" y="320"/>
                  </a:lnTo>
                  <a:lnTo>
                    <a:pt x="1650" y="322"/>
                  </a:lnTo>
                  <a:lnTo>
                    <a:pt x="1640" y="328"/>
                  </a:lnTo>
                  <a:lnTo>
                    <a:pt x="1638" y="335"/>
                  </a:lnTo>
                  <a:lnTo>
                    <a:pt x="1635" y="339"/>
                  </a:lnTo>
                  <a:lnTo>
                    <a:pt x="1627" y="345"/>
                  </a:lnTo>
                  <a:lnTo>
                    <a:pt x="1617" y="353"/>
                  </a:lnTo>
                  <a:lnTo>
                    <a:pt x="1604" y="360"/>
                  </a:lnTo>
                  <a:lnTo>
                    <a:pt x="1594" y="370"/>
                  </a:lnTo>
                  <a:lnTo>
                    <a:pt x="1587" y="372"/>
                  </a:lnTo>
                  <a:lnTo>
                    <a:pt x="1577" y="381"/>
                  </a:lnTo>
                  <a:lnTo>
                    <a:pt x="1571" y="389"/>
                  </a:lnTo>
                  <a:lnTo>
                    <a:pt x="1567" y="397"/>
                  </a:lnTo>
                  <a:lnTo>
                    <a:pt x="1564" y="399"/>
                  </a:lnTo>
                  <a:lnTo>
                    <a:pt x="1562" y="408"/>
                  </a:lnTo>
                  <a:lnTo>
                    <a:pt x="1565" y="416"/>
                  </a:lnTo>
                  <a:lnTo>
                    <a:pt x="1565" y="424"/>
                  </a:lnTo>
                  <a:lnTo>
                    <a:pt x="1558" y="427"/>
                  </a:lnTo>
                  <a:lnTo>
                    <a:pt x="1556" y="437"/>
                  </a:lnTo>
                  <a:lnTo>
                    <a:pt x="1556" y="443"/>
                  </a:lnTo>
                  <a:lnTo>
                    <a:pt x="1552" y="454"/>
                  </a:lnTo>
                  <a:lnTo>
                    <a:pt x="1560" y="462"/>
                  </a:lnTo>
                  <a:lnTo>
                    <a:pt x="1571" y="462"/>
                  </a:lnTo>
                  <a:lnTo>
                    <a:pt x="1583" y="452"/>
                  </a:lnTo>
                  <a:lnTo>
                    <a:pt x="1592" y="449"/>
                  </a:lnTo>
                  <a:lnTo>
                    <a:pt x="1606" y="450"/>
                  </a:lnTo>
                  <a:lnTo>
                    <a:pt x="1617" y="456"/>
                  </a:lnTo>
                  <a:lnTo>
                    <a:pt x="1619" y="472"/>
                  </a:lnTo>
                  <a:lnTo>
                    <a:pt x="1619" y="481"/>
                  </a:lnTo>
                  <a:lnTo>
                    <a:pt x="1621" y="491"/>
                  </a:lnTo>
                  <a:lnTo>
                    <a:pt x="1631" y="496"/>
                  </a:lnTo>
                  <a:lnTo>
                    <a:pt x="1644" y="498"/>
                  </a:lnTo>
                  <a:lnTo>
                    <a:pt x="1665" y="502"/>
                  </a:lnTo>
                  <a:lnTo>
                    <a:pt x="1677" y="498"/>
                  </a:lnTo>
                  <a:lnTo>
                    <a:pt x="1684" y="496"/>
                  </a:lnTo>
                  <a:lnTo>
                    <a:pt x="1692" y="504"/>
                  </a:lnTo>
                  <a:lnTo>
                    <a:pt x="1706" y="502"/>
                  </a:lnTo>
                  <a:lnTo>
                    <a:pt x="1713" y="495"/>
                  </a:lnTo>
                  <a:lnTo>
                    <a:pt x="1723" y="495"/>
                  </a:lnTo>
                  <a:lnTo>
                    <a:pt x="1730" y="495"/>
                  </a:lnTo>
                  <a:lnTo>
                    <a:pt x="1736" y="502"/>
                  </a:lnTo>
                  <a:lnTo>
                    <a:pt x="1742" y="502"/>
                  </a:lnTo>
                  <a:lnTo>
                    <a:pt x="1744" y="493"/>
                  </a:lnTo>
                  <a:lnTo>
                    <a:pt x="1752" y="489"/>
                  </a:lnTo>
                  <a:lnTo>
                    <a:pt x="1759" y="479"/>
                  </a:lnTo>
                  <a:lnTo>
                    <a:pt x="1763" y="472"/>
                  </a:lnTo>
                  <a:lnTo>
                    <a:pt x="1780" y="470"/>
                  </a:lnTo>
                  <a:lnTo>
                    <a:pt x="1792" y="462"/>
                  </a:lnTo>
                  <a:lnTo>
                    <a:pt x="1792" y="452"/>
                  </a:lnTo>
                  <a:lnTo>
                    <a:pt x="1796" y="439"/>
                  </a:lnTo>
                  <a:lnTo>
                    <a:pt x="1803" y="433"/>
                  </a:lnTo>
                  <a:lnTo>
                    <a:pt x="1813" y="422"/>
                  </a:lnTo>
                  <a:lnTo>
                    <a:pt x="1821" y="412"/>
                  </a:lnTo>
                  <a:lnTo>
                    <a:pt x="1836" y="406"/>
                  </a:lnTo>
                  <a:lnTo>
                    <a:pt x="1844" y="406"/>
                  </a:lnTo>
                  <a:lnTo>
                    <a:pt x="1855" y="406"/>
                  </a:lnTo>
                  <a:lnTo>
                    <a:pt x="1869" y="406"/>
                  </a:lnTo>
                  <a:lnTo>
                    <a:pt x="1884" y="410"/>
                  </a:lnTo>
                  <a:lnTo>
                    <a:pt x="1901" y="416"/>
                  </a:lnTo>
                  <a:lnTo>
                    <a:pt x="1915" y="420"/>
                  </a:lnTo>
                  <a:lnTo>
                    <a:pt x="1932" y="422"/>
                  </a:lnTo>
                  <a:lnTo>
                    <a:pt x="1949" y="429"/>
                  </a:lnTo>
                  <a:lnTo>
                    <a:pt x="1957" y="439"/>
                  </a:lnTo>
                  <a:lnTo>
                    <a:pt x="1965" y="443"/>
                  </a:lnTo>
                  <a:lnTo>
                    <a:pt x="1976" y="447"/>
                  </a:lnTo>
                  <a:lnTo>
                    <a:pt x="1982" y="452"/>
                  </a:lnTo>
                  <a:lnTo>
                    <a:pt x="1997" y="450"/>
                  </a:lnTo>
                  <a:lnTo>
                    <a:pt x="2005" y="452"/>
                  </a:lnTo>
                  <a:lnTo>
                    <a:pt x="2013" y="460"/>
                  </a:lnTo>
                  <a:lnTo>
                    <a:pt x="2022" y="462"/>
                  </a:lnTo>
                  <a:lnTo>
                    <a:pt x="2028" y="460"/>
                  </a:lnTo>
                  <a:lnTo>
                    <a:pt x="2030" y="472"/>
                  </a:lnTo>
                  <a:lnTo>
                    <a:pt x="2037" y="475"/>
                  </a:lnTo>
                  <a:lnTo>
                    <a:pt x="2047" y="475"/>
                  </a:lnTo>
                  <a:lnTo>
                    <a:pt x="2055" y="479"/>
                  </a:lnTo>
                  <a:lnTo>
                    <a:pt x="2064" y="483"/>
                  </a:lnTo>
                  <a:lnTo>
                    <a:pt x="2084" y="489"/>
                  </a:lnTo>
                  <a:lnTo>
                    <a:pt x="2084" y="495"/>
                  </a:lnTo>
                  <a:lnTo>
                    <a:pt x="2076" y="500"/>
                  </a:lnTo>
                  <a:lnTo>
                    <a:pt x="2080" y="504"/>
                  </a:lnTo>
                  <a:lnTo>
                    <a:pt x="2082" y="512"/>
                  </a:lnTo>
                  <a:lnTo>
                    <a:pt x="2084" y="520"/>
                  </a:lnTo>
                  <a:lnTo>
                    <a:pt x="2080" y="525"/>
                  </a:lnTo>
                  <a:lnTo>
                    <a:pt x="2082" y="531"/>
                  </a:lnTo>
                  <a:lnTo>
                    <a:pt x="2089" y="531"/>
                  </a:lnTo>
                  <a:lnTo>
                    <a:pt x="2095" y="533"/>
                  </a:lnTo>
                  <a:lnTo>
                    <a:pt x="2095" y="541"/>
                  </a:lnTo>
                  <a:lnTo>
                    <a:pt x="2093" y="548"/>
                  </a:lnTo>
                  <a:lnTo>
                    <a:pt x="2087" y="554"/>
                  </a:lnTo>
                  <a:lnTo>
                    <a:pt x="2085" y="562"/>
                  </a:lnTo>
                  <a:lnTo>
                    <a:pt x="2087" y="569"/>
                  </a:lnTo>
                  <a:lnTo>
                    <a:pt x="2095" y="569"/>
                  </a:lnTo>
                  <a:lnTo>
                    <a:pt x="2101" y="564"/>
                  </a:lnTo>
                  <a:lnTo>
                    <a:pt x="2103" y="552"/>
                  </a:lnTo>
                  <a:lnTo>
                    <a:pt x="2108" y="550"/>
                  </a:lnTo>
                  <a:lnTo>
                    <a:pt x="2114" y="554"/>
                  </a:lnTo>
                  <a:lnTo>
                    <a:pt x="2128" y="556"/>
                  </a:lnTo>
                  <a:lnTo>
                    <a:pt x="2132" y="546"/>
                  </a:lnTo>
                  <a:lnTo>
                    <a:pt x="2133" y="541"/>
                  </a:lnTo>
                  <a:lnTo>
                    <a:pt x="2139" y="537"/>
                  </a:lnTo>
                  <a:lnTo>
                    <a:pt x="2149" y="537"/>
                  </a:lnTo>
                  <a:lnTo>
                    <a:pt x="2156" y="541"/>
                  </a:lnTo>
                  <a:lnTo>
                    <a:pt x="2172" y="544"/>
                  </a:lnTo>
                  <a:lnTo>
                    <a:pt x="2178" y="548"/>
                  </a:lnTo>
                  <a:lnTo>
                    <a:pt x="2185" y="550"/>
                  </a:lnTo>
                  <a:lnTo>
                    <a:pt x="2197" y="556"/>
                  </a:lnTo>
                  <a:lnTo>
                    <a:pt x="2204" y="566"/>
                  </a:lnTo>
                  <a:lnTo>
                    <a:pt x="2214" y="569"/>
                  </a:lnTo>
                  <a:lnTo>
                    <a:pt x="2226" y="573"/>
                  </a:lnTo>
                  <a:lnTo>
                    <a:pt x="2235" y="577"/>
                  </a:lnTo>
                  <a:lnTo>
                    <a:pt x="2245" y="583"/>
                  </a:lnTo>
                  <a:lnTo>
                    <a:pt x="2254" y="583"/>
                  </a:lnTo>
                  <a:lnTo>
                    <a:pt x="2270" y="583"/>
                  </a:lnTo>
                  <a:lnTo>
                    <a:pt x="2275" y="583"/>
                  </a:lnTo>
                  <a:lnTo>
                    <a:pt x="2281" y="587"/>
                  </a:lnTo>
                  <a:lnTo>
                    <a:pt x="2287" y="590"/>
                  </a:lnTo>
                  <a:lnTo>
                    <a:pt x="2293" y="590"/>
                  </a:lnTo>
                  <a:lnTo>
                    <a:pt x="2302" y="592"/>
                  </a:lnTo>
                  <a:lnTo>
                    <a:pt x="2310" y="596"/>
                  </a:lnTo>
                  <a:close/>
                </a:path>
              </a:pathLst>
            </a:custGeom>
            <a:noFill/>
            <a:ln w="9525" cap="flat"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47" name="Freeform 23">
              <a:extLst>
                <a:ext uri="{FF2B5EF4-FFF2-40B4-BE49-F238E27FC236}">
                  <a16:creationId xmlns:a16="http://schemas.microsoft.com/office/drawing/2014/main" id="{FED5F1CD-8BD4-499A-988B-4DBF472386CF}"/>
                </a:ext>
              </a:extLst>
            </p:cNvPr>
            <p:cNvSpPr>
              <a:spLocks noEditPoints="1"/>
            </p:cNvSpPr>
            <p:nvPr/>
          </p:nvSpPr>
          <p:spPr bwMode="auto">
            <a:xfrm>
              <a:off x="5590167" y="3478484"/>
              <a:ext cx="874789" cy="883994"/>
            </a:xfrm>
            <a:custGeom>
              <a:avLst/>
              <a:gdLst>
                <a:gd name="T0" fmla="*/ 2147483647 w 491"/>
                <a:gd name="T1" fmla="*/ 2147483647 h 509"/>
                <a:gd name="T2" fmla="*/ 2147483647 w 491"/>
                <a:gd name="T3" fmla="*/ 2147483647 h 509"/>
                <a:gd name="T4" fmla="*/ 2147483647 w 491"/>
                <a:gd name="T5" fmla="*/ 2147483647 h 509"/>
                <a:gd name="T6" fmla="*/ 2147483647 w 491"/>
                <a:gd name="T7" fmla="*/ 2147483647 h 509"/>
                <a:gd name="T8" fmla="*/ 2147483647 w 491"/>
                <a:gd name="T9" fmla="*/ 2147483647 h 509"/>
                <a:gd name="T10" fmla="*/ 2147483647 w 491"/>
                <a:gd name="T11" fmla="*/ 2147483647 h 509"/>
                <a:gd name="T12" fmla="*/ 2147483647 w 491"/>
                <a:gd name="T13" fmla="*/ 2147483647 h 509"/>
                <a:gd name="T14" fmla="*/ 2147483647 w 491"/>
                <a:gd name="T15" fmla="*/ 2147483647 h 509"/>
                <a:gd name="T16" fmla="*/ 2147483647 w 491"/>
                <a:gd name="T17" fmla="*/ 2147483647 h 509"/>
                <a:gd name="T18" fmla="*/ 2147483647 w 491"/>
                <a:gd name="T19" fmla="*/ 2147483647 h 509"/>
                <a:gd name="T20" fmla="*/ 2147483647 w 491"/>
                <a:gd name="T21" fmla="*/ 2147483647 h 509"/>
                <a:gd name="T22" fmla="*/ 2147483647 w 491"/>
                <a:gd name="T23" fmla="*/ 2147483647 h 509"/>
                <a:gd name="T24" fmla="*/ 2147483647 w 491"/>
                <a:gd name="T25" fmla="*/ 2147483647 h 509"/>
                <a:gd name="T26" fmla="*/ 2147483647 w 491"/>
                <a:gd name="T27" fmla="*/ 2147483647 h 509"/>
                <a:gd name="T28" fmla="*/ 2147483647 w 491"/>
                <a:gd name="T29" fmla="*/ 2147483647 h 509"/>
                <a:gd name="T30" fmla="*/ 2147483647 w 491"/>
                <a:gd name="T31" fmla="*/ 2147483647 h 509"/>
                <a:gd name="T32" fmla="*/ 2147483647 w 491"/>
                <a:gd name="T33" fmla="*/ 2147483647 h 509"/>
                <a:gd name="T34" fmla="*/ 2147483647 w 491"/>
                <a:gd name="T35" fmla="*/ 2147483647 h 509"/>
                <a:gd name="T36" fmla="*/ 2147483647 w 491"/>
                <a:gd name="T37" fmla="*/ 2147483647 h 509"/>
                <a:gd name="T38" fmla="*/ 2147483647 w 491"/>
                <a:gd name="T39" fmla="*/ 2147483647 h 509"/>
                <a:gd name="T40" fmla="*/ 2147483647 w 491"/>
                <a:gd name="T41" fmla="*/ 2147483647 h 509"/>
                <a:gd name="T42" fmla="*/ 2147483647 w 491"/>
                <a:gd name="T43" fmla="*/ 2147483647 h 509"/>
                <a:gd name="T44" fmla="*/ 2147483647 w 491"/>
                <a:gd name="T45" fmla="*/ 2147483647 h 509"/>
                <a:gd name="T46" fmla="*/ 2147483647 w 491"/>
                <a:gd name="T47" fmla="*/ 2147483647 h 509"/>
                <a:gd name="T48" fmla="*/ 2147483647 w 491"/>
                <a:gd name="T49" fmla="*/ 2147483647 h 509"/>
                <a:gd name="T50" fmla="*/ 2147483647 w 491"/>
                <a:gd name="T51" fmla="*/ 2147483647 h 509"/>
                <a:gd name="T52" fmla="*/ 2147483647 w 491"/>
                <a:gd name="T53" fmla="*/ 2147483647 h 509"/>
                <a:gd name="T54" fmla="*/ 2147483647 w 491"/>
                <a:gd name="T55" fmla="*/ 2147483647 h 509"/>
                <a:gd name="T56" fmla="*/ 2147483647 w 491"/>
                <a:gd name="T57" fmla="*/ 2147483647 h 509"/>
                <a:gd name="T58" fmla="*/ 2147483647 w 491"/>
                <a:gd name="T59" fmla="*/ 2147483647 h 509"/>
                <a:gd name="T60" fmla="*/ 2147483647 w 491"/>
                <a:gd name="T61" fmla="*/ 2147483647 h 509"/>
                <a:gd name="T62" fmla="*/ 2147483647 w 491"/>
                <a:gd name="T63" fmla="*/ 2147483647 h 509"/>
                <a:gd name="T64" fmla="*/ 2147483647 w 491"/>
                <a:gd name="T65" fmla="*/ 2147483647 h 509"/>
                <a:gd name="T66" fmla="*/ 2147483647 w 491"/>
                <a:gd name="T67" fmla="*/ 2147483647 h 509"/>
                <a:gd name="T68" fmla="*/ 2147483647 w 491"/>
                <a:gd name="T69" fmla="*/ 2147483647 h 509"/>
                <a:gd name="T70" fmla="*/ 2147483647 w 491"/>
                <a:gd name="T71" fmla="*/ 0 h 509"/>
                <a:gd name="T72" fmla="*/ 2147483647 w 491"/>
                <a:gd name="T73" fmla="*/ 2147483647 h 509"/>
                <a:gd name="T74" fmla="*/ 2147483647 w 491"/>
                <a:gd name="T75" fmla="*/ 2147483647 h 509"/>
                <a:gd name="T76" fmla="*/ 2147483647 w 491"/>
                <a:gd name="T77" fmla="*/ 2147483647 h 509"/>
                <a:gd name="T78" fmla="*/ 2147483647 w 491"/>
                <a:gd name="T79" fmla="*/ 2147483647 h 509"/>
                <a:gd name="T80" fmla="*/ 2147483647 w 491"/>
                <a:gd name="T81" fmla="*/ 2147483647 h 509"/>
                <a:gd name="T82" fmla="*/ 2147483647 w 491"/>
                <a:gd name="T83" fmla="*/ 2147483647 h 509"/>
                <a:gd name="T84" fmla="*/ 2147483647 w 491"/>
                <a:gd name="T85" fmla="*/ 2147483647 h 509"/>
                <a:gd name="T86" fmla="*/ 2147483647 w 491"/>
                <a:gd name="T87" fmla="*/ 2147483647 h 509"/>
                <a:gd name="T88" fmla="*/ 2147483647 w 491"/>
                <a:gd name="T89" fmla="*/ 2147483647 h 509"/>
                <a:gd name="T90" fmla="*/ 2147483647 w 491"/>
                <a:gd name="T91" fmla="*/ 2147483647 h 509"/>
                <a:gd name="T92" fmla="*/ 2147483647 w 491"/>
                <a:gd name="T93" fmla="*/ 2147483647 h 509"/>
                <a:gd name="T94" fmla="*/ 2147483647 w 491"/>
                <a:gd name="T95" fmla="*/ 2147483647 h 509"/>
                <a:gd name="T96" fmla="*/ 2147483647 w 491"/>
                <a:gd name="T97" fmla="*/ 2147483647 h 509"/>
                <a:gd name="T98" fmla="*/ 2147483647 w 491"/>
                <a:gd name="T99" fmla="*/ 2147483647 h 509"/>
                <a:gd name="T100" fmla="*/ 2147483647 w 491"/>
                <a:gd name="T101" fmla="*/ 2147483647 h 509"/>
                <a:gd name="T102" fmla="*/ 2147483647 w 491"/>
                <a:gd name="T103" fmla="*/ 2147483647 h 509"/>
                <a:gd name="T104" fmla="*/ 2147483647 w 491"/>
                <a:gd name="T105" fmla="*/ 2147483647 h 509"/>
                <a:gd name="T106" fmla="*/ 2147483647 w 491"/>
                <a:gd name="T107" fmla="*/ 2147483647 h 509"/>
                <a:gd name="T108" fmla="*/ 2147483647 w 491"/>
                <a:gd name="T109" fmla="*/ 2147483647 h 50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91"/>
                <a:gd name="T166" fmla="*/ 0 h 509"/>
                <a:gd name="T167" fmla="*/ 491 w 491"/>
                <a:gd name="T168" fmla="*/ 509 h 50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91" h="509">
                  <a:moveTo>
                    <a:pt x="151" y="507"/>
                  </a:moveTo>
                  <a:lnTo>
                    <a:pt x="151" y="509"/>
                  </a:lnTo>
                  <a:lnTo>
                    <a:pt x="151" y="507"/>
                  </a:lnTo>
                  <a:close/>
                  <a:moveTo>
                    <a:pt x="151" y="507"/>
                  </a:moveTo>
                  <a:lnTo>
                    <a:pt x="155" y="507"/>
                  </a:lnTo>
                  <a:lnTo>
                    <a:pt x="159" y="505"/>
                  </a:lnTo>
                  <a:lnTo>
                    <a:pt x="161" y="501"/>
                  </a:lnTo>
                  <a:lnTo>
                    <a:pt x="161" y="497"/>
                  </a:lnTo>
                  <a:lnTo>
                    <a:pt x="163" y="493"/>
                  </a:lnTo>
                  <a:lnTo>
                    <a:pt x="167" y="490"/>
                  </a:lnTo>
                  <a:lnTo>
                    <a:pt x="171" y="486"/>
                  </a:lnTo>
                  <a:lnTo>
                    <a:pt x="176" y="486"/>
                  </a:lnTo>
                  <a:lnTo>
                    <a:pt x="178" y="480"/>
                  </a:lnTo>
                  <a:lnTo>
                    <a:pt x="184" y="480"/>
                  </a:lnTo>
                  <a:lnTo>
                    <a:pt x="186" y="474"/>
                  </a:lnTo>
                  <a:lnTo>
                    <a:pt x="186" y="468"/>
                  </a:lnTo>
                  <a:lnTo>
                    <a:pt x="188" y="465"/>
                  </a:lnTo>
                  <a:lnTo>
                    <a:pt x="192" y="461"/>
                  </a:lnTo>
                  <a:lnTo>
                    <a:pt x="194" y="457"/>
                  </a:lnTo>
                  <a:lnTo>
                    <a:pt x="199" y="453"/>
                  </a:lnTo>
                  <a:lnTo>
                    <a:pt x="203" y="449"/>
                  </a:lnTo>
                  <a:lnTo>
                    <a:pt x="205" y="447"/>
                  </a:lnTo>
                  <a:lnTo>
                    <a:pt x="211" y="445"/>
                  </a:lnTo>
                  <a:lnTo>
                    <a:pt x="217" y="445"/>
                  </a:lnTo>
                  <a:lnTo>
                    <a:pt x="220" y="445"/>
                  </a:lnTo>
                  <a:lnTo>
                    <a:pt x="224" y="447"/>
                  </a:lnTo>
                  <a:lnTo>
                    <a:pt x="226" y="445"/>
                  </a:lnTo>
                  <a:lnTo>
                    <a:pt x="230" y="442"/>
                  </a:lnTo>
                  <a:lnTo>
                    <a:pt x="238" y="442"/>
                  </a:lnTo>
                  <a:lnTo>
                    <a:pt x="244" y="442"/>
                  </a:lnTo>
                  <a:lnTo>
                    <a:pt x="249" y="445"/>
                  </a:lnTo>
                  <a:lnTo>
                    <a:pt x="253" y="445"/>
                  </a:lnTo>
                  <a:lnTo>
                    <a:pt x="259" y="442"/>
                  </a:lnTo>
                  <a:lnTo>
                    <a:pt x="265" y="440"/>
                  </a:lnTo>
                  <a:lnTo>
                    <a:pt x="270" y="436"/>
                  </a:lnTo>
                  <a:lnTo>
                    <a:pt x="274" y="432"/>
                  </a:lnTo>
                  <a:lnTo>
                    <a:pt x="280" y="428"/>
                  </a:lnTo>
                  <a:lnTo>
                    <a:pt x="284" y="424"/>
                  </a:lnTo>
                  <a:lnTo>
                    <a:pt x="290" y="426"/>
                  </a:lnTo>
                  <a:lnTo>
                    <a:pt x="297" y="424"/>
                  </a:lnTo>
                  <a:lnTo>
                    <a:pt x="301" y="422"/>
                  </a:lnTo>
                  <a:lnTo>
                    <a:pt x="305" y="422"/>
                  </a:lnTo>
                  <a:lnTo>
                    <a:pt x="309" y="424"/>
                  </a:lnTo>
                  <a:lnTo>
                    <a:pt x="313" y="426"/>
                  </a:lnTo>
                  <a:lnTo>
                    <a:pt x="318" y="426"/>
                  </a:lnTo>
                  <a:lnTo>
                    <a:pt x="324" y="422"/>
                  </a:lnTo>
                  <a:lnTo>
                    <a:pt x="328" y="422"/>
                  </a:lnTo>
                  <a:lnTo>
                    <a:pt x="334" y="424"/>
                  </a:lnTo>
                  <a:lnTo>
                    <a:pt x="338" y="426"/>
                  </a:lnTo>
                  <a:lnTo>
                    <a:pt x="343" y="428"/>
                  </a:lnTo>
                  <a:lnTo>
                    <a:pt x="347" y="430"/>
                  </a:lnTo>
                  <a:lnTo>
                    <a:pt x="353" y="430"/>
                  </a:lnTo>
                  <a:lnTo>
                    <a:pt x="359" y="428"/>
                  </a:lnTo>
                  <a:lnTo>
                    <a:pt x="364" y="426"/>
                  </a:lnTo>
                  <a:lnTo>
                    <a:pt x="370" y="424"/>
                  </a:lnTo>
                  <a:lnTo>
                    <a:pt x="374" y="421"/>
                  </a:lnTo>
                  <a:lnTo>
                    <a:pt x="376" y="413"/>
                  </a:lnTo>
                  <a:lnTo>
                    <a:pt x="376" y="403"/>
                  </a:lnTo>
                  <a:lnTo>
                    <a:pt x="378" y="397"/>
                  </a:lnTo>
                  <a:lnTo>
                    <a:pt x="376" y="392"/>
                  </a:lnTo>
                  <a:lnTo>
                    <a:pt x="380" y="386"/>
                  </a:lnTo>
                  <a:lnTo>
                    <a:pt x="380" y="378"/>
                  </a:lnTo>
                  <a:lnTo>
                    <a:pt x="376" y="371"/>
                  </a:lnTo>
                  <a:lnTo>
                    <a:pt x="382" y="363"/>
                  </a:lnTo>
                  <a:lnTo>
                    <a:pt x="386" y="359"/>
                  </a:lnTo>
                  <a:lnTo>
                    <a:pt x="393" y="353"/>
                  </a:lnTo>
                  <a:lnTo>
                    <a:pt x="399" y="350"/>
                  </a:lnTo>
                  <a:lnTo>
                    <a:pt x="401" y="344"/>
                  </a:lnTo>
                  <a:lnTo>
                    <a:pt x="395" y="340"/>
                  </a:lnTo>
                  <a:lnTo>
                    <a:pt x="397" y="332"/>
                  </a:lnTo>
                  <a:lnTo>
                    <a:pt x="403" y="330"/>
                  </a:lnTo>
                  <a:lnTo>
                    <a:pt x="405" y="325"/>
                  </a:lnTo>
                  <a:lnTo>
                    <a:pt x="407" y="317"/>
                  </a:lnTo>
                  <a:lnTo>
                    <a:pt x="403" y="307"/>
                  </a:lnTo>
                  <a:lnTo>
                    <a:pt x="399" y="300"/>
                  </a:lnTo>
                  <a:lnTo>
                    <a:pt x="399" y="286"/>
                  </a:lnTo>
                  <a:lnTo>
                    <a:pt x="397" y="279"/>
                  </a:lnTo>
                  <a:lnTo>
                    <a:pt x="397" y="267"/>
                  </a:lnTo>
                  <a:lnTo>
                    <a:pt x="399" y="257"/>
                  </a:lnTo>
                  <a:lnTo>
                    <a:pt x="403" y="250"/>
                  </a:lnTo>
                  <a:lnTo>
                    <a:pt x="407" y="240"/>
                  </a:lnTo>
                  <a:lnTo>
                    <a:pt x="407" y="229"/>
                  </a:lnTo>
                  <a:lnTo>
                    <a:pt x="409" y="221"/>
                  </a:lnTo>
                  <a:lnTo>
                    <a:pt x="412" y="215"/>
                  </a:lnTo>
                  <a:lnTo>
                    <a:pt x="418" y="209"/>
                  </a:lnTo>
                  <a:lnTo>
                    <a:pt x="430" y="208"/>
                  </a:lnTo>
                  <a:lnTo>
                    <a:pt x="439" y="206"/>
                  </a:lnTo>
                  <a:lnTo>
                    <a:pt x="443" y="202"/>
                  </a:lnTo>
                  <a:lnTo>
                    <a:pt x="445" y="192"/>
                  </a:lnTo>
                  <a:lnTo>
                    <a:pt x="453" y="183"/>
                  </a:lnTo>
                  <a:lnTo>
                    <a:pt x="457" y="179"/>
                  </a:lnTo>
                  <a:lnTo>
                    <a:pt x="464" y="177"/>
                  </a:lnTo>
                  <a:lnTo>
                    <a:pt x="468" y="175"/>
                  </a:lnTo>
                  <a:lnTo>
                    <a:pt x="478" y="175"/>
                  </a:lnTo>
                  <a:lnTo>
                    <a:pt x="483" y="183"/>
                  </a:lnTo>
                  <a:lnTo>
                    <a:pt x="487" y="190"/>
                  </a:lnTo>
                  <a:lnTo>
                    <a:pt x="489" y="185"/>
                  </a:lnTo>
                  <a:lnTo>
                    <a:pt x="489" y="175"/>
                  </a:lnTo>
                  <a:lnTo>
                    <a:pt x="489" y="165"/>
                  </a:lnTo>
                  <a:lnTo>
                    <a:pt x="491" y="158"/>
                  </a:lnTo>
                  <a:lnTo>
                    <a:pt x="489" y="150"/>
                  </a:lnTo>
                  <a:lnTo>
                    <a:pt x="491" y="142"/>
                  </a:lnTo>
                  <a:lnTo>
                    <a:pt x="487" y="135"/>
                  </a:lnTo>
                  <a:lnTo>
                    <a:pt x="483" y="125"/>
                  </a:lnTo>
                  <a:lnTo>
                    <a:pt x="483" y="119"/>
                  </a:lnTo>
                  <a:lnTo>
                    <a:pt x="481" y="108"/>
                  </a:lnTo>
                  <a:lnTo>
                    <a:pt x="478" y="102"/>
                  </a:lnTo>
                  <a:lnTo>
                    <a:pt x="478" y="94"/>
                  </a:lnTo>
                  <a:lnTo>
                    <a:pt x="480" y="85"/>
                  </a:lnTo>
                  <a:lnTo>
                    <a:pt x="485" y="81"/>
                  </a:lnTo>
                  <a:lnTo>
                    <a:pt x="483" y="73"/>
                  </a:lnTo>
                  <a:lnTo>
                    <a:pt x="481" y="68"/>
                  </a:lnTo>
                  <a:lnTo>
                    <a:pt x="476" y="62"/>
                  </a:lnTo>
                  <a:lnTo>
                    <a:pt x="476" y="56"/>
                  </a:lnTo>
                  <a:lnTo>
                    <a:pt x="474" y="52"/>
                  </a:lnTo>
                  <a:lnTo>
                    <a:pt x="474" y="44"/>
                  </a:lnTo>
                  <a:lnTo>
                    <a:pt x="478" y="39"/>
                  </a:lnTo>
                  <a:lnTo>
                    <a:pt x="478" y="31"/>
                  </a:lnTo>
                  <a:lnTo>
                    <a:pt x="474" y="27"/>
                  </a:lnTo>
                  <a:lnTo>
                    <a:pt x="470" y="23"/>
                  </a:lnTo>
                  <a:lnTo>
                    <a:pt x="466" y="25"/>
                  </a:lnTo>
                  <a:lnTo>
                    <a:pt x="462" y="27"/>
                  </a:lnTo>
                  <a:lnTo>
                    <a:pt x="458" y="23"/>
                  </a:lnTo>
                  <a:lnTo>
                    <a:pt x="453" y="20"/>
                  </a:lnTo>
                  <a:lnTo>
                    <a:pt x="447" y="21"/>
                  </a:lnTo>
                  <a:lnTo>
                    <a:pt x="445" y="27"/>
                  </a:lnTo>
                  <a:lnTo>
                    <a:pt x="443" y="35"/>
                  </a:lnTo>
                  <a:lnTo>
                    <a:pt x="437" y="39"/>
                  </a:lnTo>
                  <a:lnTo>
                    <a:pt x="432" y="41"/>
                  </a:lnTo>
                  <a:lnTo>
                    <a:pt x="424" y="43"/>
                  </a:lnTo>
                  <a:lnTo>
                    <a:pt x="422" y="48"/>
                  </a:lnTo>
                  <a:lnTo>
                    <a:pt x="414" y="50"/>
                  </a:lnTo>
                  <a:lnTo>
                    <a:pt x="407" y="46"/>
                  </a:lnTo>
                  <a:lnTo>
                    <a:pt x="395" y="44"/>
                  </a:lnTo>
                  <a:lnTo>
                    <a:pt x="389" y="43"/>
                  </a:lnTo>
                  <a:lnTo>
                    <a:pt x="386" y="44"/>
                  </a:lnTo>
                  <a:lnTo>
                    <a:pt x="382" y="50"/>
                  </a:lnTo>
                  <a:lnTo>
                    <a:pt x="386" y="56"/>
                  </a:lnTo>
                  <a:lnTo>
                    <a:pt x="387" y="62"/>
                  </a:lnTo>
                  <a:lnTo>
                    <a:pt x="387" y="68"/>
                  </a:lnTo>
                  <a:lnTo>
                    <a:pt x="384" y="71"/>
                  </a:lnTo>
                  <a:lnTo>
                    <a:pt x="374" y="69"/>
                  </a:lnTo>
                  <a:lnTo>
                    <a:pt x="370" y="66"/>
                  </a:lnTo>
                  <a:lnTo>
                    <a:pt x="366" y="66"/>
                  </a:lnTo>
                  <a:lnTo>
                    <a:pt x="357" y="64"/>
                  </a:lnTo>
                  <a:lnTo>
                    <a:pt x="355" y="60"/>
                  </a:lnTo>
                  <a:lnTo>
                    <a:pt x="351" y="56"/>
                  </a:lnTo>
                  <a:lnTo>
                    <a:pt x="345" y="58"/>
                  </a:lnTo>
                  <a:lnTo>
                    <a:pt x="341" y="62"/>
                  </a:lnTo>
                  <a:lnTo>
                    <a:pt x="339" y="64"/>
                  </a:lnTo>
                  <a:lnTo>
                    <a:pt x="334" y="64"/>
                  </a:lnTo>
                  <a:lnTo>
                    <a:pt x="328" y="58"/>
                  </a:lnTo>
                  <a:lnTo>
                    <a:pt x="326" y="54"/>
                  </a:lnTo>
                  <a:lnTo>
                    <a:pt x="320" y="48"/>
                  </a:lnTo>
                  <a:lnTo>
                    <a:pt x="320" y="41"/>
                  </a:lnTo>
                  <a:lnTo>
                    <a:pt x="316" y="35"/>
                  </a:lnTo>
                  <a:lnTo>
                    <a:pt x="305" y="33"/>
                  </a:lnTo>
                  <a:lnTo>
                    <a:pt x="299" y="35"/>
                  </a:lnTo>
                  <a:lnTo>
                    <a:pt x="293" y="31"/>
                  </a:lnTo>
                  <a:lnTo>
                    <a:pt x="286" y="33"/>
                  </a:lnTo>
                  <a:lnTo>
                    <a:pt x="280" y="43"/>
                  </a:lnTo>
                  <a:lnTo>
                    <a:pt x="276" y="48"/>
                  </a:lnTo>
                  <a:lnTo>
                    <a:pt x="272" y="56"/>
                  </a:lnTo>
                  <a:lnTo>
                    <a:pt x="267" y="58"/>
                  </a:lnTo>
                  <a:lnTo>
                    <a:pt x="259" y="58"/>
                  </a:lnTo>
                  <a:lnTo>
                    <a:pt x="255" y="58"/>
                  </a:lnTo>
                  <a:lnTo>
                    <a:pt x="245" y="54"/>
                  </a:lnTo>
                  <a:lnTo>
                    <a:pt x="240" y="44"/>
                  </a:lnTo>
                  <a:lnTo>
                    <a:pt x="230" y="43"/>
                  </a:lnTo>
                  <a:lnTo>
                    <a:pt x="226" y="46"/>
                  </a:lnTo>
                  <a:lnTo>
                    <a:pt x="215" y="48"/>
                  </a:lnTo>
                  <a:lnTo>
                    <a:pt x="209" y="43"/>
                  </a:lnTo>
                  <a:lnTo>
                    <a:pt x="207" y="35"/>
                  </a:lnTo>
                  <a:lnTo>
                    <a:pt x="209" y="31"/>
                  </a:lnTo>
                  <a:lnTo>
                    <a:pt x="207" y="23"/>
                  </a:lnTo>
                  <a:lnTo>
                    <a:pt x="203" y="20"/>
                  </a:lnTo>
                  <a:lnTo>
                    <a:pt x="203" y="12"/>
                  </a:lnTo>
                  <a:lnTo>
                    <a:pt x="207" y="6"/>
                  </a:lnTo>
                  <a:lnTo>
                    <a:pt x="203" y="2"/>
                  </a:lnTo>
                  <a:lnTo>
                    <a:pt x="196" y="0"/>
                  </a:lnTo>
                  <a:lnTo>
                    <a:pt x="190" y="4"/>
                  </a:lnTo>
                  <a:lnTo>
                    <a:pt x="188" y="10"/>
                  </a:lnTo>
                  <a:lnTo>
                    <a:pt x="186" y="16"/>
                  </a:lnTo>
                  <a:lnTo>
                    <a:pt x="180" y="18"/>
                  </a:lnTo>
                  <a:lnTo>
                    <a:pt x="173" y="18"/>
                  </a:lnTo>
                  <a:lnTo>
                    <a:pt x="173" y="23"/>
                  </a:lnTo>
                  <a:lnTo>
                    <a:pt x="174" y="29"/>
                  </a:lnTo>
                  <a:lnTo>
                    <a:pt x="180" y="31"/>
                  </a:lnTo>
                  <a:lnTo>
                    <a:pt x="184" y="29"/>
                  </a:lnTo>
                  <a:lnTo>
                    <a:pt x="186" y="31"/>
                  </a:lnTo>
                  <a:lnTo>
                    <a:pt x="182" y="41"/>
                  </a:lnTo>
                  <a:lnTo>
                    <a:pt x="180" y="48"/>
                  </a:lnTo>
                  <a:lnTo>
                    <a:pt x="180" y="54"/>
                  </a:lnTo>
                  <a:lnTo>
                    <a:pt x="174" y="64"/>
                  </a:lnTo>
                  <a:lnTo>
                    <a:pt x="171" y="73"/>
                  </a:lnTo>
                  <a:lnTo>
                    <a:pt x="165" y="79"/>
                  </a:lnTo>
                  <a:lnTo>
                    <a:pt x="159" y="87"/>
                  </a:lnTo>
                  <a:lnTo>
                    <a:pt x="159" y="98"/>
                  </a:lnTo>
                  <a:lnTo>
                    <a:pt x="159" y="110"/>
                  </a:lnTo>
                  <a:lnTo>
                    <a:pt x="159" y="123"/>
                  </a:lnTo>
                  <a:lnTo>
                    <a:pt x="151" y="133"/>
                  </a:lnTo>
                  <a:lnTo>
                    <a:pt x="149" y="146"/>
                  </a:lnTo>
                  <a:lnTo>
                    <a:pt x="146" y="158"/>
                  </a:lnTo>
                  <a:lnTo>
                    <a:pt x="144" y="169"/>
                  </a:lnTo>
                  <a:lnTo>
                    <a:pt x="138" y="175"/>
                  </a:lnTo>
                  <a:lnTo>
                    <a:pt x="128" y="181"/>
                  </a:lnTo>
                  <a:lnTo>
                    <a:pt x="121" y="183"/>
                  </a:lnTo>
                  <a:lnTo>
                    <a:pt x="117" y="186"/>
                  </a:lnTo>
                  <a:lnTo>
                    <a:pt x="113" y="192"/>
                  </a:lnTo>
                  <a:lnTo>
                    <a:pt x="111" y="202"/>
                  </a:lnTo>
                  <a:lnTo>
                    <a:pt x="105" y="211"/>
                  </a:lnTo>
                  <a:lnTo>
                    <a:pt x="103" y="217"/>
                  </a:lnTo>
                  <a:lnTo>
                    <a:pt x="98" y="227"/>
                  </a:lnTo>
                  <a:lnTo>
                    <a:pt x="92" y="233"/>
                  </a:lnTo>
                  <a:lnTo>
                    <a:pt x="90" y="240"/>
                  </a:lnTo>
                  <a:lnTo>
                    <a:pt x="82" y="244"/>
                  </a:lnTo>
                  <a:lnTo>
                    <a:pt x="67" y="246"/>
                  </a:lnTo>
                  <a:lnTo>
                    <a:pt x="61" y="246"/>
                  </a:lnTo>
                  <a:lnTo>
                    <a:pt x="61" y="256"/>
                  </a:lnTo>
                  <a:lnTo>
                    <a:pt x="57" y="259"/>
                  </a:lnTo>
                  <a:lnTo>
                    <a:pt x="52" y="267"/>
                  </a:lnTo>
                  <a:lnTo>
                    <a:pt x="50" y="275"/>
                  </a:lnTo>
                  <a:lnTo>
                    <a:pt x="46" y="284"/>
                  </a:lnTo>
                  <a:lnTo>
                    <a:pt x="42" y="292"/>
                  </a:lnTo>
                  <a:lnTo>
                    <a:pt x="38" y="296"/>
                  </a:lnTo>
                  <a:lnTo>
                    <a:pt x="32" y="302"/>
                  </a:lnTo>
                  <a:lnTo>
                    <a:pt x="27" y="309"/>
                  </a:lnTo>
                  <a:lnTo>
                    <a:pt x="21" y="313"/>
                  </a:lnTo>
                  <a:lnTo>
                    <a:pt x="13" y="313"/>
                  </a:lnTo>
                  <a:lnTo>
                    <a:pt x="6" y="313"/>
                  </a:lnTo>
                  <a:lnTo>
                    <a:pt x="6" y="321"/>
                  </a:lnTo>
                  <a:lnTo>
                    <a:pt x="6" y="334"/>
                  </a:lnTo>
                  <a:lnTo>
                    <a:pt x="4" y="344"/>
                  </a:lnTo>
                  <a:lnTo>
                    <a:pt x="0" y="350"/>
                  </a:lnTo>
                  <a:lnTo>
                    <a:pt x="4" y="357"/>
                  </a:lnTo>
                  <a:lnTo>
                    <a:pt x="4" y="373"/>
                  </a:lnTo>
                  <a:lnTo>
                    <a:pt x="7" y="378"/>
                  </a:lnTo>
                  <a:lnTo>
                    <a:pt x="11" y="396"/>
                  </a:lnTo>
                  <a:lnTo>
                    <a:pt x="13" y="407"/>
                  </a:lnTo>
                  <a:lnTo>
                    <a:pt x="17" y="417"/>
                  </a:lnTo>
                  <a:lnTo>
                    <a:pt x="21" y="426"/>
                  </a:lnTo>
                  <a:lnTo>
                    <a:pt x="25" y="430"/>
                  </a:lnTo>
                  <a:lnTo>
                    <a:pt x="27" y="434"/>
                  </a:lnTo>
                  <a:lnTo>
                    <a:pt x="29" y="436"/>
                  </a:lnTo>
                  <a:lnTo>
                    <a:pt x="32" y="440"/>
                  </a:lnTo>
                  <a:lnTo>
                    <a:pt x="36" y="445"/>
                  </a:lnTo>
                  <a:lnTo>
                    <a:pt x="42" y="447"/>
                  </a:lnTo>
                  <a:lnTo>
                    <a:pt x="46" y="451"/>
                  </a:lnTo>
                  <a:lnTo>
                    <a:pt x="50" y="455"/>
                  </a:lnTo>
                  <a:lnTo>
                    <a:pt x="55" y="457"/>
                  </a:lnTo>
                  <a:lnTo>
                    <a:pt x="59" y="457"/>
                  </a:lnTo>
                  <a:lnTo>
                    <a:pt x="63" y="461"/>
                  </a:lnTo>
                  <a:lnTo>
                    <a:pt x="69" y="465"/>
                  </a:lnTo>
                  <a:lnTo>
                    <a:pt x="73" y="467"/>
                  </a:lnTo>
                  <a:lnTo>
                    <a:pt x="77" y="467"/>
                  </a:lnTo>
                  <a:lnTo>
                    <a:pt x="80" y="470"/>
                  </a:lnTo>
                  <a:lnTo>
                    <a:pt x="86" y="474"/>
                  </a:lnTo>
                  <a:lnTo>
                    <a:pt x="90" y="474"/>
                  </a:lnTo>
                  <a:lnTo>
                    <a:pt x="94" y="474"/>
                  </a:lnTo>
                  <a:lnTo>
                    <a:pt x="102" y="474"/>
                  </a:lnTo>
                  <a:lnTo>
                    <a:pt x="107" y="474"/>
                  </a:lnTo>
                  <a:lnTo>
                    <a:pt x="111" y="474"/>
                  </a:lnTo>
                  <a:lnTo>
                    <a:pt x="113" y="474"/>
                  </a:lnTo>
                  <a:lnTo>
                    <a:pt x="115" y="478"/>
                  </a:lnTo>
                  <a:lnTo>
                    <a:pt x="117" y="480"/>
                  </a:lnTo>
                  <a:lnTo>
                    <a:pt x="119" y="484"/>
                  </a:lnTo>
                  <a:lnTo>
                    <a:pt x="123" y="486"/>
                  </a:lnTo>
                  <a:lnTo>
                    <a:pt x="126" y="486"/>
                  </a:lnTo>
                  <a:lnTo>
                    <a:pt x="130" y="486"/>
                  </a:lnTo>
                  <a:lnTo>
                    <a:pt x="134" y="486"/>
                  </a:lnTo>
                  <a:lnTo>
                    <a:pt x="138" y="488"/>
                  </a:lnTo>
                  <a:lnTo>
                    <a:pt x="140" y="490"/>
                  </a:lnTo>
                  <a:lnTo>
                    <a:pt x="144" y="493"/>
                  </a:lnTo>
                  <a:lnTo>
                    <a:pt x="146" y="497"/>
                  </a:lnTo>
                  <a:lnTo>
                    <a:pt x="148" y="501"/>
                  </a:lnTo>
                  <a:lnTo>
                    <a:pt x="151" y="507"/>
                  </a:lnTo>
                  <a:close/>
                </a:path>
              </a:pathLst>
            </a:custGeom>
            <a:solidFill>
              <a:srgbClr val="FF9933"/>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48" name="Freeform 24">
              <a:extLst>
                <a:ext uri="{FF2B5EF4-FFF2-40B4-BE49-F238E27FC236}">
                  <a16:creationId xmlns:a16="http://schemas.microsoft.com/office/drawing/2014/main" id="{B7B62A96-B807-4664-932A-995E6E695305}"/>
                </a:ext>
              </a:extLst>
            </p:cNvPr>
            <p:cNvSpPr>
              <a:spLocks/>
            </p:cNvSpPr>
            <p:nvPr/>
          </p:nvSpPr>
          <p:spPr bwMode="auto">
            <a:xfrm>
              <a:off x="4564039" y="2800152"/>
              <a:ext cx="1380473" cy="1414392"/>
            </a:xfrm>
            <a:custGeom>
              <a:avLst/>
              <a:gdLst>
                <a:gd name="T0" fmla="*/ 2147483647 w 775"/>
                <a:gd name="T1" fmla="*/ 2147483647 h 815"/>
                <a:gd name="T2" fmla="*/ 2147483647 w 775"/>
                <a:gd name="T3" fmla="*/ 2147483647 h 815"/>
                <a:gd name="T4" fmla="*/ 2147483647 w 775"/>
                <a:gd name="T5" fmla="*/ 2147483647 h 815"/>
                <a:gd name="T6" fmla="*/ 2147483647 w 775"/>
                <a:gd name="T7" fmla="*/ 2147483647 h 815"/>
                <a:gd name="T8" fmla="*/ 2147483647 w 775"/>
                <a:gd name="T9" fmla="*/ 2147483647 h 815"/>
                <a:gd name="T10" fmla="*/ 2147483647 w 775"/>
                <a:gd name="T11" fmla="*/ 2147483647 h 815"/>
                <a:gd name="T12" fmla="*/ 2147483647 w 775"/>
                <a:gd name="T13" fmla="*/ 2147483647 h 815"/>
                <a:gd name="T14" fmla="*/ 2147483647 w 775"/>
                <a:gd name="T15" fmla="*/ 2147483647 h 815"/>
                <a:gd name="T16" fmla="*/ 2147483647 w 775"/>
                <a:gd name="T17" fmla="*/ 2147483647 h 815"/>
                <a:gd name="T18" fmla="*/ 2147483647 w 775"/>
                <a:gd name="T19" fmla="*/ 2147483647 h 815"/>
                <a:gd name="T20" fmla="*/ 2147483647 w 775"/>
                <a:gd name="T21" fmla="*/ 2147483647 h 815"/>
                <a:gd name="T22" fmla="*/ 2147483647 w 775"/>
                <a:gd name="T23" fmla="*/ 2147483647 h 815"/>
                <a:gd name="T24" fmla="*/ 2147483647 w 775"/>
                <a:gd name="T25" fmla="*/ 2147483647 h 815"/>
                <a:gd name="T26" fmla="*/ 2147483647 w 775"/>
                <a:gd name="T27" fmla="*/ 2147483647 h 815"/>
                <a:gd name="T28" fmla="*/ 2147483647 w 775"/>
                <a:gd name="T29" fmla="*/ 2147483647 h 815"/>
                <a:gd name="T30" fmla="*/ 2147483647 w 775"/>
                <a:gd name="T31" fmla="*/ 2147483647 h 815"/>
                <a:gd name="T32" fmla="*/ 2147483647 w 775"/>
                <a:gd name="T33" fmla="*/ 2147483647 h 815"/>
                <a:gd name="T34" fmla="*/ 2147483647 w 775"/>
                <a:gd name="T35" fmla="*/ 2147483647 h 815"/>
                <a:gd name="T36" fmla="*/ 2147483647 w 775"/>
                <a:gd name="T37" fmla="*/ 2147483647 h 815"/>
                <a:gd name="T38" fmla="*/ 2147483647 w 775"/>
                <a:gd name="T39" fmla="*/ 2147483647 h 815"/>
                <a:gd name="T40" fmla="*/ 2147483647 w 775"/>
                <a:gd name="T41" fmla="*/ 2147483647 h 815"/>
                <a:gd name="T42" fmla="*/ 2147483647 w 775"/>
                <a:gd name="T43" fmla="*/ 2147483647 h 815"/>
                <a:gd name="T44" fmla="*/ 2147483647 w 775"/>
                <a:gd name="T45" fmla="*/ 2147483647 h 815"/>
                <a:gd name="T46" fmla="*/ 2147483647 w 775"/>
                <a:gd name="T47" fmla="*/ 2147483647 h 815"/>
                <a:gd name="T48" fmla="*/ 2147483647 w 775"/>
                <a:gd name="T49" fmla="*/ 2147483647 h 815"/>
                <a:gd name="T50" fmla="*/ 2147483647 w 775"/>
                <a:gd name="T51" fmla="*/ 2147483647 h 815"/>
                <a:gd name="T52" fmla="*/ 2147483647 w 775"/>
                <a:gd name="T53" fmla="*/ 2147483647 h 815"/>
                <a:gd name="T54" fmla="*/ 2147483647 w 775"/>
                <a:gd name="T55" fmla="*/ 2147483647 h 815"/>
                <a:gd name="T56" fmla="*/ 2147483647 w 775"/>
                <a:gd name="T57" fmla="*/ 2147483647 h 815"/>
                <a:gd name="T58" fmla="*/ 2147483647 w 775"/>
                <a:gd name="T59" fmla="*/ 2147483647 h 815"/>
                <a:gd name="T60" fmla="*/ 2147483647 w 775"/>
                <a:gd name="T61" fmla="*/ 2147483647 h 815"/>
                <a:gd name="T62" fmla="*/ 2147483647 w 775"/>
                <a:gd name="T63" fmla="*/ 2147483647 h 815"/>
                <a:gd name="T64" fmla="*/ 2147483647 w 775"/>
                <a:gd name="T65" fmla="*/ 2147483647 h 815"/>
                <a:gd name="T66" fmla="*/ 2147483647 w 775"/>
                <a:gd name="T67" fmla="*/ 2147483647 h 815"/>
                <a:gd name="T68" fmla="*/ 2147483647 w 775"/>
                <a:gd name="T69" fmla="*/ 2147483647 h 815"/>
                <a:gd name="T70" fmla="*/ 2147483647 w 775"/>
                <a:gd name="T71" fmla="*/ 2147483647 h 815"/>
                <a:gd name="T72" fmla="*/ 2147483647 w 775"/>
                <a:gd name="T73" fmla="*/ 2147483647 h 815"/>
                <a:gd name="T74" fmla="*/ 2147483647 w 775"/>
                <a:gd name="T75" fmla="*/ 2147483647 h 815"/>
                <a:gd name="T76" fmla="*/ 2147483647 w 775"/>
                <a:gd name="T77" fmla="*/ 2147483647 h 815"/>
                <a:gd name="T78" fmla="*/ 2147483647 w 775"/>
                <a:gd name="T79" fmla="*/ 2147483647 h 815"/>
                <a:gd name="T80" fmla="*/ 2147483647 w 775"/>
                <a:gd name="T81" fmla="*/ 2147483647 h 815"/>
                <a:gd name="T82" fmla="*/ 2147483647 w 775"/>
                <a:gd name="T83" fmla="*/ 2147483647 h 815"/>
                <a:gd name="T84" fmla="*/ 2147483647 w 775"/>
                <a:gd name="T85" fmla="*/ 2147483647 h 815"/>
                <a:gd name="T86" fmla="*/ 2147483647 w 775"/>
                <a:gd name="T87" fmla="*/ 2147483647 h 815"/>
                <a:gd name="T88" fmla="*/ 2147483647 w 775"/>
                <a:gd name="T89" fmla="*/ 2147483647 h 815"/>
                <a:gd name="T90" fmla="*/ 2147483647 w 775"/>
                <a:gd name="T91" fmla="*/ 2147483647 h 815"/>
                <a:gd name="T92" fmla="*/ 2147483647 w 775"/>
                <a:gd name="T93" fmla="*/ 2147483647 h 815"/>
                <a:gd name="T94" fmla="*/ 2147483647 w 775"/>
                <a:gd name="T95" fmla="*/ 2147483647 h 815"/>
                <a:gd name="T96" fmla="*/ 2147483647 w 775"/>
                <a:gd name="T97" fmla="*/ 2147483647 h 815"/>
                <a:gd name="T98" fmla="*/ 2147483647 w 775"/>
                <a:gd name="T99" fmla="*/ 2147483647 h 815"/>
                <a:gd name="T100" fmla="*/ 2147483647 w 775"/>
                <a:gd name="T101" fmla="*/ 2147483647 h 815"/>
                <a:gd name="T102" fmla="*/ 2147483647 w 775"/>
                <a:gd name="T103" fmla="*/ 2147483647 h 815"/>
                <a:gd name="T104" fmla="*/ 2147483647 w 775"/>
                <a:gd name="T105" fmla="*/ 2147483647 h 815"/>
                <a:gd name="T106" fmla="*/ 2147483647 w 775"/>
                <a:gd name="T107" fmla="*/ 2147483647 h 815"/>
                <a:gd name="T108" fmla="*/ 2147483647 w 775"/>
                <a:gd name="T109" fmla="*/ 2147483647 h 815"/>
                <a:gd name="T110" fmla="*/ 2147483647 w 775"/>
                <a:gd name="T111" fmla="*/ 2147483647 h 815"/>
                <a:gd name="T112" fmla="*/ 2147483647 w 775"/>
                <a:gd name="T113" fmla="*/ 2147483647 h 8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5"/>
                <a:gd name="T172" fmla="*/ 0 h 815"/>
                <a:gd name="T173" fmla="*/ 775 w 775"/>
                <a:gd name="T174" fmla="*/ 815 h 8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5" h="815">
                  <a:moveTo>
                    <a:pt x="597" y="815"/>
                  </a:moveTo>
                  <a:lnTo>
                    <a:pt x="593" y="813"/>
                  </a:lnTo>
                  <a:lnTo>
                    <a:pt x="589" y="811"/>
                  </a:lnTo>
                  <a:lnTo>
                    <a:pt x="587" y="811"/>
                  </a:lnTo>
                  <a:lnTo>
                    <a:pt x="582" y="808"/>
                  </a:lnTo>
                  <a:lnTo>
                    <a:pt x="578" y="804"/>
                  </a:lnTo>
                  <a:lnTo>
                    <a:pt x="574" y="798"/>
                  </a:lnTo>
                  <a:lnTo>
                    <a:pt x="570" y="794"/>
                  </a:lnTo>
                  <a:lnTo>
                    <a:pt x="566" y="790"/>
                  </a:lnTo>
                  <a:lnTo>
                    <a:pt x="564" y="785"/>
                  </a:lnTo>
                  <a:lnTo>
                    <a:pt x="560" y="781"/>
                  </a:lnTo>
                  <a:lnTo>
                    <a:pt x="557" y="777"/>
                  </a:lnTo>
                  <a:lnTo>
                    <a:pt x="551" y="775"/>
                  </a:lnTo>
                  <a:lnTo>
                    <a:pt x="547" y="771"/>
                  </a:lnTo>
                  <a:lnTo>
                    <a:pt x="543" y="767"/>
                  </a:lnTo>
                  <a:lnTo>
                    <a:pt x="539" y="763"/>
                  </a:lnTo>
                  <a:lnTo>
                    <a:pt x="534" y="760"/>
                  </a:lnTo>
                  <a:lnTo>
                    <a:pt x="530" y="760"/>
                  </a:lnTo>
                  <a:lnTo>
                    <a:pt x="528" y="760"/>
                  </a:lnTo>
                  <a:lnTo>
                    <a:pt x="524" y="762"/>
                  </a:lnTo>
                  <a:lnTo>
                    <a:pt x="520" y="760"/>
                  </a:lnTo>
                  <a:lnTo>
                    <a:pt x="516" y="758"/>
                  </a:lnTo>
                  <a:lnTo>
                    <a:pt x="512" y="754"/>
                  </a:lnTo>
                  <a:lnTo>
                    <a:pt x="509" y="754"/>
                  </a:lnTo>
                  <a:lnTo>
                    <a:pt x="501" y="754"/>
                  </a:lnTo>
                  <a:lnTo>
                    <a:pt x="497" y="754"/>
                  </a:lnTo>
                  <a:lnTo>
                    <a:pt x="493" y="756"/>
                  </a:lnTo>
                  <a:lnTo>
                    <a:pt x="491" y="760"/>
                  </a:lnTo>
                  <a:lnTo>
                    <a:pt x="488" y="762"/>
                  </a:lnTo>
                  <a:lnTo>
                    <a:pt x="482" y="760"/>
                  </a:lnTo>
                  <a:lnTo>
                    <a:pt x="480" y="758"/>
                  </a:lnTo>
                  <a:lnTo>
                    <a:pt x="476" y="756"/>
                  </a:lnTo>
                  <a:lnTo>
                    <a:pt x="474" y="756"/>
                  </a:lnTo>
                  <a:lnTo>
                    <a:pt x="466" y="758"/>
                  </a:lnTo>
                  <a:lnTo>
                    <a:pt x="461" y="756"/>
                  </a:lnTo>
                  <a:lnTo>
                    <a:pt x="455" y="758"/>
                  </a:lnTo>
                  <a:lnTo>
                    <a:pt x="449" y="758"/>
                  </a:lnTo>
                  <a:lnTo>
                    <a:pt x="445" y="760"/>
                  </a:lnTo>
                  <a:lnTo>
                    <a:pt x="440" y="760"/>
                  </a:lnTo>
                  <a:lnTo>
                    <a:pt x="434" y="758"/>
                  </a:lnTo>
                  <a:lnTo>
                    <a:pt x="430" y="756"/>
                  </a:lnTo>
                  <a:lnTo>
                    <a:pt x="424" y="754"/>
                  </a:lnTo>
                  <a:lnTo>
                    <a:pt x="418" y="752"/>
                  </a:lnTo>
                  <a:lnTo>
                    <a:pt x="413" y="750"/>
                  </a:lnTo>
                  <a:lnTo>
                    <a:pt x="405" y="746"/>
                  </a:lnTo>
                  <a:lnTo>
                    <a:pt x="399" y="746"/>
                  </a:lnTo>
                  <a:lnTo>
                    <a:pt x="395" y="744"/>
                  </a:lnTo>
                  <a:lnTo>
                    <a:pt x="390" y="742"/>
                  </a:lnTo>
                  <a:lnTo>
                    <a:pt x="386" y="740"/>
                  </a:lnTo>
                  <a:lnTo>
                    <a:pt x="380" y="739"/>
                  </a:lnTo>
                  <a:lnTo>
                    <a:pt x="376" y="739"/>
                  </a:lnTo>
                  <a:lnTo>
                    <a:pt x="370" y="739"/>
                  </a:lnTo>
                  <a:lnTo>
                    <a:pt x="367" y="739"/>
                  </a:lnTo>
                  <a:lnTo>
                    <a:pt x="361" y="740"/>
                  </a:lnTo>
                  <a:lnTo>
                    <a:pt x="357" y="742"/>
                  </a:lnTo>
                  <a:lnTo>
                    <a:pt x="351" y="744"/>
                  </a:lnTo>
                  <a:lnTo>
                    <a:pt x="349" y="746"/>
                  </a:lnTo>
                  <a:lnTo>
                    <a:pt x="344" y="746"/>
                  </a:lnTo>
                  <a:lnTo>
                    <a:pt x="340" y="750"/>
                  </a:lnTo>
                  <a:lnTo>
                    <a:pt x="336" y="754"/>
                  </a:lnTo>
                  <a:lnTo>
                    <a:pt x="334" y="756"/>
                  </a:lnTo>
                  <a:lnTo>
                    <a:pt x="328" y="760"/>
                  </a:lnTo>
                  <a:lnTo>
                    <a:pt x="324" y="763"/>
                  </a:lnTo>
                  <a:lnTo>
                    <a:pt x="321" y="767"/>
                  </a:lnTo>
                  <a:lnTo>
                    <a:pt x="319" y="769"/>
                  </a:lnTo>
                  <a:lnTo>
                    <a:pt x="315" y="769"/>
                  </a:lnTo>
                  <a:lnTo>
                    <a:pt x="311" y="771"/>
                  </a:lnTo>
                  <a:lnTo>
                    <a:pt x="303" y="775"/>
                  </a:lnTo>
                  <a:lnTo>
                    <a:pt x="299" y="777"/>
                  </a:lnTo>
                  <a:lnTo>
                    <a:pt x="292" y="775"/>
                  </a:lnTo>
                  <a:lnTo>
                    <a:pt x="288" y="775"/>
                  </a:lnTo>
                  <a:lnTo>
                    <a:pt x="280" y="773"/>
                  </a:lnTo>
                  <a:lnTo>
                    <a:pt x="276" y="769"/>
                  </a:lnTo>
                  <a:lnTo>
                    <a:pt x="273" y="769"/>
                  </a:lnTo>
                  <a:lnTo>
                    <a:pt x="269" y="769"/>
                  </a:lnTo>
                  <a:lnTo>
                    <a:pt x="263" y="771"/>
                  </a:lnTo>
                  <a:lnTo>
                    <a:pt x="261" y="775"/>
                  </a:lnTo>
                  <a:lnTo>
                    <a:pt x="259" y="777"/>
                  </a:lnTo>
                  <a:lnTo>
                    <a:pt x="259" y="771"/>
                  </a:lnTo>
                  <a:lnTo>
                    <a:pt x="257" y="765"/>
                  </a:lnTo>
                  <a:lnTo>
                    <a:pt x="253" y="762"/>
                  </a:lnTo>
                  <a:lnTo>
                    <a:pt x="250" y="756"/>
                  </a:lnTo>
                  <a:lnTo>
                    <a:pt x="244" y="754"/>
                  </a:lnTo>
                  <a:lnTo>
                    <a:pt x="238" y="754"/>
                  </a:lnTo>
                  <a:lnTo>
                    <a:pt x="232" y="750"/>
                  </a:lnTo>
                  <a:lnTo>
                    <a:pt x="232" y="744"/>
                  </a:lnTo>
                  <a:lnTo>
                    <a:pt x="228" y="742"/>
                  </a:lnTo>
                  <a:lnTo>
                    <a:pt x="225" y="737"/>
                  </a:lnTo>
                  <a:lnTo>
                    <a:pt x="221" y="731"/>
                  </a:lnTo>
                  <a:lnTo>
                    <a:pt x="221" y="727"/>
                  </a:lnTo>
                  <a:lnTo>
                    <a:pt x="221" y="721"/>
                  </a:lnTo>
                  <a:lnTo>
                    <a:pt x="225" y="717"/>
                  </a:lnTo>
                  <a:lnTo>
                    <a:pt x="221" y="712"/>
                  </a:lnTo>
                  <a:lnTo>
                    <a:pt x="223" y="702"/>
                  </a:lnTo>
                  <a:lnTo>
                    <a:pt x="221" y="696"/>
                  </a:lnTo>
                  <a:lnTo>
                    <a:pt x="219" y="692"/>
                  </a:lnTo>
                  <a:lnTo>
                    <a:pt x="219" y="689"/>
                  </a:lnTo>
                  <a:lnTo>
                    <a:pt x="221" y="685"/>
                  </a:lnTo>
                  <a:lnTo>
                    <a:pt x="227" y="681"/>
                  </a:lnTo>
                  <a:lnTo>
                    <a:pt x="225" y="677"/>
                  </a:lnTo>
                  <a:lnTo>
                    <a:pt x="219" y="673"/>
                  </a:lnTo>
                  <a:lnTo>
                    <a:pt x="213" y="675"/>
                  </a:lnTo>
                  <a:lnTo>
                    <a:pt x="209" y="675"/>
                  </a:lnTo>
                  <a:lnTo>
                    <a:pt x="202" y="677"/>
                  </a:lnTo>
                  <a:lnTo>
                    <a:pt x="196" y="675"/>
                  </a:lnTo>
                  <a:lnTo>
                    <a:pt x="194" y="679"/>
                  </a:lnTo>
                  <a:lnTo>
                    <a:pt x="188" y="677"/>
                  </a:lnTo>
                  <a:lnTo>
                    <a:pt x="181" y="679"/>
                  </a:lnTo>
                  <a:lnTo>
                    <a:pt x="173" y="679"/>
                  </a:lnTo>
                  <a:lnTo>
                    <a:pt x="167" y="679"/>
                  </a:lnTo>
                  <a:lnTo>
                    <a:pt x="157" y="677"/>
                  </a:lnTo>
                  <a:lnTo>
                    <a:pt x="150" y="677"/>
                  </a:lnTo>
                  <a:lnTo>
                    <a:pt x="140" y="677"/>
                  </a:lnTo>
                  <a:lnTo>
                    <a:pt x="134" y="677"/>
                  </a:lnTo>
                  <a:lnTo>
                    <a:pt x="129" y="677"/>
                  </a:lnTo>
                  <a:lnTo>
                    <a:pt x="121" y="675"/>
                  </a:lnTo>
                  <a:lnTo>
                    <a:pt x="115" y="677"/>
                  </a:lnTo>
                  <a:lnTo>
                    <a:pt x="113" y="681"/>
                  </a:lnTo>
                  <a:lnTo>
                    <a:pt x="106" y="681"/>
                  </a:lnTo>
                  <a:lnTo>
                    <a:pt x="100" y="679"/>
                  </a:lnTo>
                  <a:lnTo>
                    <a:pt x="94" y="677"/>
                  </a:lnTo>
                  <a:lnTo>
                    <a:pt x="94" y="668"/>
                  </a:lnTo>
                  <a:lnTo>
                    <a:pt x="90" y="662"/>
                  </a:lnTo>
                  <a:lnTo>
                    <a:pt x="90" y="658"/>
                  </a:lnTo>
                  <a:lnTo>
                    <a:pt x="88" y="652"/>
                  </a:lnTo>
                  <a:lnTo>
                    <a:pt x="83" y="646"/>
                  </a:lnTo>
                  <a:lnTo>
                    <a:pt x="81" y="641"/>
                  </a:lnTo>
                  <a:lnTo>
                    <a:pt x="79" y="633"/>
                  </a:lnTo>
                  <a:lnTo>
                    <a:pt x="77" y="625"/>
                  </a:lnTo>
                  <a:lnTo>
                    <a:pt x="73" y="620"/>
                  </a:lnTo>
                  <a:lnTo>
                    <a:pt x="71" y="614"/>
                  </a:lnTo>
                  <a:lnTo>
                    <a:pt x="65" y="608"/>
                  </a:lnTo>
                  <a:lnTo>
                    <a:pt x="65" y="600"/>
                  </a:lnTo>
                  <a:lnTo>
                    <a:pt x="67" y="589"/>
                  </a:lnTo>
                  <a:lnTo>
                    <a:pt x="65" y="583"/>
                  </a:lnTo>
                  <a:lnTo>
                    <a:pt x="71" y="579"/>
                  </a:lnTo>
                  <a:lnTo>
                    <a:pt x="79" y="574"/>
                  </a:lnTo>
                  <a:lnTo>
                    <a:pt x="79" y="566"/>
                  </a:lnTo>
                  <a:lnTo>
                    <a:pt x="83" y="558"/>
                  </a:lnTo>
                  <a:lnTo>
                    <a:pt x="79" y="552"/>
                  </a:lnTo>
                  <a:lnTo>
                    <a:pt x="77" y="545"/>
                  </a:lnTo>
                  <a:lnTo>
                    <a:pt x="75" y="539"/>
                  </a:lnTo>
                  <a:lnTo>
                    <a:pt x="73" y="529"/>
                  </a:lnTo>
                  <a:lnTo>
                    <a:pt x="69" y="524"/>
                  </a:lnTo>
                  <a:lnTo>
                    <a:pt x="65" y="518"/>
                  </a:lnTo>
                  <a:lnTo>
                    <a:pt x="65" y="508"/>
                  </a:lnTo>
                  <a:lnTo>
                    <a:pt x="63" y="503"/>
                  </a:lnTo>
                  <a:lnTo>
                    <a:pt x="60" y="497"/>
                  </a:lnTo>
                  <a:lnTo>
                    <a:pt x="54" y="491"/>
                  </a:lnTo>
                  <a:lnTo>
                    <a:pt x="46" y="489"/>
                  </a:lnTo>
                  <a:lnTo>
                    <a:pt x="48" y="481"/>
                  </a:lnTo>
                  <a:lnTo>
                    <a:pt x="52" y="480"/>
                  </a:lnTo>
                  <a:lnTo>
                    <a:pt x="58" y="472"/>
                  </a:lnTo>
                  <a:lnTo>
                    <a:pt x="63" y="468"/>
                  </a:lnTo>
                  <a:lnTo>
                    <a:pt x="65" y="462"/>
                  </a:lnTo>
                  <a:lnTo>
                    <a:pt x="65" y="457"/>
                  </a:lnTo>
                  <a:lnTo>
                    <a:pt x="69" y="453"/>
                  </a:lnTo>
                  <a:lnTo>
                    <a:pt x="73" y="445"/>
                  </a:lnTo>
                  <a:lnTo>
                    <a:pt x="75" y="439"/>
                  </a:lnTo>
                  <a:lnTo>
                    <a:pt x="81" y="435"/>
                  </a:lnTo>
                  <a:lnTo>
                    <a:pt x="88" y="432"/>
                  </a:lnTo>
                  <a:lnTo>
                    <a:pt x="96" y="426"/>
                  </a:lnTo>
                  <a:lnTo>
                    <a:pt x="100" y="418"/>
                  </a:lnTo>
                  <a:lnTo>
                    <a:pt x="104" y="410"/>
                  </a:lnTo>
                  <a:lnTo>
                    <a:pt x="104" y="403"/>
                  </a:lnTo>
                  <a:lnTo>
                    <a:pt x="106" y="397"/>
                  </a:lnTo>
                  <a:lnTo>
                    <a:pt x="110" y="389"/>
                  </a:lnTo>
                  <a:lnTo>
                    <a:pt x="110" y="382"/>
                  </a:lnTo>
                  <a:lnTo>
                    <a:pt x="108" y="374"/>
                  </a:lnTo>
                  <a:lnTo>
                    <a:pt x="108" y="364"/>
                  </a:lnTo>
                  <a:lnTo>
                    <a:pt x="108" y="361"/>
                  </a:lnTo>
                  <a:lnTo>
                    <a:pt x="108" y="355"/>
                  </a:lnTo>
                  <a:lnTo>
                    <a:pt x="106" y="345"/>
                  </a:lnTo>
                  <a:lnTo>
                    <a:pt x="102" y="338"/>
                  </a:lnTo>
                  <a:lnTo>
                    <a:pt x="102" y="326"/>
                  </a:lnTo>
                  <a:lnTo>
                    <a:pt x="100" y="315"/>
                  </a:lnTo>
                  <a:lnTo>
                    <a:pt x="92" y="309"/>
                  </a:lnTo>
                  <a:lnTo>
                    <a:pt x="79" y="305"/>
                  </a:lnTo>
                  <a:lnTo>
                    <a:pt x="71" y="303"/>
                  </a:lnTo>
                  <a:lnTo>
                    <a:pt x="65" y="301"/>
                  </a:lnTo>
                  <a:lnTo>
                    <a:pt x="58" y="293"/>
                  </a:lnTo>
                  <a:lnTo>
                    <a:pt x="52" y="292"/>
                  </a:lnTo>
                  <a:lnTo>
                    <a:pt x="44" y="292"/>
                  </a:lnTo>
                  <a:lnTo>
                    <a:pt x="35" y="288"/>
                  </a:lnTo>
                  <a:lnTo>
                    <a:pt x="31" y="282"/>
                  </a:lnTo>
                  <a:lnTo>
                    <a:pt x="25" y="272"/>
                  </a:lnTo>
                  <a:lnTo>
                    <a:pt x="23" y="267"/>
                  </a:lnTo>
                  <a:lnTo>
                    <a:pt x="15" y="261"/>
                  </a:lnTo>
                  <a:lnTo>
                    <a:pt x="12" y="251"/>
                  </a:lnTo>
                  <a:lnTo>
                    <a:pt x="12" y="242"/>
                  </a:lnTo>
                  <a:lnTo>
                    <a:pt x="10" y="232"/>
                  </a:lnTo>
                  <a:lnTo>
                    <a:pt x="8" y="224"/>
                  </a:lnTo>
                  <a:lnTo>
                    <a:pt x="6" y="217"/>
                  </a:lnTo>
                  <a:lnTo>
                    <a:pt x="2" y="207"/>
                  </a:lnTo>
                  <a:lnTo>
                    <a:pt x="2" y="194"/>
                  </a:lnTo>
                  <a:lnTo>
                    <a:pt x="2" y="180"/>
                  </a:lnTo>
                  <a:lnTo>
                    <a:pt x="2" y="169"/>
                  </a:lnTo>
                  <a:lnTo>
                    <a:pt x="2" y="161"/>
                  </a:lnTo>
                  <a:lnTo>
                    <a:pt x="2" y="150"/>
                  </a:lnTo>
                  <a:lnTo>
                    <a:pt x="0" y="136"/>
                  </a:lnTo>
                  <a:lnTo>
                    <a:pt x="15" y="136"/>
                  </a:lnTo>
                  <a:lnTo>
                    <a:pt x="25" y="134"/>
                  </a:lnTo>
                  <a:lnTo>
                    <a:pt x="37" y="134"/>
                  </a:lnTo>
                  <a:lnTo>
                    <a:pt x="50" y="136"/>
                  </a:lnTo>
                  <a:lnTo>
                    <a:pt x="69" y="134"/>
                  </a:lnTo>
                  <a:lnTo>
                    <a:pt x="85" y="134"/>
                  </a:lnTo>
                  <a:lnTo>
                    <a:pt x="102" y="136"/>
                  </a:lnTo>
                  <a:lnTo>
                    <a:pt x="123" y="136"/>
                  </a:lnTo>
                  <a:lnTo>
                    <a:pt x="142" y="136"/>
                  </a:lnTo>
                  <a:lnTo>
                    <a:pt x="159" y="134"/>
                  </a:lnTo>
                  <a:lnTo>
                    <a:pt x="179" y="136"/>
                  </a:lnTo>
                  <a:lnTo>
                    <a:pt x="198" y="134"/>
                  </a:lnTo>
                  <a:lnTo>
                    <a:pt x="213" y="130"/>
                  </a:lnTo>
                  <a:lnTo>
                    <a:pt x="223" y="128"/>
                  </a:lnTo>
                  <a:lnTo>
                    <a:pt x="228" y="127"/>
                  </a:lnTo>
                  <a:lnTo>
                    <a:pt x="230" y="117"/>
                  </a:lnTo>
                  <a:lnTo>
                    <a:pt x="228" y="105"/>
                  </a:lnTo>
                  <a:lnTo>
                    <a:pt x="238" y="96"/>
                  </a:lnTo>
                  <a:lnTo>
                    <a:pt x="238" y="88"/>
                  </a:lnTo>
                  <a:lnTo>
                    <a:pt x="240" y="73"/>
                  </a:lnTo>
                  <a:lnTo>
                    <a:pt x="240" y="61"/>
                  </a:lnTo>
                  <a:lnTo>
                    <a:pt x="242" y="52"/>
                  </a:lnTo>
                  <a:lnTo>
                    <a:pt x="244" y="38"/>
                  </a:lnTo>
                  <a:lnTo>
                    <a:pt x="242" y="27"/>
                  </a:lnTo>
                  <a:lnTo>
                    <a:pt x="246" y="13"/>
                  </a:lnTo>
                  <a:lnTo>
                    <a:pt x="253" y="4"/>
                  </a:lnTo>
                  <a:lnTo>
                    <a:pt x="255" y="0"/>
                  </a:lnTo>
                  <a:lnTo>
                    <a:pt x="257" y="2"/>
                  </a:lnTo>
                  <a:lnTo>
                    <a:pt x="263" y="10"/>
                  </a:lnTo>
                  <a:lnTo>
                    <a:pt x="265" y="23"/>
                  </a:lnTo>
                  <a:lnTo>
                    <a:pt x="273" y="31"/>
                  </a:lnTo>
                  <a:lnTo>
                    <a:pt x="276" y="40"/>
                  </a:lnTo>
                  <a:lnTo>
                    <a:pt x="282" y="44"/>
                  </a:lnTo>
                  <a:lnTo>
                    <a:pt x="286" y="52"/>
                  </a:lnTo>
                  <a:lnTo>
                    <a:pt x="288" y="61"/>
                  </a:lnTo>
                  <a:lnTo>
                    <a:pt x="286" y="73"/>
                  </a:lnTo>
                  <a:lnTo>
                    <a:pt x="286" y="82"/>
                  </a:lnTo>
                  <a:lnTo>
                    <a:pt x="290" y="94"/>
                  </a:lnTo>
                  <a:lnTo>
                    <a:pt x="286" y="105"/>
                  </a:lnTo>
                  <a:lnTo>
                    <a:pt x="282" y="111"/>
                  </a:lnTo>
                  <a:lnTo>
                    <a:pt x="282" y="123"/>
                  </a:lnTo>
                  <a:lnTo>
                    <a:pt x="288" y="136"/>
                  </a:lnTo>
                  <a:lnTo>
                    <a:pt x="299" y="142"/>
                  </a:lnTo>
                  <a:lnTo>
                    <a:pt x="311" y="151"/>
                  </a:lnTo>
                  <a:lnTo>
                    <a:pt x="321" y="159"/>
                  </a:lnTo>
                  <a:lnTo>
                    <a:pt x="326" y="169"/>
                  </a:lnTo>
                  <a:lnTo>
                    <a:pt x="338" y="180"/>
                  </a:lnTo>
                  <a:lnTo>
                    <a:pt x="353" y="178"/>
                  </a:lnTo>
                  <a:lnTo>
                    <a:pt x="376" y="178"/>
                  </a:lnTo>
                  <a:lnTo>
                    <a:pt x="397" y="178"/>
                  </a:lnTo>
                  <a:lnTo>
                    <a:pt x="417" y="178"/>
                  </a:lnTo>
                  <a:lnTo>
                    <a:pt x="438" y="180"/>
                  </a:lnTo>
                  <a:lnTo>
                    <a:pt x="463" y="184"/>
                  </a:lnTo>
                  <a:lnTo>
                    <a:pt x="486" y="184"/>
                  </a:lnTo>
                  <a:lnTo>
                    <a:pt x="511" y="184"/>
                  </a:lnTo>
                  <a:lnTo>
                    <a:pt x="537" y="184"/>
                  </a:lnTo>
                  <a:lnTo>
                    <a:pt x="557" y="186"/>
                  </a:lnTo>
                  <a:lnTo>
                    <a:pt x="583" y="188"/>
                  </a:lnTo>
                  <a:lnTo>
                    <a:pt x="603" y="190"/>
                  </a:lnTo>
                  <a:lnTo>
                    <a:pt x="624" y="190"/>
                  </a:lnTo>
                  <a:lnTo>
                    <a:pt x="658" y="194"/>
                  </a:lnTo>
                  <a:lnTo>
                    <a:pt x="678" y="194"/>
                  </a:lnTo>
                  <a:lnTo>
                    <a:pt x="699" y="194"/>
                  </a:lnTo>
                  <a:lnTo>
                    <a:pt x="722" y="198"/>
                  </a:lnTo>
                  <a:lnTo>
                    <a:pt x="741" y="198"/>
                  </a:lnTo>
                  <a:lnTo>
                    <a:pt x="756" y="201"/>
                  </a:lnTo>
                  <a:lnTo>
                    <a:pt x="775" y="201"/>
                  </a:lnTo>
                  <a:lnTo>
                    <a:pt x="775" y="209"/>
                  </a:lnTo>
                  <a:lnTo>
                    <a:pt x="773" y="215"/>
                  </a:lnTo>
                  <a:lnTo>
                    <a:pt x="770" y="224"/>
                  </a:lnTo>
                  <a:lnTo>
                    <a:pt x="764" y="232"/>
                  </a:lnTo>
                  <a:lnTo>
                    <a:pt x="758" y="242"/>
                  </a:lnTo>
                  <a:lnTo>
                    <a:pt x="756" y="253"/>
                  </a:lnTo>
                  <a:lnTo>
                    <a:pt x="752" y="263"/>
                  </a:lnTo>
                  <a:lnTo>
                    <a:pt x="754" y="274"/>
                  </a:lnTo>
                  <a:lnTo>
                    <a:pt x="749" y="282"/>
                  </a:lnTo>
                  <a:lnTo>
                    <a:pt x="750" y="293"/>
                  </a:lnTo>
                  <a:lnTo>
                    <a:pt x="756" y="299"/>
                  </a:lnTo>
                  <a:lnTo>
                    <a:pt x="756" y="307"/>
                  </a:lnTo>
                  <a:lnTo>
                    <a:pt x="752" y="315"/>
                  </a:lnTo>
                  <a:lnTo>
                    <a:pt x="750" y="322"/>
                  </a:lnTo>
                  <a:lnTo>
                    <a:pt x="749" y="332"/>
                  </a:lnTo>
                  <a:lnTo>
                    <a:pt x="752" y="341"/>
                  </a:lnTo>
                  <a:lnTo>
                    <a:pt x="752" y="353"/>
                  </a:lnTo>
                  <a:lnTo>
                    <a:pt x="750" y="364"/>
                  </a:lnTo>
                  <a:lnTo>
                    <a:pt x="752" y="378"/>
                  </a:lnTo>
                  <a:lnTo>
                    <a:pt x="750" y="387"/>
                  </a:lnTo>
                  <a:lnTo>
                    <a:pt x="749" y="399"/>
                  </a:lnTo>
                  <a:lnTo>
                    <a:pt x="749" y="412"/>
                  </a:lnTo>
                  <a:lnTo>
                    <a:pt x="750" y="418"/>
                  </a:lnTo>
                  <a:lnTo>
                    <a:pt x="756" y="420"/>
                  </a:lnTo>
                  <a:lnTo>
                    <a:pt x="760" y="418"/>
                  </a:lnTo>
                  <a:lnTo>
                    <a:pt x="762" y="420"/>
                  </a:lnTo>
                  <a:lnTo>
                    <a:pt x="758" y="430"/>
                  </a:lnTo>
                  <a:lnTo>
                    <a:pt x="756" y="437"/>
                  </a:lnTo>
                  <a:lnTo>
                    <a:pt x="756" y="443"/>
                  </a:lnTo>
                  <a:lnTo>
                    <a:pt x="750" y="453"/>
                  </a:lnTo>
                  <a:lnTo>
                    <a:pt x="747" y="462"/>
                  </a:lnTo>
                  <a:lnTo>
                    <a:pt x="741" y="468"/>
                  </a:lnTo>
                  <a:lnTo>
                    <a:pt x="735" y="476"/>
                  </a:lnTo>
                  <a:lnTo>
                    <a:pt x="735" y="487"/>
                  </a:lnTo>
                  <a:lnTo>
                    <a:pt x="735" y="499"/>
                  </a:lnTo>
                  <a:lnTo>
                    <a:pt x="735" y="512"/>
                  </a:lnTo>
                  <a:lnTo>
                    <a:pt x="727" y="522"/>
                  </a:lnTo>
                  <a:lnTo>
                    <a:pt x="725" y="535"/>
                  </a:lnTo>
                  <a:lnTo>
                    <a:pt x="722" y="547"/>
                  </a:lnTo>
                  <a:lnTo>
                    <a:pt x="720" y="558"/>
                  </a:lnTo>
                  <a:lnTo>
                    <a:pt x="714" y="564"/>
                  </a:lnTo>
                  <a:lnTo>
                    <a:pt x="704" y="570"/>
                  </a:lnTo>
                  <a:lnTo>
                    <a:pt x="697" y="572"/>
                  </a:lnTo>
                  <a:lnTo>
                    <a:pt x="693" y="575"/>
                  </a:lnTo>
                  <a:lnTo>
                    <a:pt x="689" y="581"/>
                  </a:lnTo>
                  <a:lnTo>
                    <a:pt x="687" y="591"/>
                  </a:lnTo>
                  <a:lnTo>
                    <a:pt x="681" y="600"/>
                  </a:lnTo>
                  <a:lnTo>
                    <a:pt x="679" y="606"/>
                  </a:lnTo>
                  <a:lnTo>
                    <a:pt x="674" y="616"/>
                  </a:lnTo>
                  <a:lnTo>
                    <a:pt x="668" y="622"/>
                  </a:lnTo>
                  <a:lnTo>
                    <a:pt x="666" y="629"/>
                  </a:lnTo>
                  <a:lnTo>
                    <a:pt x="658" y="633"/>
                  </a:lnTo>
                  <a:lnTo>
                    <a:pt x="643" y="635"/>
                  </a:lnTo>
                  <a:lnTo>
                    <a:pt x="637" y="635"/>
                  </a:lnTo>
                  <a:lnTo>
                    <a:pt x="637" y="645"/>
                  </a:lnTo>
                  <a:lnTo>
                    <a:pt x="633" y="648"/>
                  </a:lnTo>
                  <a:lnTo>
                    <a:pt x="628" y="656"/>
                  </a:lnTo>
                  <a:lnTo>
                    <a:pt x="626" y="664"/>
                  </a:lnTo>
                  <a:lnTo>
                    <a:pt x="622" y="673"/>
                  </a:lnTo>
                  <a:lnTo>
                    <a:pt x="618" y="681"/>
                  </a:lnTo>
                  <a:lnTo>
                    <a:pt x="614" y="685"/>
                  </a:lnTo>
                  <a:lnTo>
                    <a:pt x="608" y="691"/>
                  </a:lnTo>
                  <a:lnTo>
                    <a:pt x="603" y="698"/>
                  </a:lnTo>
                  <a:lnTo>
                    <a:pt x="597" y="702"/>
                  </a:lnTo>
                  <a:lnTo>
                    <a:pt x="589" y="702"/>
                  </a:lnTo>
                  <a:lnTo>
                    <a:pt x="582" y="702"/>
                  </a:lnTo>
                  <a:lnTo>
                    <a:pt x="582" y="710"/>
                  </a:lnTo>
                  <a:lnTo>
                    <a:pt x="582" y="723"/>
                  </a:lnTo>
                  <a:lnTo>
                    <a:pt x="580" y="733"/>
                  </a:lnTo>
                  <a:lnTo>
                    <a:pt x="576" y="739"/>
                  </a:lnTo>
                  <a:lnTo>
                    <a:pt x="580" y="746"/>
                  </a:lnTo>
                  <a:lnTo>
                    <a:pt x="580" y="762"/>
                  </a:lnTo>
                  <a:lnTo>
                    <a:pt x="583" y="767"/>
                  </a:lnTo>
                  <a:lnTo>
                    <a:pt x="587" y="785"/>
                  </a:lnTo>
                  <a:lnTo>
                    <a:pt x="589" y="796"/>
                  </a:lnTo>
                  <a:lnTo>
                    <a:pt x="593" y="806"/>
                  </a:lnTo>
                  <a:lnTo>
                    <a:pt x="597" y="815"/>
                  </a:lnTo>
                  <a:close/>
                </a:path>
              </a:pathLst>
            </a:custGeom>
            <a:solidFill>
              <a:srgbClr val="FF9933"/>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49" name="Freeform 25">
              <a:extLst>
                <a:ext uri="{FF2B5EF4-FFF2-40B4-BE49-F238E27FC236}">
                  <a16:creationId xmlns:a16="http://schemas.microsoft.com/office/drawing/2014/main" id="{53B4F951-A394-42C8-81E7-6D54F023746A}"/>
                </a:ext>
              </a:extLst>
            </p:cNvPr>
            <p:cNvSpPr>
              <a:spLocks/>
            </p:cNvSpPr>
            <p:nvPr/>
          </p:nvSpPr>
          <p:spPr bwMode="auto">
            <a:xfrm>
              <a:off x="5139856" y="5311418"/>
              <a:ext cx="867411" cy="826263"/>
            </a:xfrm>
            <a:custGeom>
              <a:avLst/>
              <a:gdLst>
                <a:gd name="T0" fmla="*/ 2147483647 w 487"/>
                <a:gd name="T1" fmla="*/ 2147483647 h 475"/>
                <a:gd name="T2" fmla="*/ 2147483647 w 487"/>
                <a:gd name="T3" fmla="*/ 2147483647 h 475"/>
                <a:gd name="T4" fmla="*/ 2147483647 w 487"/>
                <a:gd name="T5" fmla="*/ 2147483647 h 475"/>
                <a:gd name="T6" fmla="*/ 2147483647 w 487"/>
                <a:gd name="T7" fmla="*/ 2147483647 h 475"/>
                <a:gd name="T8" fmla="*/ 2147483647 w 487"/>
                <a:gd name="T9" fmla="*/ 2147483647 h 475"/>
                <a:gd name="T10" fmla="*/ 2147483647 w 487"/>
                <a:gd name="T11" fmla="*/ 2147483647 h 475"/>
                <a:gd name="T12" fmla="*/ 2147483647 w 487"/>
                <a:gd name="T13" fmla="*/ 2147483647 h 475"/>
                <a:gd name="T14" fmla="*/ 2147483647 w 487"/>
                <a:gd name="T15" fmla="*/ 2147483647 h 475"/>
                <a:gd name="T16" fmla="*/ 2147483647 w 487"/>
                <a:gd name="T17" fmla="*/ 2147483647 h 475"/>
                <a:gd name="T18" fmla="*/ 2147483647 w 487"/>
                <a:gd name="T19" fmla="*/ 2147483647 h 475"/>
                <a:gd name="T20" fmla="*/ 2147483647 w 487"/>
                <a:gd name="T21" fmla="*/ 2147483647 h 475"/>
                <a:gd name="T22" fmla="*/ 2147483647 w 487"/>
                <a:gd name="T23" fmla="*/ 2147483647 h 475"/>
                <a:gd name="T24" fmla="*/ 2147483647 w 487"/>
                <a:gd name="T25" fmla="*/ 2147483647 h 475"/>
                <a:gd name="T26" fmla="*/ 2147483647 w 487"/>
                <a:gd name="T27" fmla="*/ 2147483647 h 475"/>
                <a:gd name="T28" fmla="*/ 2147483647 w 487"/>
                <a:gd name="T29" fmla="*/ 2147483647 h 475"/>
                <a:gd name="T30" fmla="*/ 2147483647 w 487"/>
                <a:gd name="T31" fmla="*/ 2147483647 h 475"/>
                <a:gd name="T32" fmla="*/ 2147483647 w 487"/>
                <a:gd name="T33" fmla="*/ 2147483647 h 475"/>
                <a:gd name="T34" fmla="*/ 2147483647 w 487"/>
                <a:gd name="T35" fmla="*/ 0 h 475"/>
                <a:gd name="T36" fmla="*/ 2147483647 w 487"/>
                <a:gd name="T37" fmla="*/ 2147483647 h 475"/>
                <a:gd name="T38" fmla="*/ 2147483647 w 487"/>
                <a:gd name="T39" fmla="*/ 2147483647 h 475"/>
                <a:gd name="T40" fmla="*/ 2147483647 w 487"/>
                <a:gd name="T41" fmla="*/ 2147483647 h 475"/>
                <a:gd name="T42" fmla="*/ 2147483647 w 487"/>
                <a:gd name="T43" fmla="*/ 2147483647 h 475"/>
                <a:gd name="T44" fmla="*/ 2147483647 w 487"/>
                <a:gd name="T45" fmla="*/ 2147483647 h 475"/>
                <a:gd name="T46" fmla="*/ 2147483647 w 487"/>
                <a:gd name="T47" fmla="*/ 2147483647 h 475"/>
                <a:gd name="T48" fmla="*/ 2147483647 w 487"/>
                <a:gd name="T49" fmla="*/ 2147483647 h 475"/>
                <a:gd name="T50" fmla="*/ 2147483647 w 487"/>
                <a:gd name="T51" fmla="*/ 2147483647 h 475"/>
                <a:gd name="T52" fmla="*/ 0 w 487"/>
                <a:gd name="T53" fmla="*/ 2147483647 h 475"/>
                <a:gd name="T54" fmla="*/ 2147483647 w 487"/>
                <a:gd name="T55" fmla="*/ 2147483647 h 475"/>
                <a:gd name="T56" fmla="*/ 2147483647 w 487"/>
                <a:gd name="T57" fmla="*/ 2147483647 h 475"/>
                <a:gd name="T58" fmla="*/ 2147483647 w 487"/>
                <a:gd name="T59" fmla="*/ 2147483647 h 475"/>
                <a:gd name="T60" fmla="*/ 2147483647 w 487"/>
                <a:gd name="T61" fmla="*/ 2147483647 h 475"/>
                <a:gd name="T62" fmla="*/ 2147483647 w 487"/>
                <a:gd name="T63" fmla="*/ 2147483647 h 475"/>
                <a:gd name="T64" fmla="*/ 2147483647 w 487"/>
                <a:gd name="T65" fmla="*/ 2147483647 h 475"/>
                <a:gd name="T66" fmla="*/ 2147483647 w 487"/>
                <a:gd name="T67" fmla="*/ 2147483647 h 475"/>
                <a:gd name="T68" fmla="*/ 2147483647 w 487"/>
                <a:gd name="T69" fmla="*/ 2147483647 h 475"/>
                <a:gd name="T70" fmla="*/ 2147483647 w 487"/>
                <a:gd name="T71" fmla="*/ 2147483647 h 475"/>
                <a:gd name="T72" fmla="*/ 2147483647 w 487"/>
                <a:gd name="T73" fmla="*/ 2147483647 h 475"/>
                <a:gd name="T74" fmla="*/ 2147483647 w 487"/>
                <a:gd name="T75" fmla="*/ 2147483647 h 475"/>
                <a:gd name="T76" fmla="*/ 2147483647 w 487"/>
                <a:gd name="T77" fmla="*/ 2147483647 h 475"/>
                <a:gd name="T78" fmla="*/ 2147483647 w 487"/>
                <a:gd name="T79" fmla="*/ 2147483647 h 475"/>
                <a:gd name="T80" fmla="*/ 2147483647 w 487"/>
                <a:gd name="T81" fmla="*/ 2147483647 h 475"/>
                <a:gd name="T82" fmla="*/ 2147483647 w 487"/>
                <a:gd name="T83" fmla="*/ 2147483647 h 475"/>
                <a:gd name="T84" fmla="*/ 2147483647 w 487"/>
                <a:gd name="T85" fmla="*/ 2147483647 h 475"/>
                <a:gd name="T86" fmla="*/ 2147483647 w 487"/>
                <a:gd name="T87" fmla="*/ 2147483647 h 475"/>
                <a:gd name="T88" fmla="*/ 2147483647 w 487"/>
                <a:gd name="T89" fmla="*/ 2147483647 h 475"/>
                <a:gd name="T90" fmla="*/ 2147483647 w 487"/>
                <a:gd name="T91" fmla="*/ 2147483647 h 475"/>
                <a:gd name="T92" fmla="*/ 2147483647 w 487"/>
                <a:gd name="T93" fmla="*/ 2147483647 h 475"/>
                <a:gd name="T94" fmla="*/ 2147483647 w 487"/>
                <a:gd name="T95" fmla="*/ 2147483647 h 475"/>
                <a:gd name="T96" fmla="*/ 2147483647 w 487"/>
                <a:gd name="T97" fmla="*/ 2147483647 h 475"/>
                <a:gd name="T98" fmla="*/ 2147483647 w 487"/>
                <a:gd name="T99" fmla="*/ 2147483647 h 475"/>
                <a:gd name="T100" fmla="*/ 2147483647 w 487"/>
                <a:gd name="T101" fmla="*/ 2147483647 h 475"/>
                <a:gd name="T102" fmla="*/ 2147483647 w 487"/>
                <a:gd name="T103" fmla="*/ 2147483647 h 475"/>
                <a:gd name="T104" fmla="*/ 2147483647 w 487"/>
                <a:gd name="T105" fmla="*/ 2147483647 h 475"/>
                <a:gd name="T106" fmla="*/ 2147483647 w 487"/>
                <a:gd name="T107" fmla="*/ 2147483647 h 475"/>
                <a:gd name="T108" fmla="*/ 2147483647 w 487"/>
                <a:gd name="T109" fmla="*/ 2147483647 h 475"/>
                <a:gd name="T110" fmla="*/ 2147483647 w 487"/>
                <a:gd name="T111" fmla="*/ 2147483647 h 475"/>
                <a:gd name="T112" fmla="*/ 2147483647 w 487"/>
                <a:gd name="T113" fmla="*/ 2147483647 h 47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7"/>
                <a:gd name="T172" fmla="*/ 0 h 475"/>
                <a:gd name="T173" fmla="*/ 487 w 487"/>
                <a:gd name="T174" fmla="*/ 475 h 47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7" h="475">
                  <a:moveTo>
                    <a:pt x="353" y="368"/>
                  </a:moveTo>
                  <a:lnTo>
                    <a:pt x="358" y="362"/>
                  </a:lnTo>
                  <a:lnTo>
                    <a:pt x="364" y="358"/>
                  </a:lnTo>
                  <a:lnTo>
                    <a:pt x="372" y="353"/>
                  </a:lnTo>
                  <a:lnTo>
                    <a:pt x="378" y="351"/>
                  </a:lnTo>
                  <a:lnTo>
                    <a:pt x="379" y="345"/>
                  </a:lnTo>
                  <a:lnTo>
                    <a:pt x="387" y="339"/>
                  </a:lnTo>
                  <a:lnTo>
                    <a:pt x="397" y="335"/>
                  </a:lnTo>
                  <a:lnTo>
                    <a:pt x="402" y="328"/>
                  </a:lnTo>
                  <a:lnTo>
                    <a:pt x="412" y="324"/>
                  </a:lnTo>
                  <a:lnTo>
                    <a:pt x="414" y="314"/>
                  </a:lnTo>
                  <a:lnTo>
                    <a:pt x="418" y="303"/>
                  </a:lnTo>
                  <a:lnTo>
                    <a:pt x="426" y="299"/>
                  </a:lnTo>
                  <a:lnTo>
                    <a:pt x="429" y="293"/>
                  </a:lnTo>
                  <a:lnTo>
                    <a:pt x="427" y="285"/>
                  </a:lnTo>
                  <a:lnTo>
                    <a:pt x="429" y="280"/>
                  </a:lnTo>
                  <a:lnTo>
                    <a:pt x="435" y="276"/>
                  </a:lnTo>
                  <a:lnTo>
                    <a:pt x="435" y="272"/>
                  </a:lnTo>
                  <a:lnTo>
                    <a:pt x="437" y="266"/>
                  </a:lnTo>
                  <a:lnTo>
                    <a:pt x="441" y="262"/>
                  </a:lnTo>
                  <a:lnTo>
                    <a:pt x="447" y="255"/>
                  </a:lnTo>
                  <a:lnTo>
                    <a:pt x="452" y="247"/>
                  </a:lnTo>
                  <a:lnTo>
                    <a:pt x="454" y="238"/>
                  </a:lnTo>
                  <a:lnTo>
                    <a:pt x="458" y="232"/>
                  </a:lnTo>
                  <a:lnTo>
                    <a:pt x="460" y="224"/>
                  </a:lnTo>
                  <a:lnTo>
                    <a:pt x="464" y="220"/>
                  </a:lnTo>
                  <a:lnTo>
                    <a:pt x="468" y="213"/>
                  </a:lnTo>
                  <a:lnTo>
                    <a:pt x="472" y="199"/>
                  </a:lnTo>
                  <a:lnTo>
                    <a:pt x="477" y="191"/>
                  </a:lnTo>
                  <a:lnTo>
                    <a:pt x="479" y="186"/>
                  </a:lnTo>
                  <a:lnTo>
                    <a:pt x="483" y="176"/>
                  </a:lnTo>
                  <a:lnTo>
                    <a:pt x="487" y="170"/>
                  </a:lnTo>
                  <a:lnTo>
                    <a:pt x="485" y="167"/>
                  </a:lnTo>
                  <a:lnTo>
                    <a:pt x="479" y="165"/>
                  </a:lnTo>
                  <a:lnTo>
                    <a:pt x="473" y="161"/>
                  </a:lnTo>
                  <a:lnTo>
                    <a:pt x="470" y="161"/>
                  </a:lnTo>
                  <a:lnTo>
                    <a:pt x="462" y="155"/>
                  </a:lnTo>
                  <a:lnTo>
                    <a:pt x="458" y="149"/>
                  </a:lnTo>
                  <a:lnTo>
                    <a:pt x="464" y="144"/>
                  </a:lnTo>
                  <a:lnTo>
                    <a:pt x="470" y="136"/>
                  </a:lnTo>
                  <a:lnTo>
                    <a:pt x="472" y="130"/>
                  </a:lnTo>
                  <a:lnTo>
                    <a:pt x="473" y="124"/>
                  </a:lnTo>
                  <a:lnTo>
                    <a:pt x="475" y="117"/>
                  </a:lnTo>
                  <a:lnTo>
                    <a:pt x="477" y="111"/>
                  </a:lnTo>
                  <a:lnTo>
                    <a:pt x="479" y="105"/>
                  </a:lnTo>
                  <a:lnTo>
                    <a:pt x="477" y="99"/>
                  </a:lnTo>
                  <a:lnTo>
                    <a:pt x="473" y="97"/>
                  </a:lnTo>
                  <a:lnTo>
                    <a:pt x="466" y="97"/>
                  </a:lnTo>
                  <a:lnTo>
                    <a:pt x="456" y="97"/>
                  </a:lnTo>
                  <a:lnTo>
                    <a:pt x="452" y="92"/>
                  </a:lnTo>
                  <a:lnTo>
                    <a:pt x="445" y="90"/>
                  </a:lnTo>
                  <a:lnTo>
                    <a:pt x="437" y="88"/>
                  </a:lnTo>
                  <a:lnTo>
                    <a:pt x="431" y="84"/>
                  </a:lnTo>
                  <a:lnTo>
                    <a:pt x="424" y="80"/>
                  </a:lnTo>
                  <a:lnTo>
                    <a:pt x="420" y="74"/>
                  </a:lnTo>
                  <a:lnTo>
                    <a:pt x="418" y="67"/>
                  </a:lnTo>
                  <a:lnTo>
                    <a:pt x="414" y="59"/>
                  </a:lnTo>
                  <a:lnTo>
                    <a:pt x="408" y="57"/>
                  </a:lnTo>
                  <a:lnTo>
                    <a:pt x="399" y="53"/>
                  </a:lnTo>
                  <a:lnTo>
                    <a:pt x="397" y="50"/>
                  </a:lnTo>
                  <a:lnTo>
                    <a:pt x="393" y="44"/>
                  </a:lnTo>
                  <a:lnTo>
                    <a:pt x="389" y="42"/>
                  </a:lnTo>
                  <a:lnTo>
                    <a:pt x="385" y="38"/>
                  </a:lnTo>
                  <a:lnTo>
                    <a:pt x="376" y="34"/>
                  </a:lnTo>
                  <a:lnTo>
                    <a:pt x="370" y="30"/>
                  </a:lnTo>
                  <a:lnTo>
                    <a:pt x="362" y="30"/>
                  </a:lnTo>
                  <a:lnTo>
                    <a:pt x="355" y="26"/>
                  </a:lnTo>
                  <a:lnTo>
                    <a:pt x="349" y="23"/>
                  </a:lnTo>
                  <a:lnTo>
                    <a:pt x="341" y="17"/>
                  </a:lnTo>
                  <a:lnTo>
                    <a:pt x="331" y="17"/>
                  </a:lnTo>
                  <a:lnTo>
                    <a:pt x="330" y="15"/>
                  </a:lnTo>
                  <a:lnTo>
                    <a:pt x="326" y="13"/>
                  </a:lnTo>
                  <a:lnTo>
                    <a:pt x="320" y="11"/>
                  </a:lnTo>
                  <a:lnTo>
                    <a:pt x="314" y="11"/>
                  </a:lnTo>
                  <a:lnTo>
                    <a:pt x="310" y="11"/>
                  </a:lnTo>
                  <a:lnTo>
                    <a:pt x="307" y="7"/>
                  </a:lnTo>
                  <a:lnTo>
                    <a:pt x="303" y="7"/>
                  </a:lnTo>
                  <a:lnTo>
                    <a:pt x="301" y="9"/>
                  </a:lnTo>
                  <a:lnTo>
                    <a:pt x="297" y="11"/>
                  </a:lnTo>
                  <a:lnTo>
                    <a:pt x="293" y="11"/>
                  </a:lnTo>
                  <a:lnTo>
                    <a:pt x="289" y="7"/>
                  </a:lnTo>
                  <a:lnTo>
                    <a:pt x="284" y="3"/>
                  </a:lnTo>
                  <a:lnTo>
                    <a:pt x="278" y="3"/>
                  </a:lnTo>
                  <a:lnTo>
                    <a:pt x="274" y="3"/>
                  </a:lnTo>
                  <a:lnTo>
                    <a:pt x="272" y="7"/>
                  </a:lnTo>
                  <a:lnTo>
                    <a:pt x="266" y="7"/>
                  </a:lnTo>
                  <a:lnTo>
                    <a:pt x="264" y="5"/>
                  </a:lnTo>
                  <a:lnTo>
                    <a:pt x="260" y="3"/>
                  </a:lnTo>
                  <a:lnTo>
                    <a:pt x="257" y="2"/>
                  </a:lnTo>
                  <a:lnTo>
                    <a:pt x="249" y="0"/>
                  </a:lnTo>
                  <a:lnTo>
                    <a:pt x="243" y="2"/>
                  </a:lnTo>
                  <a:lnTo>
                    <a:pt x="237" y="3"/>
                  </a:lnTo>
                  <a:lnTo>
                    <a:pt x="232" y="0"/>
                  </a:lnTo>
                  <a:lnTo>
                    <a:pt x="226" y="0"/>
                  </a:lnTo>
                  <a:lnTo>
                    <a:pt x="220" y="5"/>
                  </a:lnTo>
                  <a:lnTo>
                    <a:pt x="216" y="11"/>
                  </a:lnTo>
                  <a:lnTo>
                    <a:pt x="209" y="13"/>
                  </a:lnTo>
                  <a:lnTo>
                    <a:pt x="203" y="17"/>
                  </a:lnTo>
                  <a:lnTo>
                    <a:pt x="195" y="25"/>
                  </a:lnTo>
                  <a:lnTo>
                    <a:pt x="186" y="26"/>
                  </a:lnTo>
                  <a:lnTo>
                    <a:pt x="180" y="30"/>
                  </a:lnTo>
                  <a:lnTo>
                    <a:pt x="174" y="38"/>
                  </a:lnTo>
                  <a:lnTo>
                    <a:pt x="166" y="40"/>
                  </a:lnTo>
                  <a:lnTo>
                    <a:pt x="161" y="44"/>
                  </a:lnTo>
                  <a:lnTo>
                    <a:pt x="157" y="51"/>
                  </a:lnTo>
                  <a:lnTo>
                    <a:pt x="153" y="55"/>
                  </a:lnTo>
                  <a:lnTo>
                    <a:pt x="149" y="59"/>
                  </a:lnTo>
                  <a:lnTo>
                    <a:pt x="142" y="61"/>
                  </a:lnTo>
                  <a:lnTo>
                    <a:pt x="136" y="65"/>
                  </a:lnTo>
                  <a:lnTo>
                    <a:pt x="126" y="73"/>
                  </a:lnTo>
                  <a:lnTo>
                    <a:pt x="115" y="80"/>
                  </a:lnTo>
                  <a:lnTo>
                    <a:pt x="107" y="80"/>
                  </a:lnTo>
                  <a:lnTo>
                    <a:pt x="105" y="82"/>
                  </a:lnTo>
                  <a:lnTo>
                    <a:pt x="101" y="92"/>
                  </a:lnTo>
                  <a:lnTo>
                    <a:pt x="97" y="101"/>
                  </a:lnTo>
                  <a:lnTo>
                    <a:pt x="92" y="109"/>
                  </a:lnTo>
                  <a:lnTo>
                    <a:pt x="84" y="117"/>
                  </a:lnTo>
                  <a:lnTo>
                    <a:pt x="80" y="126"/>
                  </a:lnTo>
                  <a:lnTo>
                    <a:pt x="74" y="130"/>
                  </a:lnTo>
                  <a:lnTo>
                    <a:pt x="71" y="132"/>
                  </a:lnTo>
                  <a:lnTo>
                    <a:pt x="69" y="144"/>
                  </a:lnTo>
                  <a:lnTo>
                    <a:pt x="67" y="151"/>
                  </a:lnTo>
                  <a:lnTo>
                    <a:pt x="65" y="159"/>
                  </a:lnTo>
                  <a:lnTo>
                    <a:pt x="57" y="165"/>
                  </a:lnTo>
                  <a:lnTo>
                    <a:pt x="49" y="168"/>
                  </a:lnTo>
                  <a:lnTo>
                    <a:pt x="47" y="174"/>
                  </a:lnTo>
                  <a:lnTo>
                    <a:pt x="44" y="182"/>
                  </a:lnTo>
                  <a:lnTo>
                    <a:pt x="36" y="188"/>
                  </a:lnTo>
                  <a:lnTo>
                    <a:pt x="32" y="197"/>
                  </a:lnTo>
                  <a:lnTo>
                    <a:pt x="26" y="205"/>
                  </a:lnTo>
                  <a:lnTo>
                    <a:pt x="17" y="211"/>
                  </a:lnTo>
                  <a:lnTo>
                    <a:pt x="9" y="214"/>
                  </a:lnTo>
                  <a:lnTo>
                    <a:pt x="5" y="224"/>
                  </a:lnTo>
                  <a:lnTo>
                    <a:pt x="3" y="234"/>
                  </a:lnTo>
                  <a:lnTo>
                    <a:pt x="0" y="245"/>
                  </a:lnTo>
                  <a:lnTo>
                    <a:pt x="7" y="251"/>
                  </a:lnTo>
                  <a:lnTo>
                    <a:pt x="15" y="251"/>
                  </a:lnTo>
                  <a:lnTo>
                    <a:pt x="21" y="245"/>
                  </a:lnTo>
                  <a:lnTo>
                    <a:pt x="30" y="243"/>
                  </a:lnTo>
                  <a:lnTo>
                    <a:pt x="40" y="239"/>
                  </a:lnTo>
                  <a:lnTo>
                    <a:pt x="49" y="238"/>
                  </a:lnTo>
                  <a:lnTo>
                    <a:pt x="57" y="241"/>
                  </a:lnTo>
                  <a:lnTo>
                    <a:pt x="63" y="247"/>
                  </a:lnTo>
                  <a:lnTo>
                    <a:pt x="72" y="249"/>
                  </a:lnTo>
                  <a:lnTo>
                    <a:pt x="76" y="261"/>
                  </a:lnTo>
                  <a:lnTo>
                    <a:pt x="82" y="270"/>
                  </a:lnTo>
                  <a:lnTo>
                    <a:pt x="88" y="274"/>
                  </a:lnTo>
                  <a:lnTo>
                    <a:pt x="97" y="274"/>
                  </a:lnTo>
                  <a:lnTo>
                    <a:pt x="111" y="282"/>
                  </a:lnTo>
                  <a:lnTo>
                    <a:pt x="118" y="284"/>
                  </a:lnTo>
                  <a:lnTo>
                    <a:pt x="128" y="287"/>
                  </a:lnTo>
                  <a:lnTo>
                    <a:pt x="136" y="301"/>
                  </a:lnTo>
                  <a:lnTo>
                    <a:pt x="143" y="303"/>
                  </a:lnTo>
                  <a:lnTo>
                    <a:pt x="149" y="312"/>
                  </a:lnTo>
                  <a:lnTo>
                    <a:pt x="159" y="320"/>
                  </a:lnTo>
                  <a:lnTo>
                    <a:pt x="166" y="320"/>
                  </a:lnTo>
                  <a:lnTo>
                    <a:pt x="176" y="324"/>
                  </a:lnTo>
                  <a:lnTo>
                    <a:pt x="182" y="330"/>
                  </a:lnTo>
                  <a:lnTo>
                    <a:pt x="188" y="335"/>
                  </a:lnTo>
                  <a:lnTo>
                    <a:pt x="193" y="339"/>
                  </a:lnTo>
                  <a:lnTo>
                    <a:pt x="205" y="345"/>
                  </a:lnTo>
                  <a:lnTo>
                    <a:pt x="211" y="349"/>
                  </a:lnTo>
                  <a:lnTo>
                    <a:pt x="220" y="356"/>
                  </a:lnTo>
                  <a:lnTo>
                    <a:pt x="230" y="358"/>
                  </a:lnTo>
                  <a:lnTo>
                    <a:pt x="234" y="368"/>
                  </a:lnTo>
                  <a:lnTo>
                    <a:pt x="234" y="372"/>
                  </a:lnTo>
                  <a:lnTo>
                    <a:pt x="241" y="376"/>
                  </a:lnTo>
                  <a:lnTo>
                    <a:pt x="249" y="379"/>
                  </a:lnTo>
                  <a:lnTo>
                    <a:pt x="255" y="385"/>
                  </a:lnTo>
                  <a:lnTo>
                    <a:pt x="259" y="395"/>
                  </a:lnTo>
                  <a:lnTo>
                    <a:pt x="264" y="401"/>
                  </a:lnTo>
                  <a:lnTo>
                    <a:pt x="268" y="404"/>
                  </a:lnTo>
                  <a:lnTo>
                    <a:pt x="272" y="408"/>
                  </a:lnTo>
                  <a:lnTo>
                    <a:pt x="276" y="406"/>
                  </a:lnTo>
                  <a:lnTo>
                    <a:pt x="282" y="406"/>
                  </a:lnTo>
                  <a:lnTo>
                    <a:pt x="287" y="401"/>
                  </a:lnTo>
                  <a:lnTo>
                    <a:pt x="291" y="393"/>
                  </a:lnTo>
                  <a:lnTo>
                    <a:pt x="293" y="391"/>
                  </a:lnTo>
                  <a:lnTo>
                    <a:pt x="297" y="387"/>
                  </a:lnTo>
                  <a:lnTo>
                    <a:pt x="303" y="389"/>
                  </a:lnTo>
                  <a:lnTo>
                    <a:pt x="303" y="395"/>
                  </a:lnTo>
                  <a:lnTo>
                    <a:pt x="299" y="401"/>
                  </a:lnTo>
                  <a:lnTo>
                    <a:pt x="299" y="404"/>
                  </a:lnTo>
                  <a:lnTo>
                    <a:pt x="301" y="410"/>
                  </a:lnTo>
                  <a:lnTo>
                    <a:pt x="299" y="416"/>
                  </a:lnTo>
                  <a:lnTo>
                    <a:pt x="293" y="420"/>
                  </a:lnTo>
                  <a:lnTo>
                    <a:pt x="284" y="422"/>
                  </a:lnTo>
                  <a:lnTo>
                    <a:pt x="278" y="424"/>
                  </a:lnTo>
                  <a:lnTo>
                    <a:pt x="274" y="431"/>
                  </a:lnTo>
                  <a:lnTo>
                    <a:pt x="270" y="437"/>
                  </a:lnTo>
                  <a:lnTo>
                    <a:pt x="268" y="447"/>
                  </a:lnTo>
                  <a:lnTo>
                    <a:pt x="264" y="452"/>
                  </a:lnTo>
                  <a:lnTo>
                    <a:pt x="262" y="458"/>
                  </a:lnTo>
                  <a:lnTo>
                    <a:pt x="262" y="464"/>
                  </a:lnTo>
                  <a:lnTo>
                    <a:pt x="264" y="470"/>
                  </a:lnTo>
                  <a:lnTo>
                    <a:pt x="266" y="475"/>
                  </a:lnTo>
                  <a:lnTo>
                    <a:pt x="270" y="475"/>
                  </a:lnTo>
                  <a:lnTo>
                    <a:pt x="276" y="473"/>
                  </a:lnTo>
                  <a:lnTo>
                    <a:pt x="282" y="468"/>
                  </a:lnTo>
                  <a:lnTo>
                    <a:pt x="287" y="462"/>
                  </a:lnTo>
                  <a:lnTo>
                    <a:pt x="289" y="452"/>
                  </a:lnTo>
                  <a:lnTo>
                    <a:pt x="295" y="441"/>
                  </a:lnTo>
                  <a:lnTo>
                    <a:pt x="301" y="431"/>
                  </a:lnTo>
                  <a:lnTo>
                    <a:pt x="305" y="433"/>
                  </a:lnTo>
                  <a:lnTo>
                    <a:pt x="307" y="435"/>
                  </a:lnTo>
                  <a:lnTo>
                    <a:pt x="303" y="447"/>
                  </a:lnTo>
                  <a:lnTo>
                    <a:pt x="299" y="454"/>
                  </a:lnTo>
                  <a:lnTo>
                    <a:pt x="297" y="462"/>
                  </a:lnTo>
                  <a:lnTo>
                    <a:pt x="287" y="470"/>
                  </a:lnTo>
                  <a:lnTo>
                    <a:pt x="295" y="472"/>
                  </a:lnTo>
                  <a:lnTo>
                    <a:pt x="305" y="468"/>
                  </a:lnTo>
                  <a:lnTo>
                    <a:pt x="310" y="454"/>
                  </a:lnTo>
                  <a:lnTo>
                    <a:pt x="314" y="447"/>
                  </a:lnTo>
                  <a:lnTo>
                    <a:pt x="318" y="437"/>
                  </a:lnTo>
                  <a:lnTo>
                    <a:pt x="318" y="427"/>
                  </a:lnTo>
                  <a:lnTo>
                    <a:pt x="324" y="418"/>
                  </a:lnTo>
                  <a:lnTo>
                    <a:pt x="326" y="406"/>
                  </a:lnTo>
                  <a:lnTo>
                    <a:pt x="330" y="401"/>
                  </a:lnTo>
                  <a:lnTo>
                    <a:pt x="333" y="391"/>
                  </a:lnTo>
                  <a:lnTo>
                    <a:pt x="335" y="385"/>
                  </a:lnTo>
                  <a:lnTo>
                    <a:pt x="343" y="376"/>
                  </a:lnTo>
                  <a:lnTo>
                    <a:pt x="341" y="370"/>
                  </a:lnTo>
                  <a:lnTo>
                    <a:pt x="339" y="366"/>
                  </a:lnTo>
                  <a:lnTo>
                    <a:pt x="335" y="368"/>
                  </a:lnTo>
                  <a:lnTo>
                    <a:pt x="331" y="366"/>
                  </a:lnTo>
                  <a:lnTo>
                    <a:pt x="333" y="364"/>
                  </a:lnTo>
                  <a:lnTo>
                    <a:pt x="335" y="360"/>
                  </a:lnTo>
                  <a:lnTo>
                    <a:pt x="333" y="353"/>
                  </a:lnTo>
                  <a:lnTo>
                    <a:pt x="331" y="345"/>
                  </a:lnTo>
                  <a:lnTo>
                    <a:pt x="333" y="337"/>
                  </a:lnTo>
                  <a:lnTo>
                    <a:pt x="337" y="333"/>
                  </a:lnTo>
                  <a:lnTo>
                    <a:pt x="343" y="330"/>
                  </a:lnTo>
                  <a:lnTo>
                    <a:pt x="347" y="324"/>
                  </a:lnTo>
                  <a:lnTo>
                    <a:pt x="353" y="318"/>
                  </a:lnTo>
                  <a:lnTo>
                    <a:pt x="358" y="310"/>
                  </a:lnTo>
                  <a:lnTo>
                    <a:pt x="366" y="303"/>
                  </a:lnTo>
                  <a:lnTo>
                    <a:pt x="370" y="297"/>
                  </a:lnTo>
                  <a:lnTo>
                    <a:pt x="376" y="291"/>
                  </a:lnTo>
                  <a:lnTo>
                    <a:pt x="379" y="284"/>
                  </a:lnTo>
                  <a:lnTo>
                    <a:pt x="383" y="278"/>
                  </a:lnTo>
                  <a:lnTo>
                    <a:pt x="387" y="270"/>
                  </a:lnTo>
                  <a:lnTo>
                    <a:pt x="389" y="262"/>
                  </a:lnTo>
                  <a:lnTo>
                    <a:pt x="391" y="257"/>
                  </a:lnTo>
                  <a:lnTo>
                    <a:pt x="395" y="251"/>
                  </a:lnTo>
                  <a:lnTo>
                    <a:pt x="397" y="247"/>
                  </a:lnTo>
                  <a:lnTo>
                    <a:pt x="404" y="243"/>
                  </a:lnTo>
                  <a:lnTo>
                    <a:pt x="408" y="245"/>
                  </a:lnTo>
                  <a:lnTo>
                    <a:pt x="412" y="247"/>
                  </a:lnTo>
                  <a:lnTo>
                    <a:pt x="416" y="241"/>
                  </a:lnTo>
                  <a:lnTo>
                    <a:pt x="420" y="243"/>
                  </a:lnTo>
                  <a:lnTo>
                    <a:pt x="427" y="243"/>
                  </a:lnTo>
                  <a:lnTo>
                    <a:pt x="429" y="247"/>
                  </a:lnTo>
                  <a:lnTo>
                    <a:pt x="426" y="251"/>
                  </a:lnTo>
                  <a:lnTo>
                    <a:pt x="420" y="255"/>
                  </a:lnTo>
                  <a:lnTo>
                    <a:pt x="416" y="259"/>
                  </a:lnTo>
                  <a:lnTo>
                    <a:pt x="418" y="264"/>
                  </a:lnTo>
                  <a:lnTo>
                    <a:pt x="418" y="270"/>
                  </a:lnTo>
                  <a:lnTo>
                    <a:pt x="414" y="276"/>
                  </a:lnTo>
                  <a:lnTo>
                    <a:pt x="414" y="280"/>
                  </a:lnTo>
                  <a:lnTo>
                    <a:pt x="412" y="284"/>
                  </a:lnTo>
                  <a:lnTo>
                    <a:pt x="408" y="287"/>
                  </a:lnTo>
                  <a:lnTo>
                    <a:pt x="402" y="293"/>
                  </a:lnTo>
                  <a:lnTo>
                    <a:pt x="395" y="293"/>
                  </a:lnTo>
                  <a:lnTo>
                    <a:pt x="393" y="297"/>
                  </a:lnTo>
                  <a:lnTo>
                    <a:pt x="391" y="305"/>
                  </a:lnTo>
                  <a:lnTo>
                    <a:pt x="391" y="310"/>
                  </a:lnTo>
                  <a:lnTo>
                    <a:pt x="389" y="314"/>
                  </a:lnTo>
                  <a:lnTo>
                    <a:pt x="387" y="320"/>
                  </a:lnTo>
                  <a:lnTo>
                    <a:pt x="383" y="322"/>
                  </a:lnTo>
                  <a:lnTo>
                    <a:pt x="379" y="326"/>
                  </a:lnTo>
                  <a:lnTo>
                    <a:pt x="376" y="326"/>
                  </a:lnTo>
                  <a:lnTo>
                    <a:pt x="370" y="330"/>
                  </a:lnTo>
                  <a:lnTo>
                    <a:pt x="368" y="335"/>
                  </a:lnTo>
                  <a:lnTo>
                    <a:pt x="364" y="337"/>
                  </a:lnTo>
                  <a:lnTo>
                    <a:pt x="356" y="341"/>
                  </a:lnTo>
                  <a:lnTo>
                    <a:pt x="353" y="343"/>
                  </a:lnTo>
                  <a:lnTo>
                    <a:pt x="349" y="347"/>
                  </a:lnTo>
                  <a:lnTo>
                    <a:pt x="347" y="351"/>
                  </a:lnTo>
                  <a:lnTo>
                    <a:pt x="343" y="355"/>
                  </a:lnTo>
                  <a:lnTo>
                    <a:pt x="341" y="356"/>
                  </a:lnTo>
                  <a:lnTo>
                    <a:pt x="341" y="358"/>
                  </a:lnTo>
                  <a:lnTo>
                    <a:pt x="341" y="362"/>
                  </a:lnTo>
                  <a:lnTo>
                    <a:pt x="345" y="362"/>
                  </a:lnTo>
                  <a:lnTo>
                    <a:pt x="347" y="364"/>
                  </a:lnTo>
                  <a:lnTo>
                    <a:pt x="347" y="366"/>
                  </a:lnTo>
                  <a:lnTo>
                    <a:pt x="353" y="368"/>
                  </a:lnTo>
                  <a:close/>
                </a:path>
              </a:pathLst>
            </a:custGeom>
            <a:solidFill>
              <a:srgbClr val="FF7C80"/>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50" name="Freeform 26">
              <a:extLst>
                <a:ext uri="{FF2B5EF4-FFF2-40B4-BE49-F238E27FC236}">
                  <a16:creationId xmlns:a16="http://schemas.microsoft.com/office/drawing/2014/main" id="{8FFFF737-51E9-4D18-A554-6A03AFA8F9FA}"/>
                </a:ext>
              </a:extLst>
            </p:cNvPr>
            <p:cNvSpPr>
              <a:spLocks/>
            </p:cNvSpPr>
            <p:nvPr/>
          </p:nvSpPr>
          <p:spPr bwMode="auto">
            <a:xfrm>
              <a:off x="5538494" y="5170703"/>
              <a:ext cx="614568" cy="436586"/>
            </a:xfrm>
            <a:custGeom>
              <a:avLst/>
              <a:gdLst>
                <a:gd name="T0" fmla="*/ 2147483647 w 345"/>
                <a:gd name="T1" fmla="*/ 2147483647 h 251"/>
                <a:gd name="T2" fmla="*/ 2147483647 w 345"/>
                <a:gd name="T3" fmla="*/ 2147483647 h 251"/>
                <a:gd name="T4" fmla="*/ 2147483647 w 345"/>
                <a:gd name="T5" fmla="*/ 2147483647 h 251"/>
                <a:gd name="T6" fmla="*/ 2147483647 w 345"/>
                <a:gd name="T7" fmla="*/ 2147483647 h 251"/>
                <a:gd name="T8" fmla="*/ 2147483647 w 345"/>
                <a:gd name="T9" fmla="*/ 2147483647 h 251"/>
                <a:gd name="T10" fmla="*/ 2147483647 w 345"/>
                <a:gd name="T11" fmla="*/ 2147483647 h 251"/>
                <a:gd name="T12" fmla="*/ 2147483647 w 345"/>
                <a:gd name="T13" fmla="*/ 2147483647 h 251"/>
                <a:gd name="T14" fmla="*/ 2147483647 w 345"/>
                <a:gd name="T15" fmla="*/ 2147483647 h 251"/>
                <a:gd name="T16" fmla="*/ 2147483647 w 345"/>
                <a:gd name="T17" fmla="*/ 2147483647 h 251"/>
                <a:gd name="T18" fmla="*/ 2147483647 w 345"/>
                <a:gd name="T19" fmla="*/ 2147483647 h 251"/>
                <a:gd name="T20" fmla="*/ 2147483647 w 345"/>
                <a:gd name="T21" fmla="*/ 2147483647 h 251"/>
                <a:gd name="T22" fmla="*/ 2147483647 w 345"/>
                <a:gd name="T23" fmla="*/ 2147483647 h 251"/>
                <a:gd name="T24" fmla="*/ 2147483647 w 345"/>
                <a:gd name="T25" fmla="*/ 2147483647 h 251"/>
                <a:gd name="T26" fmla="*/ 2147483647 w 345"/>
                <a:gd name="T27" fmla="*/ 2147483647 h 251"/>
                <a:gd name="T28" fmla="*/ 2147483647 w 345"/>
                <a:gd name="T29" fmla="*/ 2147483647 h 251"/>
                <a:gd name="T30" fmla="*/ 2147483647 w 345"/>
                <a:gd name="T31" fmla="*/ 2147483647 h 251"/>
                <a:gd name="T32" fmla="*/ 2147483647 w 345"/>
                <a:gd name="T33" fmla="*/ 2147483647 h 251"/>
                <a:gd name="T34" fmla="*/ 2147483647 w 345"/>
                <a:gd name="T35" fmla="*/ 2147483647 h 251"/>
                <a:gd name="T36" fmla="*/ 2147483647 w 345"/>
                <a:gd name="T37" fmla="*/ 2147483647 h 251"/>
                <a:gd name="T38" fmla="*/ 2147483647 w 345"/>
                <a:gd name="T39" fmla="*/ 2147483647 h 251"/>
                <a:gd name="T40" fmla="*/ 2147483647 w 345"/>
                <a:gd name="T41" fmla="*/ 2147483647 h 251"/>
                <a:gd name="T42" fmla="*/ 2147483647 w 345"/>
                <a:gd name="T43" fmla="*/ 2147483647 h 251"/>
                <a:gd name="T44" fmla="*/ 2147483647 w 345"/>
                <a:gd name="T45" fmla="*/ 2147483647 h 251"/>
                <a:gd name="T46" fmla="*/ 2147483647 w 345"/>
                <a:gd name="T47" fmla="*/ 2147483647 h 251"/>
                <a:gd name="T48" fmla="*/ 2147483647 w 345"/>
                <a:gd name="T49" fmla="*/ 2147483647 h 251"/>
                <a:gd name="T50" fmla="*/ 2147483647 w 345"/>
                <a:gd name="T51" fmla="*/ 2147483647 h 251"/>
                <a:gd name="T52" fmla="*/ 2147483647 w 345"/>
                <a:gd name="T53" fmla="*/ 2147483647 h 251"/>
                <a:gd name="T54" fmla="*/ 2147483647 w 345"/>
                <a:gd name="T55" fmla="*/ 2147483647 h 251"/>
                <a:gd name="T56" fmla="*/ 2147483647 w 345"/>
                <a:gd name="T57" fmla="*/ 2147483647 h 251"/>
                <a:gd name="T58" fmla="*/ 2147483647 w 345"/>
                <a:gd name="T59" fmla="*/ 2147483647 h 251"/>
                <a:gd name="T60" fmla="*/ 2147483647 w 345"/>
                <a:gd name="T61" fmla="*/ 2147483647 h 251"/>
                <a:gd name="T62" fmla="*/ 2147483647 w 345"/>
                <a:gd name="T63" fmla="*/ 2147483647 h 251"/>
                <a:gd name="T64" fmla="*/ 2147483647 w 345"/>
                <a:gd name="T65" fmla="*/ 2147483647 h 251"/>
                <a:gd name="T66" fmla="*/ 2147483647 w 345"/>
                <a:gd name="T67" fmla="*/ 2147483647 h 251"/>
                <a:gd name="T68" fmla="*/ 2147483647 w 345"/>
                <a:gd name="T69" fmla="*/ 2147483647 h 251"/>
                <a:gd name="T70" fmla="*/ 2147483647 w 345"/>
                <a:gd name="T71" fmla="*/ 2147483647 h 251"/>
                <a:gd name="T72" fmla="*/ 2147483647 w 345"/>
                <a:gd name="T73" fmla="*/ 2147483647 h 251"/>
                <a:gd name="T74" fmla="*/ 2147483647 w 345"/>
                <a:gd name="T75" fmla="*/ 2147483647 h 251"/>
                <a:gd name="T76" fmla="*/ 2147483647 w 345"/>
                <a:gd name="T77" fmla="*/ 2147483647 h 251"/>
                <a:gd name="T78" fmla="*/ 2147483647 w 345"/>
                <a:gd name="T79" fmla="*/ 2147483647 h 251"/>
                <a:gd name="T80" fmla="*/ 2147483647 w 345"/>
                <a:gd name="T81" fmla="*/ 2147483647 h 251"/>
                <a:gd name="T82" fmla="*/ 2147483647 w 345"/>
                <a:gd name="T83" fmla="*/ 0 h 251"/>
                <a:gd name="T84" fmla="*/ 2147483647 w 345"/>
                <a:gd name="T85" fmla="*/ 0 h 251"/>
                <a:gd name="T86" fmla="*/ 2147483647 w 345"/>
                <a:gd name="T87" fmla="*/ 2147483647 h 251"/>
                <a:gd name="T88" fmla="*/ 2147483647 w 345"/>
                <a:gd name="T89" fmla="*/ 2147483647 h 251"/>
                <a:gd name="T90" fmla="*/ 2147483647 w 345"/>
                <a:gd name="T91" fmla="*/ 2147483647 h 251"/>
                <a:gd name="T92" fmla="*/ 2147483647 w 345"/>
                <a:gd name="T93" fmla="*/ 2147483647 h 251"/>
                <a:gd name="T94" fmla="*/ 2147483647 w 345"/>
                <a:gd name="T95" fmla="*/ 2147483647 h 251"/>
                <a:gd name="T96" fmla="*/ 2147483647 w 345"/>
                <a:gd name="T97" fmla="*/ 2147483647 h 251"/>
                <a:gd name="T98" fmla="*/ 2147483647 w 345"/>
                <a:gd name="T99" fmla="*/ 2147483647 h 251"/>
                <a:gd name="T100" fmla="*/ 2147483647 w 345"/>
                <a:gd name="T101" fmla="*/ 2147483647 h 251"/>
                <a:gd name="T102" fmla="*/ 2147483647 w 345"/>
                <a:gd name="T103" fmla="*/ 2147483647 h 251"/>
                <a:gd name="T104" fmla="*/ 2147483647 w 345"/>
                <a:gd name="T105" fmla="*/ 2147483647 h 251"/>
                <a:gd name="T106" fmla="*/ 2147483647 w 345"/>
                <a:gd name="T107" fmla="*/ 2147483647 h 251"/>
                <a:gd name="T108" fmla="*/ 2147483647 w 345"/>
                <a:gd name="T109" fmla="*/ 2147483647 h 251"/>
                <a:gd name="T110" fmla="*/ 2147483647 w 345"/>
                <a:gd name="T111" fmla="*/ 2147483647 h 251"/>
                <a:gd name="T112" fmla="*/ 2147483647 w 345"/>
                <a:gd name="T113" fmla="*/ 2147483647 h 2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5"/>
                <a:gd name="T172" fmla="*/ 0 h 251"/>
                <a:gd name="T173" fmla="*/ 345 w 345"/>
                <a:gd name="T174" fmla="*/ 251 h 2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5" h="251">
                  <a:moveTo>
                    <a:pt x="263" y="251"/>
                  </a:moveTo>
                  <a:lnTo>
                    <a:pt x="261" y="246"/>
                  </a:lnTo>
                  <a:lnTo>
                    <a:pt x="255" y="246"/>
                  </a:lnTo>
                  <a:lnTo>
                    <a:pt x="249" y="242"/>
                  </a:lnTo>
                  <a:lnTo>
                    <a:pt x="246" y="242"/>
                  </a:lnTo>
                  <a:lnTo>
                    <a:pt x="238" y="236"/>
                  </a:lnTo>
                  <a:lnTo>
                    <a:pt x="234" y="230"/>
                  </a:lnTo>
                  <a:lnTo>
                    <a:pt x="240" y="225"/>
                  </a:lnTo>
                  <a:lnTo>
                    <a:pt x="246" y="217"/>
                  </a:lnTo>
                  <a:lnTo>
                    <a:pt x="248" y="211"/>
                  </a:lnTo>
                  <a:lnTo>
                    <a:pt x="249" y="205"/>
                  </a:lnTo>
                  <a:lnTo>
                    <a:pt x="251" y="198"/>
                  </a:lnTo>
                  <a:lnTo>
                    <a:pt x="253" y="192"/>
                  </a:lnTo>
                  <a:lnTo>
                    <a:pt x="255" y="186"/>
                  </a:lnTo>
                  <a:lnTo>
                    <a:pt x="253" y="180"/>
                  </a:lnTo>
                  <a:lnTo>
                    <a:pt x="249" y="178"/>
                  </a:lnTo>
                  <a:lnTo>
                    <a:pt x="242" y="178"/>
                  </a:lnTo>
                  <a:lnTo>
                    <a:pt x="232" y="178"/>
                  </a:lnTo>
                  <a:lnTo>
                    <a:pt x="228" y="173"/>
                  </a:lnTo>
                  <a:lnTo>
                    <a:pt x="221" y="171"/>
                  </a:lnTo>
                  <a:lnTo>
                    <a:pt x="213" y="169"/>
                  </a:lnTo>
                  <a:lnTo>
                    <a:pt x="207" y="165"/>
                  </a:lnTo>
                  <a:lnTo>
                    <a:pt x="200" y="161"/>
                  </a:lnTo>
                  <a:lnTo>
                    <a:pt x="196" y="155"/>
                  </a:lnTo>
                  <a:lnTo>
                    <a:pt x="194" y="148"/>
                  </a:lnTo>
                  <a:lnTo>
                    <a:pt x="190" y="140"/>
                  </a:lnTo>
                  <a:lnTo>
                    <a:pt x="184" y="138"/>
                  </a:lnTo>
                  <a:lnTo>
                    <a:pt x="175" y="134"/>
                  </a:lnTo>
                  <a:lnTo>
                    <a:pt x="173" y="131"/>
                  </a:lnTo>
                  <a:lnTo>
                    <a:pt x="169" y="125"/>
                  </a:lnTo>
                  <a:lnTo>
                    <a:pt x="165" y="123"/>
                  </a:lnTo>
                  <a:lnTo>
                    <a:pt x="161" y="119"/>
                  </a:lnTo>
                  <a:lnTo>
                    <a:pt x="152" y="115"/>
                  </a:lnTo>
                  <a:lnTo>
                    <a:pt x="146" y="111"/>
                  </a:lnTo>
                  <a:lnTo>
                    <a:pt x="138" y="111"/>
                  </a:lnTo>
                  <a:lnTo>
                    <a:pt x="131" y="107"/>
                  </a:lnTo>
                  <a:lnTo>
                    <a:pt x="125" y="104"/>
                  </a:lnTo>
                  <a:lnTo>
                    <a:pt x="117" y="98"/>
                  </a:lnTo>
                  <a:lnTo>
                    <a:pt x="107" y="98"/>
                  </a:lnTo>
                  <a:lnTo>
                    <a:pt x="106" y="96"/>
                  </a:lnTo>
                  <a:lnTo>
                    <a:pt x="102" y="94"/>
                  </a:lnTo>
                  <a:lnTo>
                    <a:pt x="96" y="92"/>
                  </a:lnTo>
                  <a:lnTo>
                    <a:pt x="90" y="92"/>
                  </a:lnTo>
                  <a:lnTo>
                    <a:pt x="86" y="92"/>
                  </a:lnTo>
                  <a:lnTo>
                    <a:pt x="83" y="88"/>
                  </a:lnTo>
                  <a:lnTo>
                    <a:pt x="79" y="88"/>
                  </a:lnTo>
                  <a:lnTo>
                    <a:pt x="77" y="90"/>
                  </a:lnTo>
                  <a:lnTo>
                    <a:pt x="73" y="92"/>
                  </a:lnTo>
                  <a:lnTo>
                    <a:pt x="69" y="92"/>
                  </a:lnTo>
                  <a:lnTo>
                    <a:pt x="65" y="88"/>
                  </a:lnTo>
                  <a:lnTo>
                    <a:pt x="60" y="84"/>
                  </a:lnTo>
                  <a:lnTo>
                    <a:pt x="54" y="84"/>
                  </a:lnTo>
                  <a:lnTo>
                    <a:pt x="50" y="84"/>
                  </a:lnTo>
                  <a:lnTo>
                    <a:pt x="48" y="88"/>
                  </a:lnTo>
                  <a:lnTo>
                    <a:pt x="42" y="88"/>
                  </a:lnTo>
                  <a:lnTo>
                    <a:pt x="40" y="86"/>
                  </a:lnTo>
                  <a:lnTo>
                    <a:pt x="36" y="84"/>
                  </a:lnTo>
                  <a:lnTo>
                    <a:pt x="33" y="83"/>
                  </a:lnTo>
                  <a:lnTo>
                    <a:pt x="25" y="81"/>
                  </a:lnTo>
                  <a:lnTo>
                    <a:pt x="19" y="83"/>
                  </a:lnTo>
                  <a:lnTo>
                    <a:pt x="13" y="84"/>
                  </a:lnTo>
                  <a:lnTo>
                    <a:pt x="8" y="81"/>
                  </a:lnTo>
                  <a:lnTo>
                    <a:pt x="2" y="81"/>
                  </a:lnTo>
                  <a:lnTo>
                    <a:pt x="6" y="75"/>
                  </a:lnTo>
                  <a:lnTo>
                    <a:pt x="8" y="67"/>
                  </a:lnTo>
                  <a:lnTo>
                    <a:pt x="6" y="56"/>
                  </a:lnTo>
                  <a:lnTo>
                    <a:pt x="12" y="46"/>
                  </a:lnTo>
                  <a:lnTo>
                    <a:pt x="10" y="38"/>
                  </a:lnTo>
                  <a:lnTo>
                    <a:pt x="8" y="31"/>
                  </a:lnTo>
                  <a:lnTo>
                    <a:pt x="4" y="23"/>
                  </a:lnTo>
                  <a:lnTo>
                    <a:pt x="0" y="15"/>
                  </a:lnTo>
                  <a:lnTo>
                    <a:pt x="8" y="15"/>
                  </a:lnTo>
                  <a:lnTo>
                    <a:pt x="12" y="19"/>
                  </a:lnTo>
                  <a:lnTo>
                    <a:pt x="15" y="27"/>
                  </a:lnTo>
                  <a:lnTo>
                    <a:pt x="21" y="31"/>
                  </a:lnTo>
                  <a:lnTo>
                    <a:pt x="29" y="31"/>
                  </a:lnTo>
                  <a:lnTo>
                    <a:pt x="33" y="35"/>
                  </a:lnTo>
                  <a:lnTo>
                    <a:pt x="40" y="29"/>
                  </a:lnTo>
                  <a:lnTo>
                    <a:pt x="44" y="31"/>
                  </a:lnTo>
                  <a:lnTo>
                    <a:pt x="48" y="35"/>
                  </a:lnTo>
                  <a:lnTo>
                    <a:pt x="54" y="38"/>
                  </a:lnTo>
                  <a:lnTo>
                    <a:pt x="60" y="35"/>
                  </a:lnTo>
                  <a:lnTo>
                    <a:pt x="65" y="33"/>
                  </a:lnTo>
                  <a:lnTo>
                    <a:pt x="71" y="31"/>
                  </a:lnTo>
                  <a:lnTo>
                    <a:pt x="77" y="29"/>
                  </a:lnTo>
                  <a:lnTo>
                    <a:pt x="84" y="25"/>
                  </a:lnTo>
                  <a:lnTo>
                    <a:pt x="92" y="27"/>
                  </a:lnTo>
                  <a:lnTo>
                    <a:pt x="100" y="29"/>
                  </a:lnTo>
                  <a:lnTo>
                    <a:pt x="107" y="35"/>
                  </a:lnTo>
                  <a:lnTo>
                    <a:pt x="111" y="38"/>
                  </a:lnTo>
                  <a:lnTo>
                    <a:pt x="119" y="42"/>
                  </a:lnTo>
                  <a:lnTo>
                    <a:pt x="123" y="42"/>
                  </a:lnTo>
                  <a:lnTo>
                    <a:pt x="134" y="46"/>
                  </a:lnTo>
                  <a:lnTo>
                    <a:pt x="144" y="52"/>
                  </a:lnTo>
                  <a:lnTo>
                    <a:pt x="154" y="58"/>
                  </a:lnTo>
                  <a:lnTo>
                    <a:pt x="161" y="60"/>
                  </a:lnTo>
                  <a:lnTo>
                    <a:pt x="171" y="60"/>
                  </a:lnTo>
                  <a:lnTo>
                    <a:pt x="173" y="54"/>
                  </a:lnTo>
                  <a:lnTo>
                    <a:pt x="173" y="48"/>
                  </a:lnTo>
                  <a:lnTo>
                    <a:pt x="177" y="44"/>
                  </a:lnTo>
                  <a:lnTo>
                    <a:pt x="177" y="36"/>
                  </a:lnTo>
                  <a:lnTo>
                    <a:pt x="175" y="31"/>
                  </a:lnTo>
                  <a:lnTo>
                    <a:pt x="175" y="23"/>
                  </a:lnTo>
                  <a:lnTo>
                    <a:pt x="177" y="19"/>
                  </a:lnTo>
                  <a:lnTo>
                    <a:pt x="186" y="19"/>
                  </a:lnTo>
                  <a:lnTo>
                    <a:pt x="190" y="19"/>
                  </a:lnTo>
                  <a:lnTo>
                    <a:pt x="200" y="17"/>
                  </a:lnTo>
                  <a:lnTo>
                    <a:pt x="205" y="15"/>
                  </a:lnTo>
                  <a:lnTo>
                    <a:pt x="209" y="10"/>
                  </a:lnTo>
                  <a:lnTo>
                    <a:pt x="211" y="4"/>
                  </a:lnTo>
                  <a:lnTo>
                    <a:pt x="219" y="6"/>
                  </a:lnTo>
                  <a:lnTo>
                    <a:pt x="223" y="10"/>
                  </a:lnTo>
                  <a:lnTo>
                    <a:pt x="226" y="15"/>
                  </a:lnTo>
                  <a:lnTo>
                    <a:pt x="232" y="17"/>
                  </a:lnTo>
                  <a:lnTo>
                    <a:pt x="240" y="17"/>
                  </a:lnTo>
                  <a:lnTo>
                    <a:pt x="244" y="15"/>
                  </a:lnTo>
                  <a:lnTo>
                    <a:pt x="249" y="13"/>
                  </a:lnTo>
                  <a:lnTo>
                    <a:pt x="255" y="13"/>
                  </a:lnTo>
                  <a:lnTo>
                    <a:pt x="261" y="17"/>
                  </a:lnTo>
                  <a:lnTo>
                    <a:pt x="269" y="19"/>
                  </a:lnTo>
                  <a:lnTo>
                    <a:pt x="276" y="19"/>
                  </a:lnTo>
                  <a:lnTo>
                    <a:pt x="282" y="13"/>
                  </a:lnTo>
                  <a:lnTo>
                    <a:pt x="288" y="12"/>
                  </a:lnTo>
                  <a:lnTo>
                    <a:pt x="294" y="6"/>
                  </a:lnTo>
                  <a:lnTo>
                    <a:pt x="303" y="2"/>
                  </a:lnTo>
                  <a:lnTo>
                    <a:pt x="309" y="0"/>
                  </a:lnTo>
                  <a:lnTo>
                    <a:pt x="317" y="2"/>
                  </a:lnTo>
                  <a:lnTo>
                    <a:pt x="330" y="2"/>
                  </a:lnTo>
                  <a:lnTo>
                    <a:pt x="338" y="0"/>
                  </a:lnTo>
                  <a:lnTo>
                    <a:pt x="336" y="8"/>
                  </a:lnTo>
                  <a:lnTo>
                    <a:pt x="338" y="13"/>
                  </a:lnTo>
                  <a:lnTo>
                    <a:pt x="340" y="19"/>
                  </a:lnTo>
                  <a:lnTo>
                    <a:pt x="340" y="25"/>
                  </a:lnTo>
                  <a:lnTo>
                    <a:pt x="342" y="33"/>
                  </a:lnTo>
                  <a:lnTo>
                    <a:pt x="340" y="38"/>
                  </a:lnTo>
                  <a:lnTo>
                    <a:pt x="336" y="44"/>
                  </a:lnTo>
                  <a:lnTo>
                    <a:pt x="338" y="50"/>
                  </a:lnTo>
                  <a:lnTo>
                    <a:pt x="334" y="54"/>
                  </a:lnTo>
                  <a:lnTo>
                    <a:pt x="330" y="61"/>
                  </a:lnTo>
                  <a:lnTo>
                    <a:pt x="332" y="65"/>
                  </a:lnTo>
                  <a:lnTo>
                    <a:pt x="334" y="71"/>
                  </a:lnTo>
                  <a:lnTo>
                    <a:pt x="334" y="77"/>
                  </a:lnTo>
                  <a:lnTo>
                    <a:pt x="336" y="84"/>
                  </a:lnTo>
                  <a:lnTo>
                    <a:pt x="332" y="88"/>
                  </a:lnTo>
                  <a:lnTo>
                    <a:pt x="338" y="92"/>
                  </a:lnTo>
                  <a:lnTo>
                    <a:pt x="342" y="94"/>
                  </a:lnTo>
                  <a:lnTo>
                    <a:pt x="342" y="100"/>
                  </a:lnTo>
                  <a:lnTo>
                    <a:pt x="340" y="107"/>
                  </a:lnTo>
                  <a:lnTo>
                    <a:pt x="340" y="111"/>
                  </a:lnTo>
                  <a:lnTo>
                    <a:pt x="342" y="115"/>
                  </a:lnTo>
                  <a:lnTo>
                    <a:pt x="345" y="123"/>
                  </a:lnTo>
                  <a:lnTo>
                    <a:pt x="344" y="131"/>
                  </a:lnTo>
                  <a:lnTo>
                    <a:pt x="340" y="134"/>
                  </a:lnTo>
                  <a:lnTo>
                    <a:pt x="336" y="140"/>
                  </a:lnTo>
                  <a:lnTo>
                    <a:pt x="332" y="144"/>
                  </a:lnTo>
                  <a:lnTo>
                    <a:pt x="336" y="154"/>
                  </a:lnTo>
                  <a:lnTo>
                    <a:pt x="332" y="161"/>
                  </a:lnTo>
                  <a:lnTo>
                    <a:pt x="332" y="167"/>
                  </a:lnTo>
                  <a:lnTo>
                    <a:pt x="330" y="173"/>
                  </a:lnTo>
                  <a:lnTo>
                    <a:pt x="326" y="178"/>
                  </a:lnTo>
                  <a:lnTo>
                    <a:pt x="320" y="184"/>
                  </a:lnTo>
                  <a:lnTo>
                    <a:pt x="320" y="194"/>
                  </a:lnTo>
                  <a:lnTo>
                    <a:pt x="317" y="200"/>
                  </a:lnTo>
                  <a:lnTo>
                    <a:pt x="309" y="203"/>
                  </a:lnTo>
                  <a:lnTo>
                    <a:pt x="303" y="203"/>
                  </a:lnTo>
                  <a:lnTo>
                    <a:pt x="297" y="207"/>
                  </a:lnTo>
                  <a:lnTo>
                    <a:pt x="292" y="215"/>
                  </a:lnTo>
                  <a:lnTo>
                    <a:pt x="288" y="223"/>
                  </a:lnTo>
                  <a:lnTo>
                    <a:pt x="282" y="226"/>
                  </a:lnTo>
                  <a:lnTo>
                    <a:pt x="278" y="234"/>
                  </a:lnTo>
                  <a:lnTo>
                    <a:pt x="273" y="240"/>
                  </a:lnTo>
                  <a:lnTo>
                    <a:pt x="269" y="244"/>
                  </a:lnTo>
                  <a:lnTo>
                    <a:pt x="263" y="251"/>
                  </a:lnTo>
                  <a:close/>
                </a:path>
              </a:pathLst>
            </a:custGeom>
            <a:solidFill>
              <a:srgbClr val="FF7C80"/>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51" name="Freeform 27">
              <a:extLst>
                <a:ext uri="{FF2B5EF4-FFF2-40B4-BE49-F238E27FC236}">
                  <a16:creationId xmlns:a16="http://schemas.microsoft.com/office/drawing/2014/main" id="{152EEA27-E4BB-4907-9FB4-3270D9833979}"/>
                </a:ext>
              </a:extLst>
            </p:cNvPr>
            <p:cNvSpPr>
              <a:spLocks/>
            </p:cNvSpPr>
            <p:nvPr/>
          </p:nvSpPr>
          <p:spPr bwMode="auto">
            <a:xfrm>
              <a:off x="5614157" y="4407580"/>
              <a:ext cx="1042738" cy="669308"/>
            </a:xfrm>
            <a:custGeom>
              <a:avLst/>
              <a:gdLst>
                <a:gd name="T0" fmla="*/ 2147483647 w 586"/>
                <a:gd name="T1" fmla="*/ 2147483647 h 385"/>
                <a:gd name="T2" fmla="*/ 2147483647 w 586"/>
                <a:gd name="T3" fmla="*/ 2147483647 h 385"/>
                <a:gd name="T4" fmla="*/ 2147483647 w 586"/>
                <a:gd name="T5" fmla="*/ 2147483647 h 385"/>
                <a:gd name="T6" fmla="*/ 2147483647 w 586"/>
                <a:gd name="T7" fmla="*/ 2147483647 h 385"/>
                <a:gd name="T8" fmla="*/ 2147483647 w 586"/>
                <a:gd name="T9" fmla="*/ 2147483647 h 385"/>
                <a:gd name="T10" fmla="*/ 2147483647 w 586"/>
                <a:gd name="T11" fmla="*/ 2147483647 h 385"/>
                <a:gd name="T12" fmla="*/ 2147483647 w 586"/>
                <a:gd name="T13" fmla="*/ 2147483647 h 385"/>
                <a:gd name="T14" fmla="*/ 2147483647 w 586"/>
                <a:gd name="T15" fmla="*/ 2147483647 h 385"/>
                <a:gd name="T16" fmla="*/ 2147483647 w 586"/>
                <a:gd name="T17" fmla="*/ 2147483647 h 385"/>
                <a:gd name="T18" fmla="*/ 2147483647 w 586"/>
                <a:gd name="T19" fmla="*/ 2147483647 h 385"/>
                <a:gd name="T20" fmla="*/ 2147483647 w 586"/>
                <a:gd name="T21" fmla="*/ 2147483647 h 385"/>
                <a:gd name="T22" fmla="*/ 2147483647 w 586"/>
                <a:gd name="T23" fmla="*/ 2147483647 h 385"/>
                <a:gd name="T24" fmla="*/ 2147483647 w 586"/>
                <a:gd name="T25" fmla="*/ 2147483647 h 385"/>
                <a:gd name="T26" fmla="*/ 2147483647 w 586"/>
                <a:gd name="T27" fmla="*/ 2147483647 h 385"/>
                <a:gd name="T28" fmla="*/ 2147483647 w 586"/>
                <a:gd name="T29" fmla="*/ 2147483647 h 385"/>
                <a:gd name="T30" fmla="*/ 2147483647 w 586"/>
                <a:gd name="T31" fmla="*/ 2147483647 h 385"/>
                <a:gd name="T32" fmla="*/ 2147483647 w 586"/>
                <a:gd name="T33" fmla="*/ 2147483647 h 385"/>
                <a:gd name="T34" fmla="*/ 2147483647 w 586"/>
                <a:gd name="T35" fmla="*/ 2147483647 h 385"/>
                <a:gd name="T36" fmla="*/ 2147483647 w 586"/>
                <a:gd name="T37" fmla="*/ 2147483647 h 385"/>
                <a:gd name="T38" fmla="*/ 2147483647 w 586"/>
                <a:gd name="T39" fmla="*/ 2147483647 h 385"/>
                <a:gd name="T40" fmla="*/ 2147483647 w 586"/>
                <a:gd name="T41" fmla="*/ 0 h 385"/>
                <a:gd name="T42" fmla="*/ 2147483647 w 586"/>
                <a:gd name="T43" fmla="*/ 2147483647 h 385"/>
                <a:gd name="T44" fmla="*/ 2147483647 w 586"/>
                <a:gd name="T45" fmla="*/ 2147483647 h 385"/>
                <a:gd name="T46" fmla="*/ 2147483647 w 586"/>
                <a:gd name="T47" fmla="*/ 2147483647 h 385"/>
                <a:gd name="T48" fmla="*/ 2147483647 w 586"/>
                <a:gd name="T49" fmla="*/ 2147483647 h 385"/>
                <a:gd name="T50" fmla="*/ 2147483647 w 586"/>
                <a:gd name="T51" fmla="*/ 2147483647 h 385"/>
                <a:gd name="T52" fmla="*/ 2147483647 w 586"/>
                <a:gd name="T53" fmla="*/ 2147483647 h 385"/>
                <a:gd name="T54" fmla="*/ 2147483647 w 586"/>
                <a:gd name="T55" fmla="*/ 2147483647 h 385"/>
                <a:gd name="T56" fmla="*/ 2147483647 w 586"/>
                <a:gd name="T57" fmla="*/ 2147483647 h 385"/>
                <a:gd name="T58" fmla="*/ 2147483647 w 586"/>
                <a:gd name="T59" fmla="*/ 2147483647 h 385"/>
                <a:gd name="T60" fmla="*/ 2147483647 w 586"/>
                <a:gd name="T61" fmla="*/ 2147483647 h 385"/>
                <a:gd name="T62" fmla="*/ 2147483647 w 586"/>
                <a:gd name="T63" fmla="*/ 2147483647 h 385"/>
                <a:gd name="T64" fmla="*/ 2147483647 w 586"/>
                <a:gd name="T65" fmla="*/ 2147483647 h 385"/>
                <a:gd name="T66" fmla="*/ 2147483647 w 586"/>
                <a:gd name="T67" fmla="*/ 2147483647 h 385"/>
                <a:gd name="T68" fmla="*/ 2147483647 w 586"/>
                <a:gd name="T69" fmla="*/ 2147483647 h 385"/>
                <a:gd name="T70" fmla="*/ 2147483647 w 586"/>
                <a:gd name="T71" fmla="*/ 2147483647 h 385"/>
                <a:gd name="T72" fmla="*/ 2147483647 w 586"/>
                <a:gd name="T73" fmla="*/ 2147483647 h 385"/>
                <a:gd name="T74" fmla="*/ 2147483647 w 586"/>
                <a:gd name="T75" fmla="*/ 2147483647 h 385"/>
                <a:gd name="T76" fmla="*/ 2147483647 w 586"/>
                <a:gd name="T77" fmla="*/ 2147483647 h 385"/>
                <a:gd name="T78" fmla="*/ 2147483647 w 586"/>
                <a:gd name="T79" fmla="*/ 2147483647 h 385"/>
                <a:gd name="T80" fmla="*/ 2147483647 w 586"/>
                <a:gd name="T81" fmla="*/ 2147483647 h 385"/>
                <a:gd name="T82" fmla="*/ 2147483647 w 586"/>
                <a:gd name="T83" fmla="*/ 2147483647 h 385"/>
                <a:gd name="T84" fmla="*/ 2147483647 w 586"/>
                <a:gd name="T85" fmla="*/ 2147483647 h 385"/>
                <a:gd name="T86" fmla="*/ 2147483647 w 586"/>
                <a:gd name="T87" fmla="*/ 2147483647 h 385"/>
                <a:gd name="T88" fmla="*/ 2147483647 w 586"/>
                <a:gd name="T89" fmla="*/ 2147483647 h 385"/>
                <a:gd name="T90" fmla="*/ 2147483647 w 586"/>
                <a:gd name="T91" fmla="*/ 2147483647 h 385"/>
                <a:gd name="T92" fmla="*/ 2147483647 w 586"/>
                <a:gd name="T93" fmla="*/ 2147483647 h 385"/>
                <a:gd name="T94" fmla="*/ 2147483647 w 586"/>
                <a:gd name="T95" fmla="*/ 2147483647 h 385"/>
                <a:gd name="T96" fmla="*/ 2147483647 w 586"/>
                <a:gd name="T97" fmla="*/ 2147483647 h 385"/>
                <a:gd name="T98" fmla="*/ 2147483647 w 586"/>
                <a:gd name="T99" fmla="*/ 2147483647 h 385"/>
                <a:gd name="T100" fmla="*/ 2147483647 w 586"/>
                <a:gd name="T101" fmla="*/ 2147483647 h 385"/>
                <a:gd name="T102" fmla="*/ 2147483647 w 586"/>
                <a:gd name="T103" fmla="*/ 2147483647 h 385"/>
                <a:gd name="T104" fmla="*/ 2147483647 w 586"/>
                <a:gd name="T105" fmla="*/ 2147483647 h 385"/>
                <a:gd name="T106" fmla="*/ 2147483647 w 586"/>
                <a:gd name="T107" fmla="*/ 2147483647 h 385"/>
                <a:gd name="T108" fmla="*/ 2147483647 w 586"/>
                <a:gd name="T109" fmla="*/ 2147483647 h 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6"/>
                <a:gd name="T166" fmla="*/ 0 h 385"/>
                <a:gd name="T167" fmla="*/ 586 w 586"/>
                <a:gd name="T168" fmla="*/ 385 h 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6" h="385">
                  <a:moveTo>
                    <a:pt x="584" y="197"/>
                  </a:moveTo>
                  <a:lnTo>
                    <a:pt x="576" y="199"/>
                  </a:lnTo>
                  <a:lnTo>
                    <a:pt x="572" y="195"/>
                  </a:lnTo>
                  <a:lnTo>
                    <a:pt x="568" y="193"/>
                  </a:lnTo>
                  <a:lnTo>
                    <a:pt x="561" y="195"/>
                  </a:lnTo>
                  <a:lnTo>
                    <a:pt x="555" y="192"/>
                  </a:lnTo>
                  <a:lnTo>
                    <a:pt x="555" y="188"/>
                  </a:lnTo>
                  <a:lnTo>
                    <a:pt x="551" y="184"/>
                  </a:lnTo>
                  <a:lnTo>
                    <a:pt x="545" y="182"/>
                  </a:lnTo>
                  <a:lnTo>
                    <a:pt x="541" y="184"/>
                  </a:lnTo>
                  <a:lnTo>
                    <a:pt x="539" y="188"/>
                  </a:lnTo>
                  <a:lnTo>
                    <a:pt x="538" y="193"/>
                  </a:lnTo>
                  <a:lnTo>
                    <a:pt x="534" y="197"/>
                  </a:lnTo>
                  <a:lnTo>
                    <a:pt x="528" y="195"/>
                  </a:lnTo>
                  <a:lnTo>
                    <a:pt x="520" y="193"/>
                  </a:lnTo>
                  <a:lnTo>
                    <a:pt x="515" y="195"/>
                  </a:lnTo>
                  <a:lnTo>
                    <a:pt x="507" y="203"/>
                  </a:lnTo>
                  <a:lnTo>
                    <a:pt x="501" y="201"/>
                  </a:lnTo>
                  <a:lnTo>
                    <a:pt x="497" y="197"/>
                  </a:lnTo>
                  <a:lnTo>
                    <a:pt x="491" y="201"/>
                  </a:lnTo>
                  <a:lnTo>
                    <a:pt x="491" y="209"/>
                  </a:lnTo>
                  <a:lnTo>
                    <a:pt x="486" y="213"/>
                  </a:lnTo>
                  <a:lnTo>
                    <a:pt x="480" y="213"/>
                  </a:lnTo>
                  <a:lnTo>
                    <a:pt x="470" y="216"/>
                  </a:lnTo>
                  <a:lnTo>
                    <a:pt x="463" y="218"/>
                  </a:lnTo>
                  <a:lnTo>
                    <a:pt x="453" y="216"/>
                  </a:lnTo>
                  <a:lnTo>
                    <a:pt x="449" y="211"/>
                  </a:lnTo>
                  <a:lnTo>
                    <a:pt x="445" y="207"/>
                  </a:lnTo>
                  <a:lnTo>
                    <a:pt x="444" y="201"/>
                  </a:lnTo>
                  <a:lnTo>
                    <a:pt x="440" y="192"/>
                  </a:lnTo>
                  <a:lnTo>
                    <a:pt x="434" y="188"/>
                  </a:lnTo>
                  <a:lnTo>
                    <a:pt x="428" y="182"/>
                  </a:lnTo>
                  <a:lnTo>
                    <a:pt x="428" y="176"/>
                  </a:lnTo>
                  <a:lnTo>
                    <a:pt x="426" y="170"/>
                  </a:lnTo>
                  <a:lnTo>
                    <a:pt x="422" y="163"/>
                  </a:lnTo>
                  <a:lnTo>
                    <a:pt x="422" y="155"/>
                  </a:lnTo>
                  <a:lnTo>
                    <a:pt x="424" y="149"/>
                  </a:lnTo>
                  <a:lnTo>
                    <a:pt x="426" y="142"/>
                  </a:lnTo>
                  <a:lnTo>
                    <a:pt x="426" y="134"/>
                  </a:lnTo>
                  <a:lnTo>
                    <a:pt x="424" y="124"/>
                  </a:lnTo>
                  <a:lnTo>
                    <a:pt x="420" y="117"/>
                  </a:lnTo>
                  <a:lnTo>
                    <a:pt x="413" y="111"/>
                  </a:lnTo>
                  <a:lnTo>
                    <a:pt x="405" y="105"/>
                  </a:lnTo>
                  <a:lnTo>
                    <a:pt x="401" y="99"/>
                  </a:lnTo>
                  <a:lnTo>
                    <a:pt x="399" y="90"/>
                  </a:lnTo>
                  <a:lnTo>
                    <a:pt x="397" y="82"/>
                  </a:lnTo>
                  <a:lnTo>
                    <a:pt x="394" y="76"/>
                  </a:lnTo>
                  <a:lnTo>
                    <a:pt x="392" y="67"/>
                  </a:lnTo>
                  <a:lnTo>
                    <a:pt x="394" y="61"/>
                  </a:lnTo>
                  <a:lnTo>
                    <a:pt x="392" y="53"/>
                  </a:lnTo>
                  <a:lnTo>
                    <a:pt x="388" y="46"/>
                  </a:lnTo>
                  <a:lnTo>
                    <a:pt x="386" y="38"/>
                  </a:lnTo>
                  <a:lnTo>
                    <a:pt x="386" y="30"/>
                  </a:lnTo>
                  <a:lnTo>
                    <a:pt x="386" y="23"/>
                  </a:lnTo>
                  <a:lnTo>
                    <a:pt x="380" y="15"/>
                  </a:lnTo>
                  <a:lnTo>
                    <a:pt x="373" y="11"/>
                  </a:lnTo>
                  <a:lnTo>
                    <a:pt x="363" y="9"/>
                  </a:lnTo>
                  <a:lnTo>
                    <a:pt x="355" y="11"/>
                  </a:lnTo>
                  <a:lnTo>
                    <a:pt x="346" y="11"/>
                  </a:lnTo>
                  <a:lnTo>
                    <a:pt x="338" y="11"/>
                  </a:lnTo>
                  <a:lnTo>
                    <a:pt x="330" y="15"/>
                  </a:lnTo>
                  <a:lnTo>
                    <a:pt x="321" y="15"/>
                  </a:lnTo>
                  <a:lnTo>
                    <a:pt x="309" y="15"/>
                  </a:lnTo>
                  <a:lnTo>
                    <a:pt x="302" y="17"/>
                  </a:lnTo>
                  <a:lnTo>
                    <a:pt x="294" y="21"/>
                  </a:lnTo>
                  <a:lnTo>
                    <a:pt x="286" y="23"/>
                  </a:lnTo>
                  <a:lnTo>
                    <a:pt x="280" y="23"/>
                  </a:lnTo>
                  <a:lnTo>
                    <a:pt x="280" y="30"/>
                  </a:lnTo>
                  <a:lnTo>
                    <a:pt x="278" y="34"/>
                  </a:lnTo>
                  <a:lnTo>
                    <a:pt x="273" y="34"/>
                  </a:lnTo>
                  <a:lnTo>
                    <a:pt x="269" y="30"/>
                  </a:lnTo>
                  <a:lnTo>
                    <a:pt x="267" y="25"/>
                  </a:lnTo>
                  <a:lnTo>
                    <a:pt x="265" y="19"/>
                  </a:lnTo>
                  <a:lnTo>
                    <a:pt x="263" y="21"/>
                  </a:lnTo>
                  <a:lnTo>
                    <a:pt x="257" y="27"/>
                  </a:lnTo>
                  <a:lnTo>
                    <a:pt x="255" y="25"/>
                  </a:lnTo>
                  <a:lnTo>
                    <a:pt x="254" y="23"/>
                  </a:lnTo>
                  <a:lnTo>
                    <a:pt x="254" y="21"/>
                  </a:lnTo>
                  <a:lnTo>
                    <a:pt x="255" y="15"/>
                  </a:lnTo>
                  <a:lnTo>
                    <a:pt x="255" y="11"/>
                  </a:lnTo>
                  <a:lnTo>
                    <a:pt x="250" y="7"/>
                  </a:lnTo>
                  <a:lnTo>
                    <a:pt x="240" y="7"/>
                  </a:lnTo>
                  <a:lnTo>
                    <a:pt x="234" y="5"/>
                  </a:lnTo>
                  <a:lnTo>
                    <a:pt x="231" y="0"/>
                  </a:lnTo>
                  <a:lnTo>
                    <a:pt x="223" y="2"/>
                  </a:lnTo>
                  <a:lnTo>
                    <a:pt x="215" y="7"/>
                  </a:lnTo>
                  <a:lnTo>
                    <a:pt x="206" y="7"/>
                  </a:lnTo>
                  <a:lnTo>
                    <a:pt x="188" y="5"/>
                  </a:lnTo>
                  <a:lnTo>
                    <a:pt x="179" y="4"/>
                  </a:lnTo>
                  <a:lnTo>
                    <a:pt x="173" y="0"/>
                  </a:lnTo>
                  <a:lnTo>
                    <a:pt x="165" y="0"/>
                  </a:lnTo>
                  <a:lnTo>
                    <a:pt x="156" y="2"/>
                  </a:lnTo>
                  <a:lnTo>
                    <a:pt x="148" y="5"/>
                  </a:lnTo>
                  <a:lnTo>
                    <a:pt x="142" y="11"/>
                  </a:lnTo>
                  <a:lnTo>
                    <a:pt x="136" y="17"/>
                  </a:lnTo>
                  <a:lnTo>
                    <a:pt x="133" y="23"/>
                  </a:lnTo>
                  <a:lnTo>
                    <a:pt x="131" y="28"/>
                  </a:lnTo>
                  <a:lnTo>
                    <a:pt x="127" y="34"/>
                  </a:lnTo>
                  <a:lnTo>
                    <a:pt x="121" y="36"/>
                  </a:lnTo>
                  <a:lnTo>
                    <a:pt x="117" y="38"/>
                  </a:lnTo>
                  <a:lnTo>
                    <a:pt x="112" y="44"/>
                  </a:lnTo>
                  <a:lnTo>
                    <a:pt x="106" y="52"/>
                  </a:lnTo>
                  <a:lnTo>
                    <a:pt x="102" y="57"/>
                  </a:lnTo>
                  <a:lnTo>
                    <a:pt x="98" y="67"/>
                  </a:lnTo>
                  <a:lnTo>
                    <a:pt x="96" y="75"/>
                  </a:lnTo>
                  <a:lnTo>
                    <a:pt x="92" y="84"/>
                  </a:lnTo>
                  <a:lnTo>
                    <a:pt x="87" y="94"/>
                  </a:lnTo>
                  <a:lnTo>
                    <a:pt x="81" y="101"/>
                  </a:lnTo>
                  <a:lnTo>
                    <a:pt x="81" y="111"/>
                  </a:lnTo>
                  <a:lnTo>
                    <a:pt x="77" y="119"/>
                  </a:lnTo>
                  <a:lnTo>
                    <a:pt x="69" y="126"/>
                  </a:lnTo>
                  <a:lnTo>
                    <a:pt x="65" y="136"/>
                  </a:lnTo>
                  <a:lnTo>
                    <a:pt x="62" y="146"/>
                  </a:lnTo>
                  <a:lnTo>
                    <a:pt x="56" y="155"/>
                  </a:lnTo>
                  <a:lnTo>
                    <a:pt x="50" y="165"/>
                  </a:lnTo>
                  <a:lnTo>
                    <a:pt x="42" y="172"/>
                  </a:lnTo>
                  <a:lnTo>
                    <a:pt x="33" y="178"/>
                  </a:lnTo>
                  <a:lnTo>
                    <a:pt x="21" y="180"/>
                  </a:lnTo>
                  <a:lnTo>
                    <a:pt x="14" y="184"/>
                  </a:lnTo>
                  <a:lnTo>
                    <a:pt x="6" y="192"/>
                  </a:lnTo>
                  <a:lnTo>
                    <a:pt x="0" y="197"/>
                  </a:lnTo>
                  <a:lnTo>
                    <a:pt x="16" y="195"/>
                  </a:lnTo>
                  <a:lnTo>
                    <a:pt x="27" y="197"/>
                  </a:lnTo>
                  <a:lnTo>
                    <a:pt x="35" y="199"/>
                  </a:lnTo>
                  <a:lnTo>
                    <a:pt x="42" y="195"/>
                  </a:lnTo>
                  <a:lnTo>
                    <a:pt x="46" y="195"/>
                  </a:lnTo>
                  <a:lnTo>
                    <a:pt x="58" y="197"/>
                  </a:lnTo>
                  <a:lnTo>
                    <a:pt x="65" y="193"/>
                  </a:lnTo>
                  <a:lnTo>
                    <a:pt x="75" y="193"/>
                  </a:lnTo>
                  <a:lnTo>
                    <a:pt x="87" y="197"/>
                  </a:lnTo>
                  <a:lnTo>
                    <a:pt x="96" y="197"/>
                  </a:lnTo>
                  <a:lnTo>
                    <a:pt x="108" y="201"/>
                  </a:lnTo>
                  <a:lnTo>
                    <a:pt x="115" y="201"/>
                  </a:lnTo>
                  <a:lnTo>
                    <a:pt x="121" y="205"/>
                  </a:lnTo>
                  <a:lnTo>
                    <a:pt x="129" y="201"/>
                  </a:lnTo>
                  <a:lnTo>
                    <a:pt x="133" y="203"/>
                  </a:lnTo>
                  <a:lnTo>
                    <a:pt x="135" y="209"/>
                  </a:lnTo>
                  <a:lnTo>
                    <a:pt x="142" y="215"/>
                  </a:lnTo>
                  <a:lnTo>
                    <a:pt x="148" y="218"/>
                  </a:lnTo>
                  <a:lnTo>
                    <a:pt x="152" y="216"/>
                  </a:lnTo>
                  <a:lnTo>
                    <a:pt x="160" y="220"/>
                  </a:lnTo>
                  <a:lnTo>
                    <a:pt x="165" y="226"/>
                  </a:lnTo>
                  <a:lnTo>
                    <a:pt x="171" y="218"/>
                  </a:lnTo>
                  <a:lnTo>
                    <a:pt x="181" y="216"/>
                  </a:lnTo>
                  <a:lnTo>
                    <a:pt x="192" y="216"/>
                  </a:lnTo>
                  <a:lnTo>
                    <a:pt x="202" y="218"/>
                  </a:lnTo>
                  <a:lnTo>
                    <a:pt x="207" y="220"/>
                  </a:lnTo>
                  <a:lnTo>
                    <a:pt x="211" y="218"/>
                  </a:lnTo>
                  <a:lnTo>
                    <a:pt x="215" y="220"/>
                  </a:lnTo>
                  <a:lnTo>
                    <a:pt x="217" y="224"/>
                  </a:lnTo>
                  <a:lnTo>
                    <a:pt x="217" y="230"/>
                  </a:lnTo>
                  <a:lnTo>
                    <a:pt x="219" y="234"/>
                  </a:lnTo>
                  <a:lnTo>
                    <a:pt x="229" y="234"/>
                  </a:lnTo>
                  <a:lnTo>
                    <a:pt x="232" y="240"/>
                  </a:lnTo>
                  <a:lnTo>
                    <a:pt x="232" y="247"/>
                  </a:lnTo>
                  <a:lnTo>
                    <a:pt x="234" y="255"/>
                  </a:lnTo>
                  <a:lnTo>
                    <a:pt x="238" y="263"/>
                  </a:lnTo>
                  <a:lnTo>
                    <a:pt x="240" y="272"/>
                  </a:lnTo>
                  <a:lnTo>
                    <a:pt x="238" y="280"/>
                  </a:lnTo>
                  <a:lnTo>
                    <a:pt x="238" y="287"/>
                  </a:lnTo>
                  <a:lnTo>
                    <a:pt x="244" y="293"/>
                  </a:lnTo>
                  <a:lnTo>
                    <a:pt x="250" y="301"/>
                  </a:lnTo>
                  <a:lnTo>
                    <a:pt x="252" y="311"/>
                  </a:lnTo>
                  <a:lnTo>
                    <a:pt x="255" y="316"/>
                  </a:lnTo>
                  <a:lnTo>
                    <a:pt x="255" y="326"/>
                  </a:lnTo>
                  <a:lnTo>
                    <a:pt x="254" y="334"/>
                  </a:lnTo>
                  <a:lnTo>
                    <a:pt x="257" y="339"/>
                  </a:lnTo>
                  <a:lnTo>
                    <a:pt x="263" y="345"/>
                  </a:lnTo>
                  <a:lnTo>
                    <a:pt x="271" y="343"/>
                  </a:lnTo>
                  <a:lnTo>
                    <a:pt x="278" y="339"/>
                  </a:lnTo>
                  <a:lnTo>
                    <a:pt x="288" y="345"/>
                  </a:lnTo>
                  <a:lnTo>
                    <a:pt x="296" y="347"/>
                  </a:lnTo>
                  <a:lnTo>
                    <a:pt x="302" y="349"/>
                  </a:lnTo>
                  <a:lnTo>
                    <a:pt x="302" y="358"/>
                  </a:lnTo>
                  <a:lnTo>
                    <a:pt x="302" y="370"/>
                  </a:lnTo>
                  <a:lnTo>
                    <a:pt x="305" y="378"/>
                  </a:lnTo>
                  <a:lnTo>
                    <a:pt x="313" y="378"/>
                  </a:lnTo>
                  <a:lnTo>
                    <a:pt x="319" y="376"/>
                  </a:lnTo>
                  <a:lnTo>
                    <a:pt x="328" y="378"/>
                  </a:lnTo>
                  <a:lnTo>
                    <a:pt x="332" y="385"/>
                  </a:lnTo>
                  <a:lnTo>
                    <a:pt x="340" y="378"/>
                  </a:lnTo>
                  <a:lnTo>
                    <a:pt x="346" y="370"/>
                  </a:lnTo>
                  <a:lnTo>
                    <a:pt x="349" y="360"/>
                  </a:lnTo>
                  <a:lnTo>
                    <a:pt x="359" y="358"/>
                  </a:lnTo>
                  <a:lnTo>
                    <a:pt x="367" y="355"/>
                  </a:lnTo>
                  <a:lnTo>
                    <a:pt x="373" y="347"/>
                  </a:lnTo>
                  <a:lnTo>
                    <a:pt x="380" y="343"/>
                  </a:lnTo>
                  <a:lnTo>
                    <a:pt x="390" y="337"/>
                  </a:lnTo>
                  <a:lnTo>
                    <a:pt x="396" y="332"/>
                  </a:lnTo>
                  <a:lnTo>
                    <a:pt x="403" y="326"/>
                  </a:lnTo>
                  <a:lnTo>
                    <a:pt x="409" y="320"/>
                  </a:lnTo>
                  <a:lnTo>
                    <a:pt x="415" y="314"/>
                  </a:lnTo>
                  <a:lnTo>
                    <a:pt x="419" y="311"/>
                  </a:lnTo>
                  <a:lnTo>
                    <a:pt x="428" y="307"/>
                  </a:lnTo>
                  <a:lnTo>
                    <a:pt x="434" y="301"/>
                  </a:lnTo>
                  <a:lnTo>
                    <a:pt x="440" y="295"/>
                  </a:lnTo>
                  <a:lnTo>
                    <a:pt x="451" y="295"/>
                  </a:lnTo>
                  <a:lnTo>
                    <a:pt x="459" y="293"/>
                  </a:lnTo>
                  <a:lnTo>
                    <a:pt x="467" y="289"/>
                  </a:lnTo>
                  <a:lnTo>
                    <a:pt x="476" y="286"/>
                  </a:lnTo>
                  <a:lnTo>
                    <a:pt x="486" y="284"/>
                  </a:lnTo>
                  <a:lnTo>
                    <a:pt x="497" y="282"/>
                  </a:lnTo>
                  <a:lnTo>
                    <a:pt x="505" y="280"/>
                  </a:lnTo>
                  <a:lnTo>
                    <a:pt x="511" y="274"/>
                  </a:lnTo>
                  <a:lnTo>
                    <a:pt x="518" y="268"/>
                  </a:lnTo>
                  <a:lnTo>
                    <a:pt x="526" y="264"/>
                  </a:lnTo>
                  <a:lnTo>
                    <a:pt x="536" y="259"/>
                  </a:lnTo>
                  <a:lnTo>
                    <a:pt x="545" y="257"/>
                  </a:lnTo>
                  <a:lnTo>
                    <a:pt x="545" y="245"/>
                  </a:lnTo>
                  <a:lnTo>
                    <a:pt x="545" y="238"/>
                  </a:lnTo>
                  <a:lnTo>
                    <a:pt x="545" y="230"/>
                  </a:lnTo>
                  <a:lnTo>
                    <a:pt x="549" y="222"/>
                  </a:lnTo>
                  <a:lnTo>
                    <a:pt x="557" y="220"/>
                  </a:lnTo>
                  <a:lnTo>
                    <a:pt x="564" y="222"/>
                  </a:lnTo>
                  <a:lnTo>
                    <a:pt x="568" y="216"/>
                  </a:lnTo>
                  <a:lnTo>
                    <a:pt x="572" y="209"/>
                  </a:lnTo>
                  <a:lnTo>
                    <a:pt x="580" y="207"/>
                  </a:lnTo>
                  <a:lnTo>
                    <a:pt x="584" y="207"/>
                  </a:lnTo>
                  <a:lnTo>
                    <a:pt x="586" y="205"/>
                  </a:lnTo>
                  <a:lnTo>
                    <a:pt x="586" y="203"/>
                  </a:lnTo>
                  <a:lnTo>
                    <a:pt x="586" y="201"/>
                  </a:lnTo>
                  <a:lnTo>
                    <a:pt x="584" y="199"/>
                  </a:lnTo>
                  <a:lnTo>
                    <a:pt x="584" y="197"/>
                  </a:lnTo>
                  <a:close/>
                </a:path>
              </a:pathLst>
            </a:custGeom>
            <a:solidFill>
              <a:srgbClr val="00B0F0"/>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52" name="Freeform 28">
              <a:extLst>
                <a:ext uri="{FF2B5EF4-FFF2-40B4-BE49-F238E27FC236}">
                  <a16:creationId xmlns:a16="http://schemas.microsoft.com/office/drawing/2014/main" id="{945DA33E-9D82-4A82-AB9B-A798D7EBC1BA}"/>
                </a:ext>
              </a:extLst>
            </p:cNvPr>
            <p:cNvSpPr>
              <a:spLocks/>
            </p:cNvSpPr>
            <p:nvPr/>
          </p:nvSpPr>
          <p:spPr bwMode="auto">
            <a:xfrm>
              <a:off x="5453598" y="4743137"/>
              <a:ext cx="752984" cy="532200"/>
            </a:xfrm>
            <a:custGeom>
              <a:avLst/>
              <a:gdLst>
                <a:gd name="T0" fmla="*/ 2147483647 w 422"/>
                <a:gd name="T1" fmla="*/ 2147483647 h 306"/>
                <a:gd name="T2" fmla="*/ 2147483647 w 422"/>
                <a:gd name="T3" fmla="*/ 2147483647 h 306"/>
                <a:gd name="T4" fmla="*/ 2147483647 w 422"/>
                <a:gd name="T5" fmla="*/ 2147483647 h 306"/>
                <a:gd name="T6" fmla="*/ 2147483647 w 422"/>
                <a:gd name="T7" fmla="*/ 2147483647 h 306"/>
                <a:gd name="T8" fmla="*/ 2147483647 w 422"/>
                <a:gd name="T9" fmla="*/ 2147483647 h 306"/>
                <a:gd name="T10" fmla="*/ 2147483647 w 422"/>
                <a:gd name="T11" fmla="*/ 2147483647 h 306"/>
                <a:gd name="T12" fmla="*/ 2147483647 w 422"/>
                <a:gd name="T13" fmla="*/ 2147483647 h 306"/>
                <a:gd name="T14" fmla="*/ 2147483647 w 422"/>
                <a:gd name="T15" fmla="*/ 2147483647 h 306"/>
                <a:gd name="T16" fmla="*/ 2147483647 w 422"/>
                <a:gd name="T17" fmla="*/ 2147483647 h 306"/>
                <a:gd name="T18" fmla="*/ 2147483647 w 422"/>
                <a:gd name="T19" fmla="*/ 2147483647 h 306"/>
                <a:gd name="T20" fmla="*/ 2147483647 w 422"/>
                <a:gd name="T21" fmla="*/ 2147483647 h 306"/>
                <a:gd name="T22" fmla="*/ 2147483647 w 422"/>
                <a:gd name="T23" fmla="*/ 2147483647 h 306"/>
                <a:gd name="T24" fmla="*/ 2147483647 w 422"/>
                <a:gd name="T25" fmla="*/ 2147483647 h 306"/>
                <a:gd name="T26" fmla="*/ 2147483647 w 422"/>
                <a:gd name="T27" fmla="*/ 2147483647 h 306"/>
                <a:gd name="T28" fmla="*/ 2147483647 w 422"/>
                <a:gd name="T29" fmla="*/ 2147483647 h 306"/>
                <a:gd name="T30" fmla="*/ 2147483647 w 422"/>
                <a:gd name="T31" fmla="*/ 2147483647 h 306"/>
                <a:gd name="T32" fmla="*/ 2147483647 w 422"/>
                <a:gd name="T33" fmla="*/ 2147483647 h 306"/>
                <a:gd name="T34" fmla="*/ 2147483647 w 422"/>
                <a:gd name="T35" fmla="*/ 2147483647 h 306"/>
                <a:gd name="T36" fmla="*/ 2147483647 w 422"/>
                <a:gd name="T37" fmla="*/ 2147483647 h 306"/>
                <a:gd name="T38" fmla="*/ 2147483647 w 422"/>
                <a:gd name="T39" fmla="*/ 2147483647 h 306"/>
                <a:gd name="T40" fmla="*/ 2147483647 w 422"/>
                <a:gd name="T41" fmla="*/ 2147483647 h 306"/>
                <a:gd name="T42" fmla="*/ 2147483647 w 422"/>
                <a:gd name="T43" fmla="*/ 2147483647 h 306"/>
                <a:gd name="T44" fmla="*/ 2147483647 w 422"/>
                <a:gd name="T45" fmla="*/ 2147483647 h 306"/>
                <a:gd name="T46" fmla="*/ 2147483647 w 422"/>
                <a:gd name="T47" fmla="*/ 2147483647 h 306"/>
                <a:gd name="T48" fmla="*/ 2147483647 w 422"/>
                <a:gd name="T49" fmla="*/ 2147483647 h 306"/>
                <a:gd name="T50" fmla="*/ 0 w 422"/>
                <a:gd name="T51" fmla="*/ 2147483647 h 306"/>
                <a:gd name="T52" fmla="*/ 2147483647 w 422"/>
                <a:gd name="T53" fmla="*/ 2147483647 h 306"/>
                <a:gd name="T54" fmla="*/ 2147483647 w 422"/>
                <a:gd name="T55" fmla="*/ 2147483647 h 306"/>
                <a:gd name="T56" fmla="*/ 2147483647 w 422"/>
                <a:gd name="T57" fmla="*/ 2147483647 h 306"/>
                <a:gd name="T58" fmla="*/ 2147483647 w 422"/>
                <a:gd name="T59" fmla="*/ 2147483647 h 306"/>
                <a:gd name="T60" fmla="*/ 2147483647 w 422"/>
                <a:gd name="T61" fmla="*/ 2147483647 h 306"/>
                <a:gd name="T62" fmla="*/ 2147483647 w 422"/>
                <a:gd name="T63" fmla="*/ 2147483647 h 306"/>
                <a:gd name="T64" fmla="*/ 2147483647 w 422"/>
                <a:gd name="T65" fmla="*/ 2147483647 h 306"/>
                <a:gd name="T66" fmla="*/ 2147483647 w 422"/>
                <a:gd name="T67" fmla="*/ 2147483647 h 306"/>
                <a:gd name="T68" fmla="*/ 2147483647 w 422"/>
                <a:gd name="T69" fmla="*/ 0 h 306"/>
                <a:gd name="T70" fmla="*/ 2147483647 w 422"/>
                <a:gd name="T71" fmla="*/ 2147483647 h 306"/>
                <a:gd name="T72" fmla="*/ 2147483647 w 422"/>
                <a:gd name="T73" fmla="*/ 2147483647 h 306"/>
                <a:gd name="T74" fmla="*/ 2147483647 w 422"/>
                <a:gd name="T75" fmla="*/ 2147483647 h 306"/>
                <a:gd name="T76" fmla="*/ 2147483647 w 422"/>
                <a:gd name="T77" fmla="*/ 2147483647 h 306"/>
                <a:gd name="T78" fmla="*/ 2147483647 w 422"/>
                <a:gd name="T79" fmla="*/ 2147483647 h 306"/>
                <a:gd name="T80" fmla="*/ 2147483647 w 422"/>
                <a:gd name="T81" fmla="*/ 2147483647 h 306"/>
                <a:gd name="T82" fmla="*/ 2147483647 w 422"/>
                <a:gd name="T83" fmla="*/ 2147483647 h 306"/>
                <a:gd name="T84" fmla="*/ 2147483647 w 422"/>
                <a:gd name="T85" fmla="*/ 2147483647 h 306"/>
                <a:gd name="T86" fmla="*/ 2147483647 w 422"/>
                <a:gd name="T87" fmla="*/ 2147483647 h 306"/>
                <a:gd name="T88" fmla="*/ 2147483647 w 422"/>
                <a:gd name="T89" fmla="*/ 2147483647 h 306"/>
                <a:gd name="T90" fmla="*/ 2147483647 w 422"/>
                <a:gd name="T91" fmla="*/ 2147483647 h 306"/>
                <a:gd name="T92" fmla="*/ 2147483647 w 422"/>
                <a:gd name="T93" fmla="*/ 2147483647 h 306"/>
                <a:gd name="T94" fmla="*/ 2147483647 w 422"/>
                <a:gd name="T95" fmla="*/ 2147483647 h 306"/>
                <a:gd name="T96" fmla="*/ 2147483647 w 422"/>
                <a:gd name="T97" fmla="*/ 2147483647 h 306"/>
                <a:gd name="T98" fmla="*/ 2147483647 w 422"/>
                <a:gd name="T99" fmla="*/ 2147483647 h 306"/>
                <a:gd name="T100" fmla="*/ 2147483647 w 422"/>
                <a:gd name="T101" fmla="*/ 2147483647 h 306"/>
                <a:gd name="T102" fmla="*/ 2147483647 w 422"/>
                <a:gd name="T103" fmla="*/ 2147483647 h 3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22"/>
                <a:gd name="T157" fmla="*/ 0 h 306"/>
                <a:gd name="T158" fmla="*/ 422 w 422"/>
                <a:gd name="T159" fmla="*/ 306 h 30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22" h="306">
                  <a:moveTo>
                    <a:pt x="422" y="192"/>
                  </a:moveTo>
                  <a:lnTo>
                    <a:pt x="418" y="198"/>
                  </a:lnTo>
                  <a:lnTo>
                    <a:pt x="415" y="208"/>
                  </a:lnTo>
                  <a:lnTo>
                    <a:pt x="409" y="213"/>
                  </a:lnTo>
                  <a:lnTo>
                    <a:pt x="407" y="219"/>
                  </a:lnTo>
                  <a:lnTo>
                    <a:pt x="403" y="223"/>
                  </a:lnTo>
                  <a:lnTo>
                    <a:pt x="395" y="225"/>
                  </a:lnTo>
                  <a:lnTo>
                    <a:pt x="393" y="233"/>
                  </a:lnTo>
                  <a:lnTo>
                    <a:pt x="392" y="238"/>
                  </a:lnTo>
                  <a:lnTo>
                    <a:pt x="386" y="246"/>
                  </a:lnTo>
                  <a:lnTo>
                    <a:pt x="378" y="248"/>
                  </a:lnTo>
                  <a:lnTo>
                    <a:pt x="365" y="248"/>
                  </a:lnTo>
                  <a:lnTo>
                    <a:pt x="357" y="246"/>
                  </a:lnTo>
                  <a:lnTo>
                    <a:pt x="351" y="248"/>
                  </a:lnTo>
                  <a:lnTo>
                    <a:pt x="342" y="252"/>
                  </a:lnTo>
                  <a:lnTo>
                    <a:pt x="336" y="258"/>
                  </a:lnTo>
                  <a:lnTo>
                    <a:pt x="330" y="259"/>
                  </a:lnTo>
                  <a:lnTo>
                    <a:pt x="324" y="265"/>
                  </a:lnTo>
                  <a:lnTo>
                    <a:pt x="317" y="265"/>
                  </a:lnTo>
                  <a:lnTo>
                    <a:pt x="309" y="263"/>
                  </a:lnTo>
                  <a:lnTo>
                    <a:pt x="303" y="259"/>
                  </a:lnTo>
                  <a:lnTo>
                    <a:pt x="297" y="259"/>
                  </a:lnTo>
                  <a:lnTo>
                    <a:pt x="292" y="261"/>
                  </a:lnTo>
                  <a:lnTo>
                    <a:pt x="288" y="263"/>
                  </a:lnTo>
                  <a:lnTo>
                    <a:pt x="280" y="263"/>
                  </a:lnTo>
                  <a:lnTo>
                    <a:pt x="274" y="261"/>
                  </a:lnTo>
                  <a:lnTo>
                    <a:pt x="271" y="256"/>
                  </a:lnTo>
                  <a:lnTo>
                    <a:pt x="267" y="252"/>
                  </a:lnTo>
                  <a:lnTo>
                    <a:pt x="259" y="250"/>
                  </a:lnTo>
                  <a:lnTo>
                    <a:pt x="257" y="256"/>
                  </a:lnTo>
                  <a:lnTo>
                    <a:pt x="253" y="261"/>
                  </a:lnTo>
                  <a:lnTo>
                    <a:pt x="248" y="263"/>
                  </a:lnTo>
                  <a:lnTo>
                    <a:pt x="238" y="265"/>
                  </a:lnTo>
                  <a:lnTo>
                    <a:pt x="234" y="265"/>
                  </a:lnTo>
                  <a:lnTo>
                    <a:pt x="225" y="265"/>
                  </a:lnTo>
                  <a:lnTo>
                    <a:pt x="223" y="269"/>
                  </a:lnTo>
                  <a:lnTo>
                    <a:pt x="223" y="277"/>
                  </a:lnTo>
                  <a:lnTo>
                    <a:pt x="225" y="282"/>
                  </a:lnTo>
                  <a:lnTo>
                    <a:pt x="225" y="290"/>
                  </a:lnTo>
                  <a:lnTo>
                    <a:pt x="221" y="294"/>
                  </a:lnTo>
                  <a:lnTo>
                    <a:pt x="221" y="300"/>
                  </a:lnTo>
                  <a:lnTo>
                    <a:pt x="219" y="306"/>
                  </a:lnTo>
                  <a:lnTo>
                    <a:pt x="209" y="306"/>
                  </a:lnTo>
                  <a:lnTo>
                    <a:pt x="202" y="304"/>
                  </a:lnTo>
                  <a:lnTo>
                    <a:pt x="192" y="298"/>
                  </a:lnTo>
                  <a:lnTo>
                    <a:pt x="182" y="292"/>
                  </a:lnTo>
                  <a:lnTo>
                    <a:pt x="171" y="288"/>
                  </a:lnTo>
                  <a:lnTo>
                    <a:pt x="167" y="288"/>
                  </a:lnTo>
                  <a:lnTo>
                    <a:pt x="159" y="284"/>
                  </a:lnTo>
                  <a:lnTo>
                    <a:pt x="155" y="281"/>
                  </a:lnTo>
                  <a:lnTo>
                    <a:pt x="148" y="275"/>
                  </a:lnTo>
                  <a:lnTo>
                    <a:pt x="140" y="273"/>
                  </a:lnTo>
                  <a:lnTo>
                    <a:pt x="132" y="271"/>
                  </a:lnTo>
                  <a:lnTo>
                    <a:pt x="125" y="275"/>
                  </a:lnTo>
                  <a:lnTo>
                    <a:pt x="119" y="277"/>
                  </a:lnTo>
                  <a:lnTo>
                    <a:pt x="113" y="279"/>
                  </a:lnTo>
                  <a:lnTo>
                    <a:pt x="108" y="281"/>
                  </a:lnTo>
                  <a:lnTo>
                    <a:pt x="102" y="284"/>
                  </a:lnTo>
                  <a:lnTo>
                    <a:pt x="96" y="281"/>
                  </a:lnTo>
                  <a:lnTo>
                    <a:pt x="92" y="277"/>
                  </a:lnTo>
                  <a:lnTo>
                    <a:pt x="88" y="275"/>
                  </a:lnTo>
                  <a:lnTo>
                    <a:pt x="81" y="281"/>
                  </a:lnTo>
                  <a:lnTo>
                    <a:pt x="77" y="277"/>
                  </a:lnTo>
                  <a:lnTo>
                    <a:pt x="69" y="277"/>
                  </a:lnTo>
                  <a:lnTo>
                    <a:pt x="63" y="273"/>
                  </a:lnTo>
                  <a:lnTo>
                    <a:pt x="60" y="265"/>
                  </a:lnTo>
                  <a:lnTo>
                    <a:pt x="56" y="261"/>
                  </a:lnTo>
                  <a:lnTo>
                    <a:pt x="48" y="261"/>
                  </a:lnTo>
                  <a:lnTo>
                    <a:pt x="48" y="256"/>
                  </a:lnTo>
                  <a:lnTo>
                    <a:pt x="50" y="246"/>
                  </a:lnTo>
                  <a:lnTo>
                    <a:pt x="50" y="238"/>
                  </a:lnTo>
                  <a:lnTo>
                    <a:pt x="48" y="229"/>
                  </a:lnTo>
                  <a:lnTo>
                    <a:pt x="40" y="223"/>
                  </a:lnTo>
                  <a:lnTo>
                    <a:pt x="27" y="219"/>
                  </a:lnTo>
                  <a:lnTo>
                    <a:pt x="21" y="219"/>
                  </a:lnTo>
                  <a:lnTo>
                    <a:pt x="12" y="223"/>
                  </a:lnTo>
                  <a:lnTo>
                    <a:pt x="6" y="225"/>
                  </a:lnTo>
                  <a:lnTo>
                    <a:pt x="0" y="223"/>
                  </a:lnTo>
                  <a:lnTo>
                    <a:pt x="2" y="213"/>
                  </a:lnTo>
                  <a:lnTo>
                    <a:pt x="6" y="196"/>
                  </a:lnTo>
                  <a:lnTo>
                    <a:pt x="6" y="185"/>
                  </a:lnTo>
                  <a:lnTo>
                    <a:pt x="12" y="175"/>
                  </a:lnTo>
                  <a:lnTo>
                    <a:pt x="13" y="160"/>
                  </a:lnTo>
                  <a:lnTo>
                    <a:pt x="15" y="144"/>
                  </a:lnTo>
                  <a:lnTo>
                    <a:pt x="15" y="127"/>
                  </a:lnTo>
                  <a:lnTo>
                    <a:pt x="15" y="116"/>
                  </a:lnTo>
                  <a:lnTo>
                    <a:pt x="15" y="110"/>
                  </a:lnTo>
                  <a:lnTo>
                    <a:pt x="25" y="100"/>
                  </a:lnTo>
                  <a:lnTo>
                    <a:pt x="33" y="89"/>
                  </a:lnTo>
                  <a:lnTo>
                    <a:pt x="37" y="79"/>
                  </a:lnTo>
                  <a:lnTo>
                    <a:pt x="42" y="64"/>
                  </a:lnTo>
                  <a:lnTo>
                    <a:pt x="48" y="54"/>
                  </a:lnTo>
                  <a:lnTo>
                    <a:pt x="56" y="43"/>
                  </a:lnTo>
                  <a:lnTo>
                    <a:pt x="54" y="31"/>
                  </a:lnTo>
                  <a:lnTo>
                    <a:pt x="58" y="25"/>
                  </a:lnTo>
                  <a:lnTo>
                    <a:pt x="69" y="20"/>
                  </a:lnTo>
                  <a:lnTo>
                    <a:pt x="83" y="16"/>
                  </a:lnTo>
                  <a:lnTo>
                    <a:pt x="90" y="4"/>
                  </a:lnTo>
                  <a:lnTo>
                    <a:pt x="106" y="2"/>
                  </a:lnTo>
                  <a:lnTo>
                    <a:pt x="117" y="4"/>
                  </a:lnTo>
                  <a:lnTo>
                    <a:pt x="125" y="6"/>
                  </a:lnTo>
                  <a:lnTo>
                    <a:pt x="132" y="2"/>
                  </a:lnTo>
                  <a:lnTo>
                    <a:pt x="136" y="2"/>
                  </a:lnTo>
                  <a:lnTo>
                    <a:pt x="148" y="4"/>
                  </a:lnTo>
                  <a:lnTo>
                    <a:pt x="155" y="0"/>
                  </a:lnTo>
                  <a:lnTo>
                    <a:pt x="165" y="0"/>
                  </a:lnTo>
                  <a:lnTo>
                    <a:pt x="177" y="4"/>
                  </a:lnTo>
                  <a:lnTo>
                    <a:pt x="186" y="4"/>
                  </a:lnTo>
                  <a:lnTo>
                    <a:pt x="198" y="8"/>
                  </a:lnTo>
                  <a:lnTo>
                    <a:pt x="205" y="8"/>
                  </a:lnTo>
                  <a:lnTo>
                    <a:pt x="211" y="12"/>
                  </a:lnTo>
                  <a:lnTo>
                    <a:pt x="219" y="8"/>
                  </a:lnTo>
                  <a:lnTo>
                    <a:pt x="223" y="10"/>
                  </a:lnTo>
                  <a:lnTo>
                    <a:pt x="225" y="16"/>
                  </a:lnTo>
                  <a:lnTo>
                    <a:pt x="232" y="22"/>
                  </a:lnTo>
                  <a:lnTo>
                    <a:pt x="238" y="25"/>
                  </a:lnTo>
                  <a:lnTo>
                    <a:pt x="242" y="23"/>
                  </a:lnTo>
                  <a:lnTo>
                    <a:pt x="250" y="27"/>
                  </a:lnTo>
                  <a:lnTo>
                    <a:pt x="255" y="33"/>
                  </a:lnTo>
                  <a:lnTo>
                    <a:pt x="261" y="25"/>
                  </a:lnTo>
                  <a:lnTo>
                    <a:pt x="271" y="23"/>
                  </a:lnTo>
                  <a:lnTo>
                    <a:pt x="282" y="23"/>
                  </a:lnTo>
                  <a:lnTo>
                    <a:pt x="292" y="25"/>
                  </a:lnTo>
                  <a:lnTo>
                    <a:pt x="297" y="27"/>
                  </a:lnTo>
                  <a:lnTo>
                    <a:pt x="301" y="25"/>
                  </a:lnTo>
                  <a:lnTo>
                    <a:pt x="305" y="27"/>
                  </a:lnTo>
                  <a:lnTo>
                    <a:pt x="307" y="31"/>
                  </a:lnTo>
                  <a:lnTo>
                    <a:pt x="307" y="37"/>
                  </a:lnTo>
                  <a:lnTo>
                    <a:pt x="309" y="41"/>
                  </a:lnTo>
                  <a:lnTo>
                    <a:pt x="319" y="41"/>
                  </a:lnTo>
                  <a:lnTo>
                    <a:pt x="322" y="47"/>
                  </a:lnTo>
                  <a:lnTo>
                    <a:pt x="322" y="54"/>
                  </a:lnTo>
                  <a:lnTo>
                    <a:pt x="324" y="62"/>
                  </a:lnTo>
                  <a:lnTo>
                    <a:pt x="328" y="70"/>
                  </a:lnTo>
                  <a:lnTo>
                    <a:pt x="330" y="79"/>
                  </a:lnTo>
                  <a:lnTo>
                    <a:pt x="328" y="87"/>
                  </a:lnTo>
                  <a:lnTo>
                    <a:pt x="328" y="94"/>
                  </a:lnTo>
                  <a:lnTo>
                    <a:pt x="334" y="100"/>
                  </a:lnTo>
                  <a:lnTo>
                    <a:pt x="340" y="108"/>
                  </a:lnTo>
                  <a:lnTo>
                    <a:pt x="342" y="118"/>
                  </a:lnTo>
                  <a:lnTo>
                    <a:pt x="345" y="123"/>
                  </a:lnTo>
                  <a:lnTo>
                    <a:pt x="345" y="133"/>
                  </a:lnTo>
                  <a:lnTo>
                    <a:pt x="344" y="141"/>
                  </a:lnTo>
                  <a:lnTo>
                    <a:pt x="347" y="146"/>
                  </a:lnTo>
                  <a:lnTo>
                    <a:pt x="353" y="152"/>
                  </a:lnTo>
                  <a:lnTo>
                    <a:pt x="361" y="150"/>
                  </a:lnTo>
                  <a:lnTo>
                    <a:pt x="368" y="146"/>
                  </a:lnTo>
                  <a:lnTo>
                    <a:pt x="378" y="152"/>
                  </a:lnTo>
                  <a:lnTo>
                    <a:pt x="386" y="154"/>
                  </a:lnTo>
                  <a:lnTo>
                    <a:pt x="392" y="156"/>
                  </a:lnTo>
                  <a:lnTo>
                    <a:pt x="392" y="165"/>
                  </a:lnTo>
                  <a:lnTo>
                    <a:pt x="392" y="177"/>
                  </a:lnTo>
                  <a:lnTo>
                    <a:pt x="395" y="185"/>
                  </a:lnTo>
                  <a:lnTo>
                    <a:pt x="403" y="185"/>
                  </a:lnTo>
                  <a:lnTo>
                    <a:pt x="409" y="183"/>
                  </a:lnTo>
                  <a:lnTo>
                    <a:pt x="418" y="185"/>
                  </a:lnTo>
                  <a:lnTo>
                    <a:pt x="422" y="192"/>
                  </a:lnTo>
                  <a:close/>
                </a:path>
              </a:pathLst>
            </a:custGeom>
            <a:solidFill>
              <a:srgbClr val="FF7C80"/>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53" name="Freeform 29">
              <a:extLst>
                <a:ext uri="{FF2B5EF4-FFF2-40B4-BE49-F238E27FC236}">
                  <a16:creationId xmlns:a16="http://schemas.microsoft.com/office/drawing/2014/main" id="{5D5C9E55-7730-4627-B594-D9A656F45736}"/>
                </a:ext>
              </a:extLst>
            </p:cNvPr>
            <p:cNvSpPr>
              <a:spLocks/>
            </p:cNvSpPr>
            <p:nvPr/>
          </p:nvSpPr>
          <p:spPr bwMode="auto">
            <a:xfrm>
              <a:off x="5003285" y="4088259"/>
              <a:ext cx="856339" cy="849719"/>
            </a:xfrm>
            <a:custGeom>
              <a:avLst/>
              <a:gdLst>
                <a:gd name="T0" fmla="*/ 2147483647 w 481"/>
                <a:gd name="T1" fmla="*/ 2147483647 h 489"/>
                <a:gd name="T2" fmla="*/ 2147483647 w 481"/>
                <a:gd name="T3" fmla="*/ 2147483647 h 489"/>
                <a:gd name="T4" fmla="*/ 2147483647 w 481"/>
                <a:gd name="T5" fmla="*/ 2147483647 h 489"/>
                <a:gd name="T6" fmla="*/ 2147483647 w 481"/>
                <a:gd name="T7" fmla="*/ 2147483647 h 489"/>
                <a:gd name="T8" fmla="*/ 2147483647 w 481"/>
                <a:gd name="T9" fmla="*/ 2147483647 h 489"/>
                <a:gd name="T10" fmla="*/ 2147483647 w 481"/>
                <a:gd name="T11" fmla="*/ 2147483647 h 489"/>
                <a:gd name="T12" fmla="*/ 2147483647 w 481"/>
                <a:gd name="T13" fmla="*/ 2147483647 h 489"/>
                <a:gd name="T14" fmla="*/ 2147483647 w 481"/>
                <a:gd name="T15" fmla="*/ 2147483647 h 489"/>
                <a:gd name="T16" fmla="*/ 2147483647 w 481"/>
                <a:gd name="T17" fmla="*/ 2147483647 h 489"/>
                <a:gd name="T18" fmla="*/ 2147483647 w 481"/>
                <a:gd name="T19" fmla="*/ 2147483647 h 489"/>
                <a:gd name="T20" fmla="*/ 2147483647 w 481"/>
                <a:gd name="T21" fmla="*/ 2147483647 h 489"/>
                <a:gd name="T22" fmla="*/ 2147483647 w 481"/>
                <a:gd name="T23" fmla="*/ 2147483647 h 489"/>
                <a:gd name="T24" fmla="*/ 2147483647 w 481"/>
                <a:gd name="T25" fmla="*/ 2147483647 h 489"/>
                <a:gd name="T26" fmla="*/ 2147483647 w 481"/>
                <a:gd name="T27" fmla="*/ 2147483647 h 489"/>
                <a:gd name="T28" fmla="*/ 2147483647 w 481"/>
                <a:gd name="T29" fmla="*/ 2147483647 h 489"/>
                <a:gd name="T30" fmla="*/ 2147483647 w 481"/>
                <a:gd name="T31" fmla="*/ 2147483647 h 489"/>
                <a:gd name="T32" fmla="*/ 2147483647 w 481"/>
                <a:gd name="T33" fmla="*/ 2147483647 h 489"/>
                <a:gd name="T34" fmla="*/ 2147483647 w 481"/>
                <a:gd name="T35" fmla="*/ 2147483647 h 489"/>
                <a:gd name="T36" fmla="*/ 2147483647 w 481"/>
                <a:gd name="T37" fmla="*/ 2147483647 h 489"/>
                <a:gd name="T38" fmla="*/ 2147483647 w 481"/>
                <a:gd name="T39" fmla="*/ 2147483647 h 489"/>
                <a:gd name="T40" fmla="*/ 2147483647 w 481"/>
                <a:gd name="T41" fmla="*/ 2147483647 h 489"/>
                <a:gd name="T42" fmla="*/ 2147483647 w 481"/>
                <a:gd name="T43" fmla="*/ 2147483647 h 489"/>
                <a:gd name="T44" fmla="*/ 2147483647 w 481"/>
                <a:gd name="T45" fmla="*/ 2147483647 h 489"/>
                <a:gd name="T46" fmla="*/ 2147483647 w 481"/>
                <a:gd name="T47" fmla="*/ 2147483647 h 489"/>
                <a:gd name="T48" fmla="*/ 2147483647 w 481"/>
                <a:gd name="T49" fmla="*/ 2147483647 h 489"/>
                <a:gd name="T50" fmla="*/ 2147483647 w 481"/>
                <a:gd name="T51" fmla="*/ 2147483647 h 489"/>
                <a:gd name="T52" fmla="*/ 2147483647 w 481"/>
                <a:gd name="T53" fmla="*/ 2147483647 h 489"/>
                <a:gd name="T54" fmla="*/ 2147483647 w 481"/>
                <a:gd name="T55" fmla="*/ 2147483647 h 489"/>
                <a:gd name="T56" fmla="*/ 2147483647 w 481"/>
                <a:gd name="T57" fmla="*/ 2147483647 h 489"/>
                <a:gd name="T58" fmla="*/ 2147483647 w 481"/>
                <a:gd name="T59" fmla="*/ 2147483647 h 489"/>
                <a:gd name="T60" fmla="*/ 2147483647 w 481"/>
                <a:gd name="T61" fmla="*/ 2147483647 h 489"/>
                <a:gd name="T62" fmla="*/ 2147483647 w 481"/>
                <a:gd name="T63" fmla="*/ 2147483647 h 489"/>
                <a:gd name="T64" fmla="*/ 2147483647 w 481"/>
                <a:gd name="T65" fmla="*/ 2147483647 h 489"/>
                <a:gd name="T66" fmla="*/ 2147483647 w 481"/>
                <a:gd name="T67" fmla="*/ 2147483647 h 489"/>
                <a:gd name="T68" fmla="*/ 2147483647 w 481"/>
                <a:gd name="T69" fmla="*/ 0 h 489"/>
                <a:gd name="T70" fmla="*/ 2147483647 w 481"/>
                <a:gd name="T71" fmla="*/ 2147483647 h 489"/>
                <a:gd name="T72" fmla="*/ 2147483647 w 481"/>
                <a:gd name="T73" fmla="*/ 2147483647 h 489"/>
                <a:gd name="T74" fmla="*/ 2147483647 w 481"/>
                <a:gd name="T75" fmla="*/ 2147483647 h 489"/>
                <a:gd name="T76" fmla="*/ 2147483647 w 481"/>
                <a:gd name="T77" fmla="*/ 2147483647 h 489"/>
                <a:gd name="T78" fmla="*/ 2147483647 w 481"/>
                <a:gd name="T79" fmla="*/ 2147483647 h 489"/>
                <a:gd name="T80" fmla="*/ 2147483647 w 481"/>
                <a:gd name="T81" fmla="*/ 2147483647 h 489"/>
                <a:gd name="T82" fmla="*/ 2147483647 w 481"/>
                <a:gd name="T83" fmla="*/ 2147483647 h 489"/>
                <a:gd name="T84" fmla="*/ 2147483647 w 481"/>
                <a:gd name="T85" fmla="*/ 2147483647 h 489"/>
                <a:gd name="T86" fmla="*/ 2147483647 w 481"/>
                <a:gd name="T87" fmla="*/ 2147483647 h 489"/>
                <a:gd name="T88" fmla="*/ 2147483647 w 481"/>
                <a:gd name="T89" fmla="*/ 2147483647 h 489"/>
                <a:gd name="T90" fmla="*/ 2147483647 w 481"/>
                <a:gd name="T91" fmla="*/ 2147483647 h 489"/>
                <a:gd name="T92" fmla="*/ 2147483647 w 481"/>
                <a:gd name="T93" fmla="*/ 2147483647 h 489"/>
                <a:gd name="T94" fmla="*/ 2147483647 w 481"/>
                <a:gd name="T95" fmla="*/ 2147483647 h 489"/>
                <a:gd name="T96" fmla="*/ 2147483647 w 481"/>
                <a:gd name="T97" fmla="*/ 2147483647 h 489"/>
                <a:gd name="T98" fmla="*/ 2147483647 w 481"/>
                <a:gd name="T99" fmla="*/ 2147483647 h 489"/>
                <a:gd name="T100" fmla="*/ 2147483647 w 481"/>
                <a:gd name="T101" fmla="*/ 2147483647 h 489"/>
                <a:gd name="T102" fmla="*/ 2147483647 w 481"/>
                <a:gd name="T103" fmla="*/ 2147483647 h 489"/>
                <a:gd name="T104" fmla="*/ 2147483647 w 481"/>
                <a:gd name="T105" fmla="*/ 2147483647 h 489"/>
                <a:gd name="T106" fmla="*/ 2147483647 w 481"/>
                <a:gd name="T107" fmla="*/ 2147483647 h 4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81"/>
                <a:gd name="T163" fmla="*/ 0 h 489"/>
                <a:gd name="T164" fmla="*/ 481 w 481"/>
                <a:gd name="T165" fmla="*/ 489 h 4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81" h="489">
                  <a:moveTo>
                    <a:pt x="476" y="207"/>
                  </a:moveTo>
                  <a:lnTo>
                    <a:pt x="474" y="212"/>
                  </a:lnTo>
                  <a:lnTo>
                    <a:pt x="470" y="218"/>
                  </a:lnTo>
                  <a:lnTo>
                    <a:pt x="464" y="220"/>
                  </a:lnTo>
                  <a:lnTo>
                    <a:pt x="460" y="222"/>
                  </a:lnTo>
                  <a:lnTo>
                    <a:pt x="455" y="228"/>
                  </a:lnTo>
                  <a:lnTo>
                    <a:pt x="449" y="236"/>
                  </a:lnTo>
                  <a:lnTo>
                    <a:pt x="445" y="241"/>
                  </a:lnTo>
                  <a:lnTo>
                    <a:pt x="441" y="251"/>
                  </a:lnTo>
                  <a:lnTo>
                    <a:pt x="439" y="259"/>
                  </a:lnTo>
                  <a:lnTo>
                    <a:pt x="435" y="268"/>
                  </a:lnTo>
                  <a:lnTo>
                    <a:pt x="430" y="278"/>
                  </a:lnTo>
                  <a:lnTo>
                    <a:pt x="424" y="285"/>
                  </a:lnTo>
                  <a:lnTo>
                    <a:pt x="424" y="295"/>
                  </a:lnTo>
                  <a:lnTo>
                    <a:pt x="420" y="303"/>
                  </a:lnTo>
                  <a:lnTo>
                    <a:pt x="412" y="310"/>
                  </a:lnTo>
                  <a:lnTo>
                    <a:pt x="408" y="320"/>
                  </a:lnTo>
                  <a:lnTo>
                    <a:pt x="405" y="330"/>
                  </a:lnTo>
                  <a:lnTo>
                    <a:pt x="399" y="339"/>
                  </a:lnTo>
                  <a:lnTo>
                    <a:pt x="393" y="349"/>
                  </a:lnTo>
                  <a:lnTo>
                    <a:pt x="385" y="356"/>
                  </a:lnTo>
                  <a:lnTo>
                    <a:pt x="376" y="362"/>
                  </a:lnTo>
                  <a:lnTo>
                    <a:pt x="364" y="364"/>
                  </a:lnTo>
                  <a:lnTo>
                    <a:pt x="357" y="368"/>
                  </a:lnTo>
                  <a:lnTo>
                    <a:pt x="349" y="376"/>
                  </a:lnTo>
                  <a:lnTo>
                    <a:pt x="343" y="381"/>
                  </a:lnTo>
                  <a:lnTo>
                    <a:pt x="336" y="393"/>
                  </a:lnTo>
                  <a:lnTo>
                    <a:pt x="322" y="397"/>
                  </a:lnTo>
                  <a:lnTo>
                    <a:pt x="311" y="402"/>
                  </a:lnTo>
                  <a:lnTo>
                    <a:pt x="307" y="408"/>
                  </a:lnTo>
                  <a:lnTo>
                    <a:pt x="309" y="420"/>
                  </a:lnTo>
                  <a:lnTo>
                    <a:pt x="301" y="431"/>
                  </a:lnTo>
                  <a:lnTo>
                    <a:pt x="295" y="441"/>
                  </a:lnTo>
                  <a:lnTo>
                    <a:pt x="290" y="456"/>
                  </a:lnTo>
                  <a:lnTo>
                    <a:pt x="286" y="466"/>
                  </a:lnTo>
                  <a:lnTo>
                    <a:pt x="278" y="477"/>
                  </a:lnTo>
                  <a:lnTo>
                    <a:pt x="268" y="487"/>
                  </a:lnTo>
                  <a:lnTo>
                    <a:pt x="268" y="489"/>
                  </a:lnTo>
                  <a:lnTo>
                    <a:pt x="263" y="481"/>
                  </a:lnTo>
                  <a:lnTo>
                    <a:pt x="255" y="477"/>
                  </a:lnTo>
                  <a:lnTo>
                    <a:pt x="243" y="473"/>
                  </a:lnTo>
                  <a:lnTo>
                    <a:pt x="236" y="470"/>
                  </a:lnTo>
                  <a:lnTo>
                    <a:pt x="228" y="473"/>
                  </a:lnTo>
                  <a:lnTo>
                    <a:pt x="219" y="471"/>
                  </a:lnTo>
                  <a:lnTo>
                    <a:pt x="215" y="473"/>
                  </a:lnTo>
                  <a:lnTo>
                    <a:pt x="209" y="475"/>
                  </a:lnTo>
                  <a:lnTo>
                    <a:pt x="205" y="479"/>
                  </a:lnTo>
                  <a:lnTo>
                    <a:pt x="197" y="479"/>
                  </a:lnTo>
                  <a:lnTo>
                    <a:pt x="190" y="475"/>
                  </a:lnTo>
                  <a:lnTo>
                    <a:pt x="184" y="470"/>
                  </a:lnTo>
                  <a:lnTo>
                    <a:pt x="182" y="466"/>
                  </a:lnTo>
                  <a:lnTo>
                    <a:pt x="184" y="456"/>
                  </a:lnTo>
                  <a:lnTo>
                    <a:pt x="186" y="447"/>
                  </a:lnTo>
                  <a:lnTo>
                    <a:pt x="184" y="439"/>
                  </a:lnTo>
                  <a:lnTo>
                    <a:pt x="178" y="431"/>
                  </a:lnTo>
                  <a:lnTo>
                    <a:pt x="176" y="422"/>
                  </a:lnTo>
                  <a:lnTo>
                    <a:pt x="174" y="414"/>
                  </a:lnTo>
                  <a:lnTo>
                    <a:pt x="172" y="406"/>
                  </a:lnTo>
                  <a:lnTo>
                    <a:pt x="171" y="399"/>
                  </a:lnTo>
                  <a:lnTo>
                    <a:pt x="169" y="391"/>
                  </a:lnTo>
                  <a:lnTo>
                    <a:pt x="172" y="389"/>
                  </a:lnTo>
                  <a:lnTo>
                    <a:pt x="180" y="387"/>
                  </a:lnTo>
                  <a:lnTo>
                    <a:pt x="174" y="379"/>
                  </a:lnTo>
                  <a:lnTo>
                    <a:pt x="172" y="370"/>
                  </a:lnTo>
                  <a:lnTo>
                    <a:pt x="169" y="362"/>
                  </a:lnTo>
                  <a:lnTo>
                    <a:pt x="161" y="358"/>
                  </a:lnTo>
                  <a:lnTo>
                    <a:pt x="153" y="358"/>
                  </a:lnTo>
                  <a:lnTo>
                    <a:pt x="149" y="362"/>
                  </a:lnTo>
                  <a:lnTo>
                    <a:pt x="140" y="362"/>
                  </a:lnTo>
                  <a:lnTo>
                    <a:pt x="136" y="356"/>
                  </a:lnTo>
                  <a:lnTo>
                    <a:pt x="134" y="351"/>
                  </a:lnTo>
                  <a:lnTo>
                    <a:pt x="132" y="347"/>
                  </a:lnTo>
                  <a:lnTo>
                    <a:pt x="128" y="347"/>
                  </a:lnTo>
                  <a:lnTo>
                    <a:pt x="124" y="349"/>
                  </a:lnTo>
                  <a:lnTo>
                    <a:pt x="124" y="353"/>
                  </a:lnTo>
                  <a:lnTo>
                    <a:pt x="123" y="354"/>
                  </a:lnTo>
                  <a:lnTo>
                    <a:pt x="121" y="360"/>
                  </a:lnTo>
                  <a:lnTo>
                    <a:pt x="113" y="364"/>
                  </a:lnTo>
                  <a:lnTo>
                    <a:pt x="107" y="362"/>
                  </a:lnTo>
                  <a:lnTo>
                    <a:pt x="100" y="360"/>
                  </a:lnTo>
                  <a:lnTo>
                    <a:pt x="86" y="356"/>
                  </a:lnTo>
                  <a:lnTo>
                    <a:pt x="80" y="353"/>
                  </a:lnTo>
                  <a:lnTo>
                    <a:pt x="75" y="353"/>
                  </a:lnTo>
                  <a:lnTo>
                    <a:pt x="63" y="353"/>
                  </a:lnTo>
                  <a:lnTo>
                    <a:pt x="53" y="351"/>
                  </a:lnTo>
                  <a:lnTo>
                    <a:pt x="44" y="351"/>
                  </a:lnTo>
                  <a:lnTo>
                    <a:pt x="32" y="353"/>
                  </a:lnTo>
                  <a:lnTo>
                    <a:pt x="27" y="353"/>
                  </a:lnTo>
                  <a:lnTo>
                    <a:pt x="23" y="351"/>
                  </a:lnTo>
                  <a:lnTo>
                    <a:pt x="23" y="345"/>
                  </a:lnTo>
                  <a:lnTo>
                    <a:pt x="25" y="337"/>
                  </a:lnTo>
                  <a:lnTo>
                    <a:pt x="29" y="330"/>
                  </a:lnTo>
                  <a:lnTo>
                    <a:pt x="23" y="326"/>
                  </a:lnTo>
                  <a:lnTo>
                    <a:pt x="21" y="316"/>
                  </a:lnTo>
                  <a:lnTo>
                    <a:pt x="23" y="308"/>
                  </a:lnTo>
                  <a:lnTo>
                    <a:pt x="25" y="299"/>
                  </a:lnTo>
                  <a:lnTo>
                    <a:pt x="27" y="291"/>
                  </a:lnTo>
                  <a:lnTo>
                    <a:pt x="23" y="285"/>
                  </a:lnTo>
                  <a:lnTo>
                    <a:pt x="21" y="280"/>
                  </a:lnTo>
                  <a:lnTo>
                    <a:pt x="21" y="270"/>
                  </a:lnTo>
                  <a:lnTo>
                    <a:pt x="19" y="260"/>
                  </a:lnTo>
                  <a:lnTo>
                    <a:pt x="23" y="255"/>
                  </a:lnTo>
                  <a:lnTo>
                    <a:pt x="19" y="249"/>
                  </a:lnTo>
                  <a:lnTo>
                    <a:pt x="17" y="241"/>
                  </a:lnTo>
                  <a:lnTo>
                    <a:pt x="13" y="236"/>
                  </a:lnTo>
                  <a:lnTo>
                    <a:pt x="9" y="232"/>
                  </a:lnTo>
                  <a:lnTo>
                    <a:pt x="6" y="226"/>
                  </a:lnTo>
                  <a:lnTo>
                    <a:pt x="9" y="220"/>
                  </a:lnTo>
                  <a:lnTo>
                    <a:pt x="9" y="216"/>
                  </a:lnTo>
                  <a:lnTo>
                    <a:pt x="2" y="212"/>
                  </a:lnTo>
                  <a:lnTo>
                    <a:pt x="0" y="207"/>
                  </a:lnTo>
                  <a:lnTo>
                    <a:pt x="2" y="203"/>
                  </a:lnTo>
                  <a:lnTo>
                    <a:pt x="11" y="201"/>
                  </a:lnTo>
                  <a:lnTo>
                    <a:pt x="13" y="197"/>
                  </a:lnTo>
                  <a:lnTo>
                    <a:pt x="13" y="191"/>
                  </a:lnTo>
                  <a:lnTo>
                    <a:pt x="13" y="184"/>
                  </a:lnTo>
                  <a:lnTo>
                    <a:pt x="11" y="180"/>
                  </a:lnTo>
                  <a:lnTo>
                    <a:pt x="7" y="176"/>
                  </a:lnTo>
                  <a:lnTo>
                    <a:pt x="7" y="170"/>
                  </a:lnTo>
                  <a:lnTo>
                    <a:pt x="9" y="168"/>
                  </a:lnTo>
                  <a:lnTo>
                    <a:pt x="13" y="166"/>
                  </a:lnTo>
                  <a:lnTo>
                    <a:pt x="15" y="161"/>
                  </a:lnTo>
                  <a:lnTo>
                    <a:pt x="15" y="153"/>
                  </a:lnTo>
                  <a:lnTo>
                    <a:pt x="15" y="149"/>
                  </a:lnTo>
                  <a:lnTo>
                    <a:pt x="17" y="145"/>
                  </a:lnTo>
                  <a:lnTo>
                    <a:pt x="21" y="140"/>
                  </a:lnTo>
                  <a:lnTo>
                    <a:pt x="23" y="136"/>
                  </a:lnTo>
                  <a:lnTo>
                    <a:pt x="25" y="126"/>
                  </a:lnTo>
                  <a:lnTo>
                    <a:pt x="25" y="120"/>
                  </a:lnTo>
                  <a:lnTo>
                    <a:pt x="25" y="113"/>
                  </a:lnTo>
                  <a:lnTo>
                    <a:pt x="27" y="107"/>
                  </a:lnTo>
                  <a:lnTo>
                    <a:pt x="27" y="101"/>
                  </a:lnTo>
                  <a:lnTo>
                    <a:pt x="27" y="97"/>
                  </a:lnTo>
                  <a:lnTo>
                    <a:pt x="29" y="90"/>
                  </a:lnTo>
                  <a:lnTo>
                    <a:pt x="29" y="86"/>
                  </a:lnTo>
                  <a:lnTo>
                    <a:pt x="30" y="80"/>
                  </a:lnTo>
                  <a:lnTo>
                    <a:pt x="32" y="76"/>
                  </a:lnTo>
                  <a:lnTo>
                    <a:pt x="32" y="72"/>
                  </a:lnTo>
                  <a:lnTo>
                    <a:pt x="30" y="67"/>
                  </a:lnTo>
                  <a:lnTo>
                    <a:pt x="29" y="63"/>
                  </a:lnTo>
                  <a:lnTo>
                    <a:pt x="27" y="61"/>
                  </a:lnTo>
                  <a:lnTo>
                    <a:pt x="25" y="57"/>
                  </a:lnTo>
                  <a:lnTo>
                    <a:pt x="25" y="53"/>
                  </a:lnTo>
                  <a:lnTo>
                    <a:pt x="21" y="51"/>
                  </a:lnTo>
                  <a:lnTo>
                    <a:pt x="17" y="49"/>
                  </a:lnTo>
                  <a:lnTo>
                    <a:pt x="15" y="46"/>
                  </a:lnTo>
                  <a:lnTo>
                    <a:pt x="15" y="44"/>
                  </a:lnTo>
                  <a:lnTo>
                    <a:pt x="13" y="38"/>
                  </a:lnTo>
                  <a:lnTo>
                    <a:pt x="15" y="36"/>
                  </a:lnTo>
                  <a:lnTo>
                    <a:pt x="17" y="32"/>
                  </a:lnTo>
                  <a:lnTo>
                    <a:pt x="23" y="30"/>
                  </a:lnTo>
                  <a:lnTo>
                    <a:pt x="27" y="30"/>
                  </a:lnTo>
                  <a:lnTo>
                    <a:pt x="30" y="30"/>
                  </a:lnTo>
                  <a:lnTo>
                    <a:pt x="34" y="34"/>
                  </a:lnTo>
                  <a:lnTo>
                    <a:pt x="42" y="36"/>
                  </a:lnTo>
                  <a:lnTo>
                    <a:pt x="46" y="36"/>
                  </a:lnTo>
                  <a:lnTo>
                    <a:pt x="53" y="38"/>
                  </a:lnTo>
                  <a:lnTo>
                    <a:pt x="57" y="36"/>
                  </a:lnTo>
                  <a:lnTo>
                    <a:pt x="65" y="32"/>
                  </a:lnTo>
                  <a:lnTo>
                    <a:pt x="69" y="30"/>
                  </a:lnTo>
                  <a:lnTo>
                    <a:pt x="73" y="30"/>
                  </a:lnTo>
                  <a:lnTo>
                    <a:pt x="75" y="28"/>
                  </a:lnTo>
                  <a:lnTo>
                    <a:pt x="78" y="24"/>
                  </a:lnTo>
                  <a:lnTo>
                    <a:pt x="82" y="21"/>
                  </a:lnTo>
                  <a:lnTo>
                    <a:pt x="88" y="17"/>
                  </a:lnTo>
                  <a:lnTo>
                    <a:pt x="90" y="15"/>
                  </a:lnTo>
                  <a:lnTo>
                    <a:pt x="94" y="11"/>
                  </a:lnTo>
                  <a:lnTo>
                    <a:pt x="98" y="7"/>
                  </a:lnTo>
                  <a:lnTo>
                    <a:pt x="103" y="7"/>
                  </a:lnTo>
                  <a:lnTo>
                    <a:pt x="105" y="5"/>
                  </a:lnTo>
                  <a:lnTo>
                    <a:pt x="111" y="3"/>
                  </a:lnTo>
                  <a:lnTo>
                    <a:pt x="115" y="1"/>
                  </a:lnTo>
                  <a:lnTo>
                    <a:pt x="121" y="0"/>
                  </a:lnTo>
                  <a:lnTo>
                    <a:pt x="124" y="0"/>
                  </a:lnTo>
                  <a:lnTo>
                    <a:pt x="130" y="0"/>
                  </a:lnTo>
                  <a:lnTo>
                    <a:pt x="134" y="0"/>
                  </a:lnTo>
                  <a:lnTo>
                    <a:pt x="140" y="1"/>
                  </a:lnTo>
                  <a:lnTo>
                    <a:pt x="144" y="3"/>
                  </a:lnTo>
                  <a:lnTo>
                    <a:pt x="149" y="5"/>
                  </a:lnTo>
                  <a:lnTo>
                    <a:pt x="153" y="7"/>
                  </a:lnTo>
                  <a:lnTo>
                    <a:pt x="159" y="7"/>
                  </a:lnTo>
                  <a:lnTo>
                    <a:pt x="167" y="11"/>
                  </a:lnTo>
                  <a:lnTo>
                    <a:pt x="172" y="13"/>
                  </a:lnTo>
                  <a:lnTo>
                    <a:pt x="178" y="15"/>
                  </a:lnTo>
                  <a:lnTo>
                    <a:pt x="184" y="17"/>
                  </a:lnTo>
                  <a:lnTo>
                    <a:pt x="188" y="19"/>
                  </a:lnTo>
                  <a:lnTo>
                    <a:pt x="194" y="21"/>
                  </a:lnTo>
                  <a:lnTo>
                    <a:pt x="199" y="21"/>
                  </a:lnTo>
                  <a:lnTo>
                    <a:pt x="203" y="19"/>
                  </a:lnTo>
                  <a:lnTo>
                    <a:pt x="209" y="19"/>
                  </a:lnTo>
                  <a:lnTo>
                    <a:pt x="215" y="17"/>
                  </a:lnTo>
                  <a:lnTo>
                    <a:pt x="220" y="19"/>
                  </a:lnTo>
                  <a:lnTo>
                    <a:pt x="228" y="17"/>
                  </a:lnTo>
                  <a:lnTo>
                    <a:pt x="230" y="17"/>
                  </a:lnTo>
                  <a:lnTo>
                    <a:pt x="234" y="19"/>
                  </a:lnTo>
                  <a:lnTo>
                    <a:pt x="236" y="21"/>
                  </a:lnTo>
                  <a:lnTo>
                    <a:pt x="242" y="23"/>
                  </a:lnTo>
                  <a:lnTo>
                    <a:pt x="245" y="21"/>
                  </a:lnTo>
                  <a:lnTo>
                    <a:pt x="247" y="17"/>
                  </a:lnTo>
                  <a:lnTo>
                    <a:pt x="251" y="15"/>
                  </a:lnTo>
                  <a:lnTo>
                    <a:pt x="255" y="15"/>
                  </a:lnTo>
                  <a:lnTo>
                    <a:pt x="263" y="15"/>
                  </a:lnTo>
                  <a:lnTo>
                    <a:pt x="266" y="15"/>
                  </a:lnTo>
                  <a:lnTo>
                    <a:pt x="270" y="19"/>
                  </a:lnTo>
                  <a:lnTo>
                    <a:pt x="274" y="21"/>
                  </a:lnTo>
                  <a:lnTo>
                    <a:pt x="278" y="23"/>
                  </a:lnTo>
                  <a:lnTo>
                    <a:pt x="282" y="21"/>
                  </a:lnTo>
                  <a:lnTo>
                    <a:pt x="284" y="21"/>
                  </a:lnTo>
                  <a:lnTo>
                    <a:pt x="288" y="21"/>
                  </a:lnTo>
                  <a:lnTo>
                    <a:pt x="293" y="24"/>
                  </a:lnTo>
                  <a:lnTo>
                    <a:pt x="297" y="28"/>
                  </a:lnTo>
                  <a:lnTo>
                    <a:pt x="301" y="32"/>
                  </a:lnTo>
                  <a:lnTo>
                    <a:pt x="305" y="36"/>
                  </a:lnTo>
                  <a:lnTo>
                    <a:pt x="311" y="38"/>
                  </a:lnTo>
                  <a:lnTo>
                    <a:pt x="314" y="42"/>
                  </a:lnTo>
                  <a:lnTo>
                    <a:pt x="318" y="46"/>
                  </a:lnTo>
                  <a:lnTo>
                    <a:pt x="320" y="51"/>
                  </a:lnTo>
                  <a:lnTo>
                    <a:pt x="324" y="55"/>
                  </a:lnTo>
                  <a:lnTo>
                    <a:pt x="328" y="59"/>
                  </a:lnTo>
                  <a:lnTo>
                    <a:pt x="332" y="65"/>
                  </a:lnTo>
                  <a:lnTo>
                    <a:pt x="336" y="69"/>
                  </a:lnTo>
                  <a:lnTo>
                    <a:pt x="341" y="72"/>
                  </a:lnTo>
                  <a:lnTo>
                    <a:pt x="343" y="72"/>
                  </a:lnTo>
                  <a:lnTo>
                    <a:pt x="347" y="74"/>
                  </a:lnTo>
                  <a:lnTo>
                    <a:pt x="351" y="76"/>
                  </a:lnTo>
                  <a:lnTo>
                    <a:pt x="355" y="80"/>
                  </a:lnTo>
                  <a:lnTo>
                    <a:pt x="357" y="84"/>
                  </a:lnTo>
                  <a:lnTo>
                    <a:pt x="359" y="86"/>
                  </a:lnTo>
                  <a:lnTo>
                    <a:pt x="362" y="90"/>
                  </a:lnTo>
                  <a:lnTo>
                    <a:pt x="366" y="95"/>
                  </a:lnTo>
                  <a:lnTo>
                    <a:pt x="372" y="97"/>
                  </a:lnTo>
                  <a:lnTo>
                    <a:pt x="376" y="101"/>
                  </a:lnTo>
                  <a:lnTo>
                    <a:pt x="380" y="105"/>
                  </a:lnTo>
                  <a:lnTo>
                    <a:pt x="385" y="107"/>
                  </a:lnTo>
                  <a:lnTo>
                    <a:pt x="389" y="107"/>
                  </a:lnTo>
                  <a:lnTo>
                    <a:pt x="393" y="111"/>
                  </a:lnTo>
                  <a:lnTo>
                    <a:pt x="399" y="115"/>
                  </a:lnTo>
                  <a:lnTo>
                    <a:pt x="403" y="117"/>
                  </a:lnTo>
                  <a:lnTo>
                    <a:pt x="407" y="117"/>
                  </a:lnTo>
                  <a:lnTo>
                    <a:pt x="410" y="120"/>
                  </a:lnTo>
                  <a:lnTo>
                    <a:pt x="416" y="124"/>
                  </a:lnTo>
                  <a:lnTo>
                    <a:pt x="420" y="124"/>
                  </a:lnTo>
                  <a:lnTo>
                    <a:pt x="424" y="124"/>
                  </a:lnTo>
                  <a:lnTo>
                    <a:pt x="432" y="124"/>
                  </a:lnTo>
                  <a:lnTo>
                    <a:pt x="437" y="124"/>
                  </a:lnTo>
                  <a:lnTo>
                    <a:pt x="441" y="124"/>
                  </a:lnTo>
                  <a:lnTo>
                    <a:pt x="443" y="124"/>
                  </a:lnTo>
                  <a:lnTo>
                    <a:pt x="445" y="128"/>
                  </a:lnTo>
                  <a:lnTo>
                    <a:pt x="447" y="130"/>
                  </a:lnTo>
                  <a:lnTo>
                    <a:pt x="449" y="134"/>
                  </a:lnTo>
                  <a:lnTo>
                    <a:pt x="453" y="136"/>
                  </a:lnTo>
                  <a:lnTo>
                    <a:pt x="456" y="136"/>
                  </a:lnTo>
                  <a:lnTo>
                    <a:pt x="460" y="136"/>
                  </a:lnTo>
                  <a:lnTo>
                    <a:pt x="464" y="136"/>
                  </a:lnTo>
                  <a:lnTo>
                    <a:pt x="468" y="138"/>
                  </a:lnTo>
                  <a:lnTo>
                    <a:pt x="470" y="140"/>
                  </a:lnTo>
                  <a:lnTo>
                    <a:pt x="474" y="143"/>
                  </a:lnTo>
                  <a:lnTo>
                    <a:pt x="476" y="147"/>
                  </a:lnTo>
                  <a:lnTo>
                    <a:pt x="478" y="151"/>
                  </a:lnTo>
                  <a:lnTo>
                    <a:pt x="481" y="157"/>
                  </a:lnTo>
                  <a:lnTo>
                    <a:pt x="479" y="161"/>
                  </a:lnTo>
                  <a:lnTo>
                    <a:pt x="476" y="165"/>
                  </a:lnTo>
                  <a:lnTo>
                    <a:pt x="476" y="166"/>
                  </a:lnTo>
                  <a:lnTo>
                    <a:pt x="476" y="170"/>
                  </a:lnTo>
                  <a:lnTo>
                    <a:pt x="476" y="174"/>
                  </a:lnTo>
                  <a:lnTo>
                    <a:pt x="476" y="178"/>
                  </a:lnTo>
                  <a:lnTo>
                    <a:pt x="478" y="182"/>
                  </a:lnTo>
                  <a:lnTo>
                    <a:pt x="481" y="186"/>
                  </a:lnTo>
                  <a:lnTo>
                    <a:pt x="481" y="191"/>
                  </a:lnTo>
                  <a:lnTo>
                    <a:pt x="481" y="195"/>
                  </a:lnTo>
                  <a:lnTo>
                    <a:pt x="481" y="199"/>
                  </a:lnTo>
                  <a:lnTo>
                    <a:pt x="479" y="201"/>
                  </a:lnTo>
                  <a:lnTo>
                    <a:pt x="476" y="207"/>
                  </a:lnTo>
                  <a:close/>
                </a:path>
              </a:pathLst>
            </a:custGeom>
            <a:solidFill>
              <a:srgbClr val="FF9933"/>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54" name="Freeform 30">
              <a:extLst>
                <a:ext uri="{FF2B5EF4-FFF2-40B4-BE49-F238E27FC236}">
                  <a16:creationId xmlns:a16="http://schemas.microsoft.com/office/drawing/2014/main" id="{5FA5CCE4-CE85-45C5-91E3-4A1B611C29A9}"/>
                </a:ext>
              </a:extLst>
            </p:cNvPr>
            <p:cNvSpPr>
              <a:spLocks/>
            </p:cNvSpPr>
            <p:nvPr/>
          </p:nvSpPr>
          <p:spPr bwMode="auto">
            <a:xfrm>
              <a:off x="5850392" y="3713014"/>
              <a:ext cx="1354636" cy="1073420"/>
            </a:xfrm>
            <a:custGeom>
              <a:avLst/>
              <a:gdLst>
                <a:gd name="T0" fmla="*/ 2147483647 w 760"/>
                <a:gd name="T1" fmla="*/ 2147483647 h 617"/>
                <a:gd name="T2" fmla="*/ 2147483647 w 760"/>
                <a:gd name="T3" fmla="*/ 2147483647 h 617"/>
                <a:gd name="T4" fmla="*/ 2147483647 w 760"/>
                <a:gd name="T5" fmla="*/ 2147483647 h 617"/>
                <a:gd name="T6" fmla="*/ 2147483647 w 760"/>
                <a:gd name="T7" fmla="*/ 2147483647 h 617"/>
                <a:gd name="T8" fmla="*/ 2147483647 w 760"/>
                <a:gd name="T9" fmla="*/ 2147483647 h 617"/>
                <a:gd name="T10" fmla="*/ 2147483647 w 760"/>
                <a:gd name="T11" fmla="*/ 2147483647 h 617"/>
                <a:gd name="T12" fmla="*/ 2147483647 w 760"/>
                <a:gd name="T13" fmla="*/ 2147483647 h 617"/>
                <a:gd name="T14" fmla="*/ 2147483647 w 760"/>
                <a:gd name="T15" fmla="*/ 2147483647 h 617"/>
                <a:gd name="T16" fmla="*/ 2147483647 w 760"/>
                <a:gd name="T17" fmla="*/ 2147483647 h 617"/>
                <a:gd name="T18" fmla="*/ 2147483647 w 760"/>
                <a:gd name="T19" fmla="*/ 2147483647 h 617"/>
                <a:gd name="T20" fmla="*/ 2147483647 w 760"/>
                <a:gd name="T21" fmla="*/ 2147483647 h 617"/>
                <a:gd name="T22" fmla="*/ 2147483647 w 760"/>
                <a:gd name="T23" fmla="*/ 2147483647 h 617"/>
                <a:gd name="T24" fmla="*/ 2147483647 w 760"/>
                <a:gd name="T25" fmla="*/ 2147483647 h 617"/>
                <a:gd name="T26" fmla="*/ 2147483647 w 760"/>
                <a:gd name="T27" fmla="*/ 2147483647 h 617"/>
                <a:gd name="T28" fmla="*/ 2147483647 w 760"/>
                <a:gd name="T29" fmla="*/ 2147483647 h 617"/>
                <a:gd name="T30" fmla="*/ 0 w 760"/>
                <a:gd name="T31" fmla="*/ 2147483647 h 617"/>
                <a:gd name="T32" fmla="*/ 2147483647 w 760"/>
                <a:gd name="T33" fmla="*/ 2147483647 h 617"/>
                <a:gd name="T34" fmla="*/ 2147483647 w 760"/>
                <a:gd name="T35" fmla="*/ 2147483647 h 617"/>
                <a:gd name="T36" fmla="*/ 2147483647 w 760"/>
                <a:gd name="T37" fmla="*/ 2147483647 h 617"/>
                <a:gd name="T38" fmla="*/ 2147483647 w 760"/>
                <a:gd name="T39" fmla="*/ 2147483647 h 617"/>
                <a:gd name="T40" fmla="*/ 2147483647 w 760"/>
                <a:gd name="T41" fmla="*/ 2147483647 h 617"/>
                <a:gd name="T42" fmla="*/ 2147483647 w 760"/>
                <a:gd name="T43" fmla="*/ 2147483647 h 617"/>
                <a:gd name="T44" fmla="*/ 2147483647 w 760"/>
                <a:gd name="T45" fmla="*/ 2147483647 h 617"/>
                <a:gd name="T46" fmla="*/ 2147483647 w 760"/>
                <a:gd name="T47" fmla="*/ 2147483647 h 617"/>
                <a:gd name="T48" fmla="*/ 2147483647 w 760"/>
                <a:gd name="T49" fmla="*/ 2147483647 h 617"/>
                <a:gd name="T50" fmla="*/ 2147483647 w 760"/>
                <a:gd name="T51" fmla="*/ 2147483647 h 617"/>
                <a:gd name="T52" fmla="*/ 2147483647 w 760"/>
                <a:gd name="T53" fmla="*/ 2147483647 h 617"/>
                <a:gd name="T54" fmla="*/ 2147483647 w 760"/>
                <a:gd name="T55" fmla="*/ 2147483647 h 617"/>
                <a:gd name="T56" fmla="*/ 2147483647 w 760"/>
                <a:gd name="T57" fmla="*/ 2147483647 h 617"/>
                <a:gd name="T58" fmla="*/ 2147483647 w 760"/>
                <a:gd name="T59" fmla="*/ 2147483647 h 617"/>
                <a:gd name="T60" fmla="*/ 2147483647 w 760"/>
                <a:gd name="T61" fmla="*/ 2147483647 h 617"/>
                <a:gd name="T62" fmla="*/ 2147483647 w 760"/>
                <a:gd name="T63" fmla="*/ 2147483647 h 617"/>
                <a:gd name="T64" fmla="*/ 2147483647 w 760"/>
                <a:gd name="T65" fmla="*/ 2147483647 h 617"/>
                <a:gd name="T66" fmla="*/ 2147483647 w 760"/>
                <a:gd name="T67" fmla="*/ 2147483647 h 617"/>
                <a:gd name="T68" fmla="*/ 2147483647 w 760"/>
                <a:gd name="T69" fmla="*/ 2147483647 h 617"/>
                <a:gd name="T70" fmla="*/ 2147483647 w 760"/>
                <a:gd name="T71" fmla="*/ 2147483647 h 617"/>
                <a:gd name="T72" fmla="*/ 2147483647 w 760"/>
                <a:gd name="T73" fmla="*/ 2147483647 h 617"/>
                <a:gd name="T74" fmla="*/ 2147483647 w 760"/>
                <a:gd name="T75" fmla="*/ 2147483647 h 617"/>
                <a:gd name="T76" fmla="*/ 2147483647 w 760"/>
                <a:gd name="T77" fmla="*/ 2147483647 h 617"/>
                <a:gd name="T78" fmla="*/ 2147483647 w 760"/>
                <a:gd name="T79" fmla="*/ 2147483647 h 617"/>
                <a:gd name="T80" fmla="*/ 2147483647 w 760"/>
                <a:gd name="T81" fmla="*/ 2147483647 h 617"/>
                <a:gd name="T82" fmla="*/ 2147483647 w 760"/>
                <a:gd name="T83" fmla="*/ 2147483647 h 617"/>
                <a:gd name="T84" fmla="*/ 2147483647 w 760"/>
                <a:gd name="T85" fmla="*/ 2147483647 h 617"/>
                <a:gd name="T86" fmla="*/ 2147483647 w 760"/>
                <a:gd name="T87" fmla="*/ 2147483647 h 617"/>
                <a:gd name="T88" fmla="*/ 2147483647 w 760"/>
                <a:gd name="T89" fmla="*/ 2147483647 h 617"/>
                <a:gd name="T90" fmla="*/ 2147483647 w 760"/>
                <a:gd name="T91" fmla="*/ 2147483647 h 617"/>
                <a:gd name="T92" fmla="*/ 2147483647 w 760"/>
                <a:gd name="T93" fmla="*/ 2147483647 h 617"/>
                <a:gd name="T94" fmla="*/ 2147483647 w 760"/>
                <a:gd name="T95" fmla="*/ 2147483647 h 617"/>
                <a:gd name="T96" fmla="*/ 2147483647 w 760"/>
                <a:gd name="T97" fmla="*/ 2147483647 h 617"/>
                <a:gd name="T98" fmla="*/ 2147483647 w 760"/>
                <a:gd name="T99" fmla="*/ 2147483647 h 617"/>
                <a:gd name="T100" fmla="*/ 2147483647 w 760"/>
                <a:gd name="T101" fmla="*/ 2147483647 h 617"/>
                <a:gd name="T102" fmla="*/ 2147483647 w 760"/>
                <a:gd name="T103" fmla="*/ 2147483647 h 617"/>
                <a:gd name="T104" fmla="*/ 2147483647 w 760"/>
                <a:gd name="T105" fmla="*/ 2147483647 h 6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0"/>
                <a:gd name="T160" fmla="*/ 0 h 617"/>
                <a:gd name="T161" fmla="*/ 760 w 760"/>
                <a:gd name="T162" fmla="*/ 617 h 61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0" h="617">
                  <a:moveTo>
                    <a:pt x="418" y="583"/>
                  </a:moveTo>
                  <a:lnTo>
                    <a:pt x="412" y="581"/>
                  </a:lnTo>
                  <a:lnTo>
                    <a:pt x="408" y="583"/>
                  </a:lnTo>
                  <a:lnTo>
                    <a:pt x="406" y="587"/>
                  </a:lnTo>
                  <a:lnTo>
                    <a:pt x="405" y="592"/>
                  </a:lnTo>
                  <a:lnTo>
                    <a:pt x="401" y="596"/>
                  </a:lnTo>
                  <a:lnTo>
                    <a:pt x="395" y="594"/>
                  </a:lnTo>
                  <a:lnTo>
                    <a:pt x="387" y="592"/>
                  </a:lnTo>
                  <a:lnTo>
                    <a:pt x="382" y="594"/>
                  </a:lnTo>
                  <a:lnTo>
                    <a:pt x="374" y="602"/>
                  </a:lnTo>
                  <a:lnTo>
                    <a:pt x="368" y="600"/>
                  </a:lnTo>
                  <a:lnTo>
                    <a:pt x="364" y="596"/>
                  </a:lnTo>
                  <a:lnTo>
                    <a:pt x="358" y="600"/>
                  </a:lnTo>
                  <a:lnTo>
                    <a:pt x="358" y="608"/>
                  </a:lnTo>
                  <a:lnTo>
                    <a:pt x="353" y="612"/>
                  </a:lnTo>
                  <a:lnTo>
                    <a:pt x="347" y="612"/>
                  </a:lnTo>
                  <a:lnTo>
                    <a:pt x="337" y="615"/>
                  </a:lnTo>
                  <a:lnTo>
                    <a:pt x="330" y="617"/>
                  </a:lnTo>
                  <a:lnTo>
                    <a:pt x="320" y="615"/>
                  </a:lnTo>
                  <a:lnTo>
                    <a:pt x="316" y="610"/>
                  </a:lnTo>
                  <a:lnTo>
                    <a:pt x="312" y="606"/>
                  </a:lnTo>
                  <a:lnTo>
                    <a:pt x="311" y="600"/>
                  </a:lnTo>
                  <a:lnTo>
                    <a:pt x="307" y="591"/>
                  </a:lnTo>
                  <a:lnTo>
                    <a:pt x="301" y="587"/>
                  </a:lnTo>
                  <a:lnTo>
                    <a:pt x="295" y="581"/>
                  </a:lnTo>
                  <a:lnTo>
                    <a:pt x="295" y="575"/>
                  </a:lnTo>
                  <a:lnTo>
                    <a:pt x="293" y="569"/>
                  </a:lnTo>
                  <a:lnTo>
                    <a:pt x="289" y="562"/>
                  </a:lnTo>
                  <a:lnTo>
                    <a:pt x="289" y="554"/>
                  </a:lnTo>
                  <a:lnTo>
                    <a:pt x="291" y="548"/>
                  </a:lnTo>
                  <a:lnTo>
                    <a:pt x="293" y="541"/>
                  </a:lnTo>
                  <a:lnTo>
                    <a:pt x="293" y="533"/>
                  </a:lnTo>
                  <a:lnTo>
                    <a:pt x="291" y="523"/>
                  </a:lnTo>
                  <a:lnTo>
                    <a:pt x="287" y="516"/>
                  </a:lnTo>
                  <a:lnTo>
                    <a:pt x="280" y="510"/>
                  </a:lnTo>
                  <a:lnTo>
                    <a:pt x="272" y="504"/>
                  </a:lnTo>
                  <a:lnTo>
                    <a:pt x="268" y="498"/>
                  </a:lnTo>
                  <a:lnTo>
                    <a:pt x="266" y="489"/>
                  </a:lnTo>
                  <a:lnTo>
                    <a:pt x="264" y="481"/>
                  </a:lnTo>
                  <a:lnTo>
                    <a:pt x="261" y="475"/>
                  </a:lnTo>
                  <a:lnTo>
                    <a:pt x="259" y="466"/>
                  </a:lnTo>
                  <a:lnTo>
                    <a:pt x="261" y="460"/>
                  </a:lnTo>
                  <a:lnTo>
                    <a:pt x="259" y="452"/>
                  </a:lnTo>
                  <a:lnTo>
                    <a:pt x="255" y="445"/>
                  </a:lnTo>
                  <a:lnTo>
                    <a:pt x="253" y="437"/>
                  </a:lnTo>
                  <a:lnTo>
                    <a:pt x="253" y="429"/>
                  </a:lnTo>
                  <a:lnTo>
                    <a:pt x="253" y="422"/>
                  </a:lnTo>
                  <a:lnTo>
                    <a:pt x="247" y="414"/>
                  </a:lnTo>
                  <a:lnTo>
                    <a:pt x="240" y="410"/>
                  </a:lnTo>
                  <a:lnTo>
                    <a:pt x="230" y="408"/>
                  </a:lnTo>
                  <a:lnTo>
                    <a:pt x="222" y="410"/>
                  </a:lnTo>
                  <a:lnTo>
                    <a:pt x="213" y="410"/>
                  </a:lnTo>
                  <a:lnTo>
                    <a:pt x="205" y="410"/>
                  </a:lnTo>
                  <a:lnTo>
                    <a:pt x="197" y="414"/>
                  </a:lnTo>
                  <a:lnTo>
                    <a:pt x="188" y="414"/>
                  </a:lnTo>
                  <a:lnTo>
                    <a:pt x="176" y="414"/>
                  </a:lnTo>
                  <a:lnTo>
                    <a:pt x="169" y="416"/>
                  </a:lnTo>
                  <a:lnTo>
                    <a:pt x="161" y="420"/>
                  </a:lnTo>
                  <a:lnTo>
                    <a:pt x="153" y="422"/>
                  </a:lnTo>
                  <a:lnTo>
                    <a:pt x="147" y="422"/>
                  </a:lnTo>
                  <a:lnTo>
                    <a:pt x="147" y="429"/>
                  </a:lnTo>
                  <a:lnTo>
                    <a:pt x="145" y="433"/>
                  </a:lnTo>
                  <a:lnTo>
                    <a:pt x="140" y="433"/>
                  </a:lnTo>
                  <a:lnTo>
                    <a:pt x="136" y="429"/>
                  </a:lnTo>
                  <a:lnTo>
                    <a:pt x="134" y="424"/>
                  </a:lnTo>
                  <a:lnTo>
                    <a:pt x="132" y="418"/>
                  </a:lnTo>
                  <a:lnTo>
                    <a:pt x="130" y="420"/>
                  </a:lnTo>
                  <a:lnTo>
                    <a:pt x="124" y="426"/>
                  </a:lnTo>
                  <a:lnTo>
                    <a:pt x="122" y="424"/>
                  </a:lnTo>
                  <a:lnTo>
                    <a:pt x="121" y="422"/>
                  </a:lnTo>
                  <a:lnTo>
                    <a:pt x="121" y="420"/>
                  </a:lnTo>
                  <a:lnTo>
                    <a:pt x="122" y="414"/>
                  </a:lnTo>
                  <a:lnTo>
                    <a:pt x="122" y="410"/>
                  </a:lnTo>
                  <a:lnTo>
                    <a:pt x="117" y="406"/>
                  </a:lnTo>
                  <a:lnTo>
                    <a:pt x="107" y="406"/>
                  </a:lnTo>
                  <a:lnTo>
                    <a:pt x="101" y="404"/>
                  </a:lnTo>
                  <a:lnTo>
                    <a:pt x="98" y="399"/>
                  </a:lnTo>
                  <a:lnTo>
                    <a:pt x="90" y="401"/>
                  </a:lnTo>
                  <a:lnTo>
                    <a:pt x="82" y="406"/>
                  </a:lnTo>
                  <a:lnTo>
                    <a:pt x="73" y="406"/>
                  </a:lnTo>
                  <a:lnTo>
                    <a:pt x="55" y="404"/>
                  </a:lnTo>
                  <a:lnTo>
                    <a:pt x="46" y="403"/>
                  </a:lnTo>
                  <a:lnTo>
                    <a:pt x="40" y="399"/>
                  </a:lnTo>
                  <a:lnTo>
                    <a:pt x="32" y="399"/>
                  </a:lnTo>
                  <a:lnTo>
                    <a:pt x="23" y="401"/>
                  </a:lnTo>
                  <a:lnTo>
                    <a:pt x="15" y="404"/>
                  </a:lnTo>
                  <a:lnTo>
                    <a:pt x="9" y="410"/>
                  </a:lnTo>
                  <a:lnTo>
                    <a:pt x="5" y="414"/>
                  </a:lnTo>
                  <a:lnTo>
                    <a:pt x="5" y="410"/>
                  </a:lnTo>
                  <a:lnTo>
                    <a:pt x="5" y="406"/>
                  </a:lnTo>
                  <a:lnTo>
                    <a:pt x="5" y="401"/>
                  </a:lnTo>
                  <a:lnTo>
                    <a:pt x="2" y="397"/>
                  </a:lnTo>
                  <a:lnTo>
                    <a:pt x="0" y="393"/>
                  </a:lnTo>
                  <a:lnTo>
                    <a:pt x="0" y="389"/>
                  </a:lnTo>
                  <a:lnTo>
                    <a:pt x="0" y="385"/>
                  </a:lnTo>
                  <a:lnTo>
                    <a:pt x="0" y="381"/>
                  </a:lnTo>
                  <a:lnTo>
                    <a:pt x="0" y="380"/>
                  </a:lnTo>
                  <a:lnTo>
                    <a:pt x="3" y="376"/>
                  </a:lnTo>
                  <a:lnTo>
                    <a:pt x="5" y="372"/>
                  </a:lnTo>
                  <a:lnTo>
                    <a:pt x="5" y="374"/>
                  </a:lnTo>
                  <a:lnTo>
                    <a:pt x="9" y="372"/>
                  </a:lnTo>
                  <a:lnTo>
                    <a:pt x="13" y="370"/>
                  </a:lnTo>
                  <a:lnTo>
                    <a:pt x="15" y="366"/>
                  </a:lnTo>
                  <a:lnTo>
                    <a:pt x="15" y="362"/>
                  </a:lnTo>
                  <a:lnTo>
                    <a:pt x="17" y="358"/>
                  </a:lnTo>
                  <a:lnTo>
                    <a:pt x="21" y="355"/>
                  </a:lnTo>
                  <a:lnTo>
                    <a:pt x="25" y="351"/>
                  </a:lnTo>
                  <a:lnTo>
                    <a:pt x="30" y="351"/>
                  </a:lnTo>
                  <a:lnTo>
                    <a:pt x="32" y="345"/>
                  </a:lnTo>
                  <a:lnTo>
                    <a:pt x="38" y="345"/>
                  </a:lnTo>
                  <a:lnTo>
                    <a:pt x="40" y="339"/>
                  </a:lnTo>
                  <a:lnTo>
                    <a:pt x="40" y="333"/>
                  </a:lnTo>
                  <a:lnTo>
                    <a:pt x="42" y="330"/>
                  </a:lnTo>
                  <a:lnTo>
                    <a:pt x="46" y="326"/>
                  </a:lnTo>
                  <a:lnTo>
                    <a:pt x="48" y="322"/>
                  </a:lnTo>
                  <a:lnTo>
                    <a:pt x="53" y="318"/>
                  </a:lnTo>
                  <a:lnTo>
                    <a:pt x="57" y="314"/>
                  </a:lnTo>
                  <a:lnTo>
                    <a:pt x="59" y="312"/>
                  </a:lnTo>
                  <a:lnTo>
                    <a:pt x="65" y="310"/>
                  </a:lnTo>
                  <a:lnTo>
                    <a:pt x="71" y="310"/>
                  </a:lnTo>
                  <a:lnTo>
                    <a:pt x="74" y="310"/>
                  </a:lnTo>
                  <a:lnTo>
                    <a:pt x="78" y="312"/>
                  </a:lnTo>
                  <a:lnTo>
                    <a:pt x="80" y="310"/>
                  </a:lnTo>
                  <a:lnTo>
                    <a:pt x="84" y="307"/>
                  </a:lnTo>
                  <a:lnTo>
                    <a:pt x="92" y="307"/>
                  </a:lnTo>
                  <a:lnTo>
                    <a:pt x="98" y="307"/>
                  </a:lnTo>
                  <a:lnTo>
                    <a:pt x="103" y="310"/>
                  </a:lnTo>
                  <a:lnTo>
                    <a:pt x="107" y="310"/>
                  </a:lnTo>
                  <a:lnTo>
                    <a:pt x="113" y="307"/>
                  </a:lnTo>
                  <a:lnTo>
                    <a:pt x="119" y="305"/>
                  </a:lnTo>
                  <a:lnTo>
                    <a:pt x="124" y="301"/>
                  </a:lnTo>
                  <a:lnTo>
                    <a:pt x="128" y="297"/>
                  </a:lnTo>
                  <a:lnTo>
                    <a:pt x="134" y="293"/>
                  </a:lnTo>
                  <a:lnTo>
                    <a:pt x="138" y="289"/>
                  </a:lnTo>
                  <a:lnTo>
                    <a:pt x="144" y="291"/>
                  </a:lnTo>
                  <a:lnTo>
                    <a:pt x="151" y="289"/>
                  </a:lnTo>
                  <a:lnTo>
                    <a:pt x="155" y="287"/>
                  </a:lnTo>
                  <a:lnTo>
                    <a:pt x="159" y="287"/>
                  </a:lnTo>
                  <a:lnTo>
                    <a:pt x="163" y="289"/>
                  </a:lnTo>
                  <a:lnTo>
                    <a:pt x="167" y="291"/>
                  </a:lnTo>
                  <a:lnTo>
                    <a:pt x="172" y="291"/>
                  </a:lnTo>
                  <a:lnTo>
                    <a:pt x="178" y="287"/>
                  </a:lnTo>
                  <a:lnTo>
                    <a:pt x="182" y="287"/>
                  </a:lnTo>
                  <a:lnTo>
                    <a:pt x="188" y="289"/>
                  </a:lnTo>
                  <a:lnTo>
                    <a:pt x="192" y="291"/>
                  </a:lnTo>
                  <a:lnTo>
                    <a:pt x="197" y="293"/>
                  </a:lnTo>
                  <a:lnTo>
                    <a:pt x="201" y="295"/>
                  </a:lnTo>
                  <a:lnTo>
                    <a:pt x="207" y="295"/>
                  </a:lnTo>
                  <a:lnTo>
                    <a:pt x="213" y="293"/>
                  </a:lnTo>
                  <a:lnTo>
                    <a:pt x="218" y="291"/>
                  </a:lnTo>
                  <a:lnTo>
                    <a:pt x="224" y="289"/>
                  </a:lnTo>
                  <a:lnTo>
                    <a:pt x="228" y="286"/>
                  </a:lnTo>
                  <a:lnTo>
                    <a:pt x="230" y="278"/>
                  </a:lnTo>
                  <a:lnTo>
                    <a:pt x="230" y="268"/>
                  </a:lnTo>
                  <a:lnTo>
                    <a:pt x="232" y="262"/>
                  </a:lnTo>
                  <a:lnTo>
                    <a:pt x="230" y="257"/>
                  </a:lnTo>
                  <a:lnTo>
                    <a:pt x="234" y="251"/>
                  </a:lnTo>
                  <a:lnTo>
                    <a:pt x="234" y="243"/>
                  </a:lnTo>
                  <a:lnTo>
                    <a:pt x="230" y="236"/>
                  </a:lnTo>
                  <a:lnTo>
                    <a:pt x="236" y="228"/>
                  </a:lnTo>
                  <a:lnTo>
                    <a:pt x="240" y="224"/>
                  </a:lnTo>
                  <a:lnTo>
                    <a:pt x="247" y="218"/>
                  </a:lnTo>
                  <a:lnTo>
                    <a:pt x="253" y="215"/>
                  </a:lnTo>
                  <a:lnTo>
                    <a:pt x="255" y="209"/>
                  </a:lnTo>
                  <a:lnTo>
                    <a:pt x="249" y="205"/>
                  </a:lnTo>
                  <a:lnTo>
                    <a:pt x="251" y="197"/>
                  </a:lnTo>
                  <a:lnTo>
                    <a:pt x="257" y="195"/>
                  </a:lnTo>
                  <a:lnTo>
                    <a:pt x="259" y="190"/>
                  </a:lnTo>
                  <a:lnTo>
                    <a:pt x="261" y="182"/>
                  </a:lnTo>
                  <a:lnTo>
                    <a:pt x="257" y="172"/>
                  </a:lnTo>
                  <a:lnTo>
                    <a:pt x="253" y="165"/>
                  </a:lnTo>
                  <a:lnTo>
                    <a:pt x="253" y="151"/>
                  </a:lnTo>
                  <a:lnTo>
                    <a:pt x="251" y="144"/>
                  </a:lnTo>
                  <a:lnTo>
                    <a:pt x="251" y="132"/>
                  </a:lnTo>
                  <a:lnTo>
                    <a:pt x="253" y="122"/>
                  </a:lnTo>
                  <a:lnTo>
                    <a:pt x="257" y="115"/>
                  </a:lnTo>
                  <a:lnTo>
                    <a:pt x="261" y="105"/>
                  </a:lnTo>
                  <a:lnTo>
                    <a:pt x="261" y="94"/>
                  </a:lnTo>
                  <a:lnTo>
                    <a:pt x="263" y="86"/>
                  </a:lnTo>
                  <a:lnTo>
                    <a:pt x="266" y="80"/>
                  </a:lnTo>
                  <a:lnTo>
                    <a:pt x="272" y="74"/>
                  </a:lnTo>
                  <a:lnTo>
                    <a:pt x="284" y="73"/>
                  </a:lnTo>
                  <a:lnTo>
                    <a:pt x="293" y="71"/>
                  </a:lnTo>
                  <a:lnTo>
                    <a:pt x="297" y="67"/>
                  </a:lnTo>
                  <a:lnTo>
                    <a:pt x="299" y="57"/>
                  </a:lnTo>
                  <a:lnTo>
                    <a:pt x="307" y="48"/>
                  </a:lnTo>
                  <a:lnTo>
                    <a:pt x="311" y="44"/>
                  </a:lnTo>
                  <a:lnTo>
                    <a:pt x="318" y="42"/>
                  </a:lnTo>
                  <a:lnTo>
                    <a:pt x="322" y="40"/>
                  </a:lnTo>
                  <a:lnTo>
                    <a:pt x="332" y="40"/>
                  </a:lnTo>
                  <a:lnTo>
                    <a:pt x="337" y="48"/>
                  </a:lnTo>
                  <a:lnTo>
                    <a:pt x="341" y="55"/>
                  </a:lnTo>
                  <a:lnTo>
                    <a:pt x="353" y="57"/>
                  </a:lnTo>
                  <a:lnTo>
                    <a:pt x="362" y="53"/>
                  </a:lnTo>
                  <a:lnTo>
                    <a:pt x="368" y="50"/>
                  </a:lnTo>
                  <a:lnTo>
                    <a:pt x="374" y="46"/>
                  </a:lnTo>
                  <a:lnTo>
                    <a:pt x="387" y="40"/>
                  </a:lnTo>
                  <a:lnTo>
                    <a:pt x="397" y="38"/>
                  </a:lnTo>
                  <a:lnTo>
                    <a:pt x="405" y="30"/>
                  </a:lnTo>
                  <a:lnTo>
                    <a:pt x="414" y="27"/>
                  </a:lnTo>
                  <a:lnTo>
                    <a:pt x="424" y="25"/>
                  </a:lnTo>
                  <a:lnTo>
                    <a:pt x="431" y="15"/>
                  </a:lnTo>
                  <a:lnTo>
                    <a:pt x="441" y="11"/>
                  </a:lnTo>
                  <a:lnTo>
                    <a:pt x="453" y="7"/>
                  </a:lnTo>
                  <a:lnTo>
                    <a:pt x="464" y="4"/>
                  </a:lnTo>
                  <a:lnTo>
                    <a:pt x="470" y="2"/>
                  </a:lnTo>
                  <a:lnTo>
                    <a:pt x="477" y="2"/>
                  </a:lnTo>
                  <a:lnTo>
                    <a:pt x="485" y="2"/>
                  </a:lnTo>
                  <a:lnTo>
                    <a:pt x="489" y="0"/>
                  </a:lnTo>
                  <a:lnTo>
                    <a:pt x="497" y="4"/>
                  </a:lnTo>
                  <a:lnTo>
                    <a:pt x="500" y="9"/>
                  </a:lnTo>
                  <a:lnTo>
                    <a:pt x="495" y="11"/>
                  </a:lnTo>
                  <a:lnTo>
                    <a:pt x="497" y="17"/>
                  </a:lnTo>
                  <a:lnTo>
                    <a:pt x="499" y="25"/>
                  </a:lnTo>
                  <a:lnTo>
                    <a:pt x="502" y="30"/>
                  </a:lnTo>
                  <a:lnTo>
                    <a:pt x="510" y="30"/>
                  </a:lnTo>
                  <a:lnTo>
                    <a:pt x="518" y="27"/>
                  </a:lnTo>
                  <a:lnTo>
                    <a:pt x="525" y="28"/>
                  </a:lnTo>
                  <a:lnTo>
                    <a:pt x="535" y="30"/>
                  </a:lnTo>
                  <a:lnTo>
                    <a:pt x="543" y="34"/>
                  </a:lnTo>
                  <a:lnTo>
                    <a:pt x="548" y="32"/>
                  </a:lnTo>
                  <a:lnTo>
                    <a:pt x="548" y="38"/>
                  </a:lnTo>
                  <a:lnTo>
                    <a:pt x="556" y="40"/>
                  </a:lnTo>
                  <a:lnTo>
                    <a:pt x="562" y="40"/>
                  </a:lnTo>
                  <a:lnTo>
                    <a:pt x="568" y="48"/>
                  </a:lnTo>
                  <a:lnTo>
                    <a:pt x="575" y="53"/>
                  </a:lnTo>
                  <a:lnTo>
                    <a:pt x="579" y="61"/>
                  </a:lnTo>
                  <a:lnTo>
                    <a:pt x="585" y="63"/>
                  </a:lnTo>
                  <a:lnTo>
                    <a:pt x="591" y="71"/>
                  </a:lnTo>
                  <a:lnTo>
                    <a:pt x="598" y="73"/>
                  </a:lnTo>
                  <a:lnTo>
                    <a:pt x="606" y="74"/>
                  </a:lnTo>
                  <a:lnTo>
                    <a:pt x="614" y="73"/>
                  </a:lnTo>
                  <a:lnTo>
                    <a:pt x="621" y="71"/>
                  </a:lnTo>
                  <a:lnTo>
                    <a:pt x="627" y="69"/>
                  </a:lnTo>
                  <a:lnTo>
                    <a:pt x="633" y="73"/>
                  </a:lnTo>
                  <a:lnTo>
                    <a:pt x="639" y="78"/>
                  </a:lnTo>
                  <a:lnTo>
                    <a:pt x="644" y="80"/>
                  </a:lnTo>
                  <a:lnTo>
                    <a:pt x="650" y="88"/>
                  </a:lnTo>
                  <a:lnTo>
                    <a:pt x="654" y="98"/>
                  </a:lnTo>
                  <a:lnTo>
                    <a:pt x="658" y="105"/>
                  </a:lnTo>
                  <a:lnTo>
                    <a:pt x="666" y="111"/>
                  </a:lnTo>
                  <a:lnTo>
                    <a:pt x="673" y="113"/>
                  </a:lnTo>
                  <a:lnTo>
                    <a:pt x="685" y="109"/>
                  </a:lnTo>
                  <a:lnTo>
                    <a:pt x="696" y="109"/>
                  </a:lnTo>
                  <a:lnTo>
                    <a:pt x="702" y="113"/>
                  </a:lnTo>
                  <a:lnTo>
                    <a:pt x="710" y="121"/>
                  </a:lnTo>
                  <a:lnTo>
                    <a:pt x="723" y="121"/>
                  </a:lnTo>
                  <a:lnTo>
                    <a:pt x="731" y="117"/>
                  </a:lnTo>
                  <a:lnTo>
                    <a:pt x="737" y="117"/>
                  </a:lnTo>
                  <a:lnTo>
                    <a:pt x="744" y="121"/>
                  </a:lnTo>
                  <a:lnTo>
                    <a:pt x="748" y="124"/>
                  </a:lnTo>
                  <a:lnTo>
                    <a:pt x="754" y="132"/>
                  </a:lnTo>
                  <a:lnTo>
                    <a:pt x="760" y="140"/>
                  </a:lnTo>
                  <a:lnTo>
                    <a:pt x="758" y="149"/>
                  </a:lnTo>
                  <a:lnTo>
                    <a:pt x="758" y="157"/>
                  </a:lnTo>
                  <a:lnTo>
                    <a:pt x="758" y="165"/>
                  </a:lnTo>
                  <a:lnTo>
                    <a:pt x="756" y="174"/>
                  </a:lnTo>
                  <a:lnTo>
                    <a:pt x="752" y="186"/>
                  </a:lnTo>
                  <a:lnTo>
                    <a:pt x="752" y="192"/>
                  </a:lnTo>
                  <a:lnTo>
                    <a:pt x="752" y="201"/>
                  </a:lnTo>
                  <a:lnTo>
                    <a:pt x="752" y="211"/>
                  </a:lnTo>
                  <a:lnTo>
                    <a:pt x="746" y="218"/>
                  </a:lnTo>
                  <a:lnTo>
                    <a:pt x="737" y="220"/>
                  </a:lnTo>
                  <a:lnTo>
                    <a:pt x="733" y="226"/>
                  </a:lnTo>
                  <a:lnTo>
                    <a:pt x="737" y="238"/>
                  </a:lnTo>
                  <a:lnTo>
                    <a:pt x="738" y="247"/>
                  </a:lnTo>
                  <a:lnTo>
                    <a:pt x="742" y="255"/>
                  </a:lnTo>
                  <a:lnTo>
                    <a:pt x="738" y="261"/>
                  </a:lnTo>
                  <a:lnTo>
                    <a:pt x="735" y="266"/>
                  </a:lnTo>
                  <a:lnTo>
                    <a:pt x="729" y="270"/>
                  </a:lnTo>
                  <a:lnTo>
                    <a:pt x="723" y="270"/>
                  </a:lnTo>
                  <a:lnTo>
                    <a:pt x="712" y="270"/>
                  </a:lnTo>
                  <a:lnTo>
                    <a:pt x="700" y="274"/>
                  </a:lnTo>
                  <a:lnTo>
                    <a:pt x="690" y="276"/>
                  </a:lnTo>
                  <a:lnTo>
                    <a:pt x="681" y="282"/>
                  </a:lnTo>
                  <a:lnTo>
                    <a:pt x="683" y="291"/>
                  </a:lnTo>
                  <a:lnTo>
                    <a:pt x="679" y="297"/>
                  </a:lnTo>
                  <a:lnTo>
                    <a:pt x="677" y="307"/>
                  </a:lnTo>
                  <a:lnTo>
                    <a:pt x="677" y="316"/>
                  </a:lnTo>
                  <a:lnTo>
                    <a:pt x="675" y="322"/>
                  </a:lnTo>
                  <a:lnTo>
                    <a:pt x="677" y="333"/>
                  </a:lnTo>
                  <a:lnTo>
                    <a:pt x="677" y="345"/>
                  </a:lnTo>
                  <a:lnTo>
                    <a:pt x="673" y="355"/>
                  </a:lnTo>
                  <a:lnTo>
                    <a:pt x="673" y="360"/>
                  </a:lnTo>
                  <a:lnTo>
                    <a:pt x="671" y="368"/>
                  </a:lnTo>
                  <a:lnTo>
                    <a:pt x="671" y="376"/>
                  </a:lnTo>
                  <a:lnTo>
                    <a:pt x="671" y="381"/>
                  </a:lnTo>
                  <a:lnTo>
                    <a:pt x="667" y="389"/>
                  </a:lnTo>
                  <a:lnTo>
                    <a:pt x="662" y="393"/>
                  </a:lnTo>
                  <a:lnTo>
                    <a:pt x="658" y="401"/>
                  </a:lnTo>
                  <a:lnTo>
                    <a:pt x="658" y="408"/>
                  </a:lnTo>
                  <a:lnTo>
                    <a:pt x="658" y="414"/>
                  </a:lnTo>
                  <a:lnTo>
                    <a:pt x="650" y="424"/>
                  </a:lnTo>
                  <a:lnTo>
                    <a:pt x="644" y="431"/>
                  </a:lnTo>
                  <a:lnTo>
                    <a:pt x="631" y="435"/>
                  </a:lnTo>
                  <a:lnTo>
                    <a:pt x="621" y="441"/>
                  </a:lnTo>
                  <a:lnTo>
                    <a:pt x="614" y="451"/>
                  </a:lnTo>
                  <a:lnTo>
                    <a:pt x="612" y="460"/>
                  </a:lnTo>
                  <a:lnTo>
                    <a:pt x="610" y="470"/>
                  </a:lnTo>
                  <a:lnTo>
                    <a:pt x="604" y="477"/>
                  </a:lnTo>
                  <a:lnTo>
                    <a:pt x="598" y="487"/>
                  </a:lnTo>
                  <a:lnTo>
                    <a:pt x="593" y="493"/>
                  </a:lnTo>
                  <a:lnTo>
                    <a:pt x="589" y="500"/>
                  </a:lnTo>
                  <a:lnTo>
                    <a:pt x="585" y="510"/>
                  </a:lnTo>
                  <a:lnTo>
                    <a:pt x="581" y="520"/>
                  </a:lnTo>
                  <a:lnTo>
                    <a:pt x="575" y="527"/>
                  </a:lnTo>
                  <a:lnTo>
                    <a:pt x="568" y="535"/>
                  </a:lnTo>
                  <a:lnTo>
                    <a:pt x="564" y="539"/>
                  </a:lnTo>
                  <a:lnTo>
                    <a:pt x="554" y="545"/>
                  </a:lnTo>
                  <a:lnTo>
                    <a:pt x="543" y="552"/>
                  </a:lnTo>
                  <a:lnTo>
                    <a:pt x="537" y="554"/>
                  </a:lnTo>
                  <a:lnTo>
                    <a:pt x="522" y="556"/>
                  </a:lnTo>
                  <a:lnTo>
                    <a:pt x="512" y="558"/>
                  </a:lnTo>
                  <a:lnTo>
                    <a:pt x="500" y="558"/>
                  </a:lnTo>
                  <a:lnTo>
                    <a:pt x="483" y="560"/>
                  </a:lnTo>
                  <a:lnTo>
                    <a:pt x="479" y="560"/>
                  </a:lnTo>
                  <a:lnTo>
                    <a:pt x="472" y="564"/>
                  </a:lnTo>
                  <a:lnTo>
                    <a:pt x="458" y="566"/>
                  </a:lnTo>
                  <a:lnTo>
                    <a:pt x="447" y="569"/>
                  </a:lnTo>
                  <a:lnTo>
                    <a:pt x="441" y="571"/>
                  </a:lnTo>
                  <a:lnTo>
                    <a:pt x="433" y="575"/>
                  </a:lnTo>
                  <a:lnTo>
                    <a:pt x="418" y="583"/>
                  </a:lnTo>
                  <a:close/>
                </a:path>
              </a:pathLst>
            </a:custGeom>
            <a:solidFill>
              <a:srgbClr val="00B0F0"/>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55" name="Freeform 31">
              <a:extLst>
                <a:ext uri="{FF2B5EF4-FFF2-40B4-BE49-F238E27FC236}">
                  <a16:creationId xmlns:a16="http://schemas.microsoft.com/office/drawing/2014/main" id="{AC92B026-C111-45D1-AB65-577CF44FDFFE}"/>
                </a:ext>
              </a:extLst>
            </p:cNvPr>
            <p:cNvSpPr>
              <a:spLocks/>
            </p:cNvSpPr>
            <p:nvPr/>
          </p:nvSpPr>
          <p:spPr bwMode="auto">
            <a:xfrm>
              <a:off x="5898371" y="2578255"/>
              <a:ext cx="618257" cy="1022908"/>
            </a:xfrm>
            <a:custGeom>
              <a:avLst/>
              <a:gdLst>
                <a:gd name="T0" fmla="*/ 2147483647 w 347"/>
                <a:gd name="T1" fmla="*/ 2147483647 h 589"/>
                <a:gd name="T2" fmla="*/ 2147483647 w 347"/>
                <a:gd name="T3" fmla="*/ 2147483647 h 589"/>
                <a:gd name="T4" fmla="*/ 2147483647 w 347"/>
                <a:gd name="T5" fmla="*/ 2147483647 h 589"/>
                <a:gd name="T6" fmla="*/ 2147483647 w 347"/>
                <a:gd name="T7" fmla="*/ 2147483647 h 589"/>
                <a:gd name="T8" fmla="*/ 2147483647 w 347"/>
                <a:gd name="T9" fmla="*/ 2147483647 h 589"/>
                <a:gd name="T10" fmla="*/ 2147483647 w 347"/>
                <a:gd name="T11" fmla="*/ 2147483647 h 589"/>
                <a:gd name="T12" fmla="*/ 2147483647 w 347"/>
                <a:gd name="T13" fmla="*/ 2147483647 h 589"/>
                <a:gd name="T14" fmla="*/ 2147483647 w 347"/>
                <a:gd name="T15" fmla="*/ 2147483647 h 589"/>
                <a:gd name="T16" fmla="*/ 2147483647 w 347"/>
                <a:gd name="T17" fmla="*/ 2147483647 h 589"/>
                <a:gd name="T18" fmla="*/ 2147483647 w 347"/>
                <a:gd name="T19" fmla="*/ 2147483647 h 589"/>
                <a:gd name="T20" fmla="*/ 2147483647 w 347"/>
                <a:gd name="T21" fmla="*/ 2147483647 h 589"/>
                <a:gd name="T22" fmla="*/ 2147483647 w 347"/>
                <a:gd name="T23" fmla="*/ 2147483647 h 589"/>
                <a:gd name="T24" fmla="*/ 2147483647 w 347"/>
                <a:gd name="T25" fmla="*/ 2147483647 h 589"/>
                <a:gd name="T26" fmla="*/ 2147483647 w 347"/>
                <a:gd name="T27" fmla="*/ 2147483647 h 589"/>
                <a:gd name="T28" fmla="*/ 2147483647 w 347"/>
                <a:gd name="T29" fmla="*/ 2147483647 h 589"/>
                <a:gd name="T30" fmla="*/ 2147483647 w 347"/>
                <a:gd name="T31" fmla="*/ 2147483647 h 589"/>
                <a:gd name="T32" fmla="*/ 2147483647 w 347"/>
                <a:gd name="T33" fmla="*/ 2147483647 h 589"/>
                <a:gd name="T34" fmla="*/ 2147483647 w 347"/>
                <a:gd name="T35" fmla="*/ 2147483647 h 589"/>
                <a:gd name="T36" fmla="*/ 2147483647 w 347"/>
                <a:gd name="T37" fmla="*/ 2147483647 h 589"/>
                <a:gd name="T38" fmla="*/ 2147483647 w 347"/>
                <a:gd name="T39" fmla="*/ 2147483647 h 589"/>
                <a:gd name="T40" fmla="*/ 2147483647 w 347"/>
                <a:gd name="T41" fmla="*/ 2147483647 h 589"/>
                <a:gd name="T42" fmla="*/ 2147483647 w 347"/>
                <a:gd name="T43" fmla="*/ 2147483647 h 589"/>
                <a:gd name="T44" fmla="*/ 2147483647 w 347"/>
                <a:gd name="T45" fmla="*/ 2147483647 h 589"/>
                <a:gd name="T46" fmla="*/ 2147483647 w 347"/>
                <a:gd name="T47" fmla="*/ 2147483647 h 589"/>
                <a:gd name="T48" fmla="*/ 2147483647 w 347"/>
                <a:gd name="T49" fmla="*/ 2147483647 h 589"/>
                <a:gd name="T50" fmla="*/ 2147483647 w 347"/>
                <a:gd name="T51" fmla="*/ 2147483647 h 589"/>
                <a:gd name="T52" fmla="*/ 2147483647 w 347"/>
                <a:gd name="T53" fmla="*/ 2147483647 h 589"/>
                <a:gd name="T54" fmla="*/ 2147483647 w 347"/>
                <a:gd name="T55" fmla="*/ 2147483647 h 589"/>
                <a:gd name="T56" fmla="*/ 2147483647 w 347"/>
                <a:gd name="T57" fmla="*/ 2147483647 h 589"/>
                <a:gd name="T58" fmla="*/ 2147483647 w 347"/>
                <a:gd name="T59" fmla="*/ 2147483647 h 589"/>
                <a:gd name="T60" fmla="*/ 2147483647 w 347"/>
                <a:gd name="T61" fmla="*/ 2147483647 h 589"/>
                <a:gd name="T62" fmla="*/ 2147483647 w 347"/>
                <a:gd name="T63" fmla="*/ 2147483647 h 589"/>
                <a:gd name="T64" fmla="*/ 2147483647 w 347"/>
                <a:gd name="T65" fmla="*/ 2147483647 h 589"/>
                <a:gd name="T66" fmla="*/ 2147483647 w 347"/>
                <a:gd name="T67" fmla="*/ 2147483647 h 589"/>
                <a:gd name="T68" fmla="*/ 2147483647 w 347"/>
                <a:gd name="T69" fmla="*/ 2147483647 h 589"/>
                <a:gd name="T70" fmla="*/ 2147483647 w 347"/>
                <a:gd name="T71" fmla="*/ 2147483647 h 589"/>
                <a:gd name="T72" fmla="*/ 2147483647 w 347"/>
                <a:gd name="T73" fmla="*/ 2147483647 h 589"/>
                <a:gd name="T74" fmla="*/ 2147483647 w 347"/>
                <a:gd name="T75" fmla="*/ 2147483647 h 589"/>
                <a:gd name="T76" fmla="*/ 2147483647 w 347"/>
                <a:gd name="T77" fmla="*/ 2147483647 h 589"/>
                <a:gd name="T78" fmla="*/ 2147483647 w 347"/>
                <a:gd name="T79" fmla="*/ 2147483647 h 589"/>
                <a:gd name="T80" fmla="*/ 2147483647 w 347"/>
                <a:gd name="T81" fmla="*/ 2147483647 h 589"/>
                <a:gd name="T82" fmla="*/ 2147483647 w 347"/>
                <a:gd name="T83" fmla="*/ 2147483647 h 589"/>
                <a:gd name="T84" fmla="*/ 2147483647 w 347"/>
                <a:gd name="T85" fmla="*/ 2147483647 h 589"/>
                <a:gd name="T86" fmla="*/ 2147483647 w 347"/>
                <a:gd name="T87" fmla="*/ 2147483647 h 589"/>
                <a:gd name="T88" fmla="*/ 2147483647 w 347"/>
                <a:gd name="T89" fmla="*/ 2147483647 h 589"/>
                <a:gd name="T90" fmla="*/ 2147483647 w 347"/>
                <a:gd name="T91" fmla="*/ 2147483647 h 589"/>
                <a:gd name="T92" fmla="*/ 2147483647 w 347"/>
                <a:gd name="T93" fmla="*/ 2147483647 h 589"/>
                <a:gd name="T94" fmla="*/ 2147483647 w 347"/>
                <a:gd name="T95" fmla="*/ 2147483647 h 589"/>
                <a:gd name="T96" fmla="*/ 2147483647 w 347"/>
                <a:gd name="T97" fmla="*/ 2147483647 h 589"/>
                <a:gd name="T98" fmla="*/ 2147483647 w 347"/>
                <a:gd name="T99" fmla="*/ 2147483647 h 589"/>
                <a:gd name="T100" fmla="*/ 2147483647 w 347"/>
                <a:gd name="T101" fmla="*/ 2147483647 h 589"/>
                <a:gd name="T102" fmla="*/ 2147483647 w 347"/>
                <a:gd name="T103" fmla="*/ 2147483647 h 589"/>
                <a:gd name="T104" fmla="*/ 0 w 347"/>
                <a:gd name="T105" fmla="*/ 2147483647 h 589"/>
                <a:gd name="T106" fmla="*/ 2147483647 w 347"/>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7"/>
                <a:gd name="T163" fmla="*/ 0 h 589"/>
                <a:gd name="T164" fmla="*/ 347 w 347"/>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7" h="589">
                  <a:moveTo>
                    <a:pt x="0" y="534"/>
                  </a:moveTo>
                  <a:lnTo>
                    <a:pt x="7" y="536"/>
                  </a:lnTo>
                  <a:lnTo>
                    <a:pt x="13" y="534"/>
                  </a:lnTo>
                  <a:lnTo>
                    <a:pt x="15" y="528"/>
                  </a:lnTo>
                  <a:lnTo>
                    <a:pt x="17" y="522"/>
                  </a:lnTo>
                  <a:lnTo>
                    <a:pt x="23" y="518"/>
                  </a:lnTo>
                  <a:lnTo>
                    <a:pt x="30" y="520"/>
                  </a:lnTo>
                  <a:lnTo>
                    <a:pt x="34" y="524"/>
                  </a:lnTo>
                  <a:lnTo>
                    <a:pt x="30" y="530"/>
                  </a:lnTo>
                  <a:lnTo>
                    <a:pt x="30" y="538"/>
                  </a:lnTo>
                  <a:lnTo>
                    <a:pt x="34" y="541"/>
                  </a:lnTo>
                  <a:lnTo>
                    <a:pt x="36" y="549"/>
                  </a:lnTo>
                  <a:lnTo>
                    <a:pt x="34" y="553"/>
                  </a:lnTo>
                  <a:lnTo>
                    <a:pt x="36" y="561"/>
                  </a:lnTo>
                  <a:lnTo>
                    <a:pt x="42" y="566"/>
                  </a:lnTo>
                  <a:lnTo>
                    <a:pt x="53" y="564"/>
                  </a:lnTo>
                  <a:lnTo>
                    <a:pt x="57" y="561"/>
                  </a:lnTo>
                  <a:lnTo>
                    <a:pt x="67" y="562"/>
                  </a:lnTo>
                  <a:lnTo>
                    <a:pt x="72" y="572"/>
                  </a:lnTo>
                  <a:lnTo>
                    <a:pt x="82" y="576"/>
                  </a:lnTo>
                  <a:lnTo>
                    <a:pt x="86" y="576"/>
                  </a:lnTo>
                  <a:lnTo>
                    <a:pt x="94" y="576"/>
                  </a:lnTo>
                  <a:lnTo>
                    <a:pt x="99" y="574"/>
                  </a:lnTo>
                  <a:lnTo>
                    <a:pt x="103" y="566"/>
                  </a:lnTo>
                  <a:lnTo>
                    <a:pt x="107" y="561"/>
                  </a:lnTo>
                  <a:lnTo>
                    <a:pt x="113" y="551"/>
                  </a:lnTo>
                  <a:lnTo>
                    <a:pt x="120" y="549"/>
                  </a:lnTo>
                  <a:lnTo>
                    <a:pt x="126" y="553"/>
                  </a:lnTo>
                  <a:lnTo>
                    <a:pt x="132" y="551"/>
                  </a:lnTo>
                  <a:lnTo>
                    <a:pt x="143" y="553"/>
                  </a:lnTo>
                  <a:lnTo>
                    <a:pt x="147" y="559"/>
                  </a:lnTo>
                  <a:lnTo>
                    <a:pt x="147" y="566"/>
                  </a:lnTo>
                  <a:lnTo>
                    <a:pt x="153" y="572"/>
                  </a:lnTo>
                  <a:lnTo>
                    <a:pt x="155" y="576"/>
                  </a:lnTo>
                  <a:lnTo>
                    <a:pt x="161" y="582"/>
                  </a:lnTo>
                  <a:lnTo>
                    <a:pt x="166" y="582"/>
                  </a:lnTo>
                  <a:lnTo>
                    <a:pt x="168" y="580"/>
                  </a:lnTo>
                  <a:lnTo>
                    <a:pt x="172" y="576"/>
                  </a:lnTo>
                  <a:lnTo>
                    <a:pt x="178" y="574"/>
                  </a:lnTo>
                  <a:lnTo>
                    <a:pt x="182" y="578"/>
                  </a:lnTo>
                  <a:lnTo>
                    <a:pt x="184" y="582"/>
                  </a:lnTo>
                  <a:lnTo>
                    <a:pt x="193" y="584"/>
                  </a:lnTo>
                  <a:lnTo>
                    <a:pt x="197" y="584"/>
                  </a:lnTo>
                  <a:lnTo>
                    <a:pt x="201" y="587"/>
                  </a:lnTo>
                  <a:lnTo>
                    <a:pt x="211" y="589"/>
                  </a:lnTo>
                  <a:lnTo>
                    <a:pt x="214" y="586"/>
                  </a:lnTo>
                  <a:lnTo>
                    <a:pt x="214" y="580"/>
                  </a:lnTo>
                  <a:lnTo>
                    <a:pt x="213" y="574"/>
                  </a:lnTo>
                  <a:lnTo>
                    <a:pt x="209" y="568"/>
                  </a:lnTo>
                  <a:lnTo>
                    <a:pt x="213" y="562"/>
                  </a:lnTo>
                  <a:lnTo>
                    <a:pt x="216" y="561"/>
                  </a:lnTo>
                  <a:lnTo>
                    <a:pt x="222" y="562"/>
                  </a:lnTo>
                  <a:lnTo>
                    <a:pt x="234" y="564"/>
                  </a:lnTo>
                  <a:lnTo>
                    <a:pt x="241" y="568"/>
                  </a:lnTo>
                  <a:lnTo>
                    <a:pt x="249" y="566"/>
                  </a:lnTo>
                  <a:lnTo>
                    <a:pt x="251" y="561"/>
                  </a:lnTo>
                  <a:lnTo>
                    <a:pt x="259" y="559"/>
                  </a:lnTo>
                  <a:lnTo>
                    <a:pt x="264" y="557"/>
                  </a:lnTo>
                  <a:lnTo>
                    <a:pt x="270" y="553"/>
                  </a:lnTo>
                  <a:lnTo>
                    <a:pt x="272" y="545"/>
                  </a:lnTo>
                  <a:lnTo>
                    <a:pt x="274" y="539"/>
                  </a:lnTo>
                  <a:lnTo>
                    <a:pt x="280" y="538"/>
                  </a:lnTo>
                  <a:lnTo>
                    <a:pt x="285" y="541"/>
                  </a:lnTo>
                  <a:lnTo>
                    <a:pt x="289" y="545"/>
                  </a:lnTo>
                  <a:lnTo>
                    <a:pt x="293" y="543"/>
                  </a:lnTo>
                  <a:lnTo>
                    <a:pt x="297" y="541"/>
                  </a:lnTo>
                  <a:lnTo>
                    <a:pt x="301" y="543"/>
                  </a:lnTo>
                  <a:lnTo>
                    <a:pt x="303" y="532"/>
                  </a:lnTo>
                  <a:lnTo>
                    <a:pt x="297" y="524"/>
                  </a:lnTo>
                  <a:lnTo>
                    <a:pt x="295" y="513"/>
                  </a:lnTo>
                  <a:lnTo>
                    <a:pt x="303" y="503"/>
                  </a:lnTo>
                  <a:lnTo>
                    <a:pt x="299" y="493"/>
                  </a:lnTo>
                  <a:lnTo>
                    <a:pt x="297" y="484"/>
                  </a:lnTo>
                  <a:lnTo>
                    <a:pt x="303" y="480"/>
                  </a:lnTo>
                  <a:lnTo>
                    <a:pt x="303" y="474"/>
                  </a:lnTo>
                  <a:lnTo>
                    <a:pt x="305" y="467"/>
                  </a:lnTo>
                  <a:lnTo>
                    <a:pt x="305" y="461"/>
                  </a:lnTo>
                  <a:lnTo>
                    <a:pt x="297" y="459"/>
                  </a:lnTo>
                  <a:lnTo>
                    <a:pt x="293" y="453"/>
                  </a:lnTo>
                  <a:lnTo>
                    <a:pt x="293" y="447"/>
                  </a:lnTo>
                  <a:lnTo>
                    <a:pt x="289" y="442"/>
                  </a:lnTo>
                  <a:lnTo>
                    <a:pt x="291" y="432"/>
                  </a:lnTo>
                  <a:lnTo>
                    <a:pt x="293" y="426"/>
                  </a:lnTo>
                  <a:lnTo>
                    <a:pt x="291" y="421"/>
                  </a:lnTo>
                  <a:lnTo>
                    <a:pt x="297" y="417"/>
                  </a:lnTo>
                  <a:lnTo>
                    <a:pt x="299" y="411"/>
                  </a:lnTo>
                  <a:lnTo>
                    <a:pt x="305" y="407"/>
                  </a:lnTo>
                  <a:lnTo>
                    <a:pt x="307" y="403"/>
                  </a:lnTo>
                  <a:lnTo>
                    <a:pt x="308" y="399"/>
                  </a:lnTo>
                  <a:lnTo>
                    <a:pt x="316" y="398"/>
                  </a:lnTo>
                  <a:lnTo>
                    <a:pt x="320" y="399"/>
                  </a:lnTo>
                  <a:lnTo>
                    <a:pt x="330" y="392"/>
                  </a:lnTo>
                  <a:lnTo>
                    <a:pt x="337" y="388"/>
                  </a:lnTo>
                  <a:lnTo>
                    <a:pt x="341" y="386"/>
                  </a:lnTo>
                  <a:lnTo>
                    <a:pt x="347" y="382"/>
                  </a:lnTo>
                  <a:lnTo>
                    <a:pt x="341" y="380"/>
                  </a:lnTo>
                  <a:lnTo>
                    <a:pt x="333" y="382"/>
                  </a:lnTo>
                  <a:lnTo>
                    <a:pt x="326" y="384"/>
                  </a:lnTo>
                  <a:lnTo>
                    <a:pt x="318" y="380"/>
                  </a:lnTo>
                  <a:lnTo>
                    <a:pt x="312" y="380"/>
                  </a:lnTo>
                  <a:lnTo>
                    <a:pt x="301" y="373"/>
                  </a:lnTo>
                  <a:lnTo>
                    <a:pt x="299" y="365"/>
                  </a:lnTo>
                  <a:lnTo>
                    <a:pt x="291" y="357"/>
                  </a:lnTo>
                  <a:lnTo>
                    <a:pt x="287" y="346"/>
                  </a:lnTo>
                  <a:lnTo>
                    <a:pt x="285" y="336"/>
                  </a:lnTo>
                  <a:lnTo>
                    <a:pt x="284" y="325"/>
                  </a:lnTo>
                  <a:lnTo>
                    <a:pt x="280" y="315"/>
                  </a:lnTo>
                  <a:lnTo>
                    <a:pt x="278" y="305"/>
                  </a:lnTo>
                  <a:lnTo>
                    <a:pt x="274" y="292"/>
                  </a:lnTo>
                  <a:lnTo>
                    <a:pt x="272" y="284"/>
                  </a:lnTo>
                  <a:lnTo>
                    <a:pt x="268" y="277"/>
                  </a:lnTo>
                  <a:lnTo>
                    <a:pt x="260" y="271"/>
                  </a:lnTo>
                  <a:lnTo>
                    <a:pt x="253" y="263"/>
                  </a:lnTo>
                  <a:lnTo>
                    <a:pt x="253" y="254"/>
                  </a:lnTo>
                  <a:lnTo>
                    <a:pt x="251" y="248"/>
                  </a:lnTo>
                  <a:lnTo>
                    <a:pt x="243" y="240"/>
                  </a:lnTo>
                  <a:lnTo>
                    <a:pt x="241" y="234"/>
                  </a:lnTo>
                  <a:lnTo>
                    <a:pt x="249" y="229"/>
                  </a:lnTo>
                  <a:lnTo>
                    <a:pt x="243" y="225"/>
                  </a:lnTo>
                  <a:lnTo>
                    <a:pt x="241" y="219"/>
                  </a:lnTo>
                  <a:lnTo>
                    <a:pt x="249" y="219"/>
                  </a:lnTo>
                  <a:lnTo>
                    <a:pt x="253" y="211"/>
                  </a:lnTo>
                  <a:lnTo>
                    <a:pt x="251" y="204"/>
                  </a:lnTo>
                  <a:lnTo>
                    <a:pt x="249" y="198"/>
                  </a:lnTo>
                  <a:lnTo>
                    <a:pt x="243" y="190"/>
                  </a:lnTo>
                  <a:lnTo>
                    <a:pt x="249" y="186"/>
                  </a:lnTo>
                  <a:lnTo>
                    <a:pt x="251" y="181"/>
                  </a:lnTo>
                  <a:lnTo>
                    <a:pt x="249" y="175"/>
                  </a:lnTo>
                  <a:lnTo>
                    <a:pt x="239" y="169"/>
                  </a:lnTo>
                  <a:lnTo>
                    <a:pt x="232" y="165"/>
                  </a:lnTo>
                  <a:lnTo>
                    <a:pt x="222" y="160"/>
                  </a:lnTo>
                  <a:lnTo>
                    <a:pt x="222" y="152"/>
                  </a:lnTo>
                  <a:lnTo>
                    <a:pt x="218" y="148"/>
                  </a:lnTo>
                  <a:lnTo>
                    <a:pt x="211" y="144"/>
                  </a:lnTo>
                  <a:lnTo>
                    <a:pt x="209" y="135"/>
                  </a:lnTo>
                  <a:lnTo>
                    <a:pt x="218" y="129"/>
                  </a:lnTo>
                  <a:lnTo>
                    <a:pt x="224" y="121"/>
                  </a:lnTo>
                  <a:lnTo>
                    <a:pt x="228" y="110"/>
                  </a:lnTo>
                  <a:lnTo>
                    <a:pt x="228" y="102"/>
                  </a:lnTo>
                  <a:lnTo>
                    <a:pt x="230" y="92"/>
                  </a:lnTo>
                  <a:lnTo>
                    <a:pt x="232" y="85"/>
                  </a:lnTo>
                  <a:lnTo>
                    <a:pt x="236" y="75"/>
                  </a:lnTo>
                  <a:lnTo>
                    <a:pt x="237" y="68"/>
                  </a:lnTo>
                  <a:lnTo>
                    <a:pt x="236" y="60"/>
                  </a:lnTo>
                  <a:lnTo>
                    <a:pt x="232" y="54"/>
                  </a:lnTo>
                  <a:lnTo>
                    <a:pt x="232" y="45"/>
                  </a:lnTo>
                  <a:lnTo>
                    <a:pt x="230" y="35"/>
                  </a:lnTo>
                  <a:lnTo>
                    <a:pt x="228" y="23"/>
                  </a:lnTo>
                  <a:lnTo>
                    <a:pt x="222" y="16"/>
                  </a:lnTo>
                  <a:lnTo>
                    <a:pt x="213" y="12"/>
                  </a:lnTo>
                  <a:lnTo>
                    <a:pt x="203" y="8"/>
                  </a:lnTo>
                  <a:lnTo>
                    <a:pt x="197" y="2"/>
                  </a:lnTo>
                  <a:lnTo>
                    <a:pt x="186" y="2"/>
                  </a:lnTo>
                  <a:lnTo>
                    <a:pt x="176" y="0"/>
                  </a:lnTo>
                  <a:lnTo>
                    <a:pt x="163" y="0"/>
                  </a:lnTo>
                  <a:lnTo>
                    <a:pt x="151" y="2"/>
                  </a:lnTo>
                  <a:lnTo>
                    <a:pt x="142" y="10"/>
                  </a:lnTo>
                  <a:lnTo>
                    <a:pt x="149" y="14"/>
                  </a:lnTo>
                  <a:lnTo>
                    <a:pt x="155" y="20"/>
                  </a:lnTo>
                  <a:lnTo>
                    <a:pt x="161" y="31"/>
                  </a:lnTo>
                  <a:lnTo>
                    <a:pt x="161" y="43"/>
                  </a:lnTo>
                  <a:lnTo>
                    <a:pt x="155" y="48"/>
                  </a:lnTo>
                  <a:lnTo>
                    <a:pt x="159" y="54"/>
                  </a:lnTo>
                  <a:lnTo>
                    <a:pt x="159" y="60"/>
                  </a:lnTo>
                  <a:lnTo>
                    <a:pt x="155" y="68"/>
                  </a:lnTo>
                  <a:lnTo>
                    <a:pt x="157" y="73"/>
                  </a:lnTo>
                  <a:lnTo>
                    <a:pt x="159" y="79"/>
                  </a:lnTo>
                  <a:lnTo>
                    <a:pt x="153" y="89"/>
                  </a:lnTo>
                  <a:lnTo>
                    <a:pt x="147" y="89"/>
                  </a:lnTo>
                  <a:lnTo>
                    <a:pt x="142" y="92"/>
                  </a:lnTo>
                  <a:lnTo>
                    <a:pt x="140" y="96"/>
                  </a:lnTo>
                  <a:lnTo>
                    <a:pt x="134" y="106"/>
                  </a:lnTo>
                  <a:lnTo>
                    <a:pt x="126" y="106"/>
                  </a:lnTo>
                  <a:lnTo>
                    <a:pt x="124" y="115"/>
                  </a:lnTo>
                  <a:lnTo>
                    <a:pt x="120" y="119"/>
                  </a:lnTo>
                  <a:lnTo>
                    <a:pt x="115" y="125"/>
                  </a:lnTo>
                  <a:lnTo>
                    <a:pt x="111" y="127"/>
                  </a:lnTo>
                  <a:lnTo>
                    <a:pt x="109" y="133"/>
                  </a:lnTo>
                  <a:lnTo>
                    <a:pt x="107" y="139"/>
                  </a:lnTo>
                  <a:lnTo>
                    <a:pt x="99" y="152"/>
                  </a:lnTo>
                  <a:lnTo>
                    <a:pt x="95" y="160"/>
                  </a:lnTo>
                  <a:lnTo>
                    <a:pt x="95" y="169"/>
                  </a:lnTo>
                  <a:lnTo>
                    <a:pt x="95" y="177"/>
                  </a:lnTo>
                  <a:lnTo>
                    <a:pt x="103" y="192"/>
                  </a:lnTo>
                  <a:lnTo>
                    <a:pt x="99" y="202"/>
                  </a:lnTo>
                  <a:lnTo>
                    <a:pt x="92" y="215"/>
                  </a:lnTo>
                  <a:lnTo>
                    <a:pt x="86" y="227"/>
                  </a:lnTo>
                  <a:lnTo>
                    <a:pt x="80" y="242"/>
                  </a:lnTo>
                  <a:lnTo>
                    <a:pt x="74" y="250"/>
                  </a:lnTo>
                  <a:lnTo>
                    <a:pt x="71" y="259"/>
                  </a:lnTo>
                  <a:lnTo>
                    <a:pt x="61" y="271"/>
                  </a:lnTo>
                  <a:lnTo>
                    <a:pt x="53" y="280"/>
                  </a:lnTo>
                  <a:lnTo>
                    <a:pt x="49" y="288"/>
                  </a:lnTo>
                  <a:lnTo>
                    <a:pt x="47" y="298"/>
                  </a:lnTo>
                  <a:lnTo>
                    <a:pt x="42" y="309"/>
                  </a:lnTo>
                  <a:lnTo>
                    <a:pt x="36" y="317"/>
                  </a:lnTo>
                  <a:lnTo>
                    <a:pt x="28" y="330"/>
                  </a:lnTo>
                  <a:lnTo>
                    <a:pt x="26" y="338"/>
                  </a:lnTo>
                  <a:lnTo>
                    <a:pt x="24" y="344"/>
                  </a:lnTo>
                  <a:lnTo>
                    <a:pt x="21" y="353"/>
                  </a:lnTo>
                  <a:lnTo>
                    <a:pt x="15" y="361"/>
                  </a:lnTo>
                  <a:lnTo>
                    <a:pt x="9" y="371"/>
                  </a:lnTo>
                  <a:lnTo>
                    <a:pt x="7" y="382"/>
                  </a:lnTo>
                  <a:lnTo>
                    <a:pt x="3" y="392"/>
                  </a:lnTo>
                  <a:lnTo>
                    <a:pt x="5" y="403"/>
                  </a:lnTo>
                  <a:lnTo>
                    <a:pt x="0" y="411"/>
                  </a:lnTo>
                  <a:lnTo>
                    <a:pt x="1" y="422"/>
                  </a:lnTo>
                  <a:lnTo>
                    <a:pt x="7" y="428"/>
                  </a:lnTo>
                  <a:lnTo>
                    <a:pt x="7" y="436"/>
                  </a:lnTo>
                  <a:lnTo>
                    <a:pt x="3" y="444"/>
                  </a:lnTo>
                  <a:lnTo>
                    <a:pt x="1" y="451"/>
                  </a:lnTo>
                  <a:lnTo>
                    <a:pt x="0" y="461"/>
                  </a:lnTo>
                  <a:lnTo>
                    <a:pt x="3" y="470"/>
                  </a:lnTo>
                  <a:lnTo>
                    <a:pt x="3" y="482"/>
                  </a:lnTo>
                  <a:lnTo>
                    <a:pt x="1" y="493"/>
                  </a:lnTo>
                  <a:lnTo>
                    <a:pt x="3" y="507"/>
                  </a:lnTo>
                  <a:lnTo>
                    <a:pt x="1" y="516"/>
                  </a:lnTo>
                  <a:lnTo>
                    <a:pt x="0" y="528"/>
                  </a:lnTo>
                  <a:lnTo>
                    <a:pt x="0" y="534"/>
                  </a:lnTo>
                  <a:close/>
                </a:path>
              </a:pathLst>
            </a:custGeom>
            <a:solidFill>
              <a:srgbClr val="FFE07D"/>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56" name="Freeform 32">
              <a:extLst>
                <a:ext uri="{FF2B5EF4-FFF2-40B4-BE49-F238E27FC236}">
                  <a16:creationId xmlns:a16="http://schemas.microsoft.com/office/drawing/2014/main" id="{AD65C064-F207-472F-B91F-DB47A60961C0}"/>
                </a:ext>
              </a:extLst>
            </p:cNvPr>
            <p:cNvSpPr>
              <a:spLocks/>
            </p:cNvSpPr>
            <p:nvPr/>
          </p:nvSpPr>
          <p:spPr bwMode="auto">
            <a:xfrm>
              <a:off x="6584921" y="4560925"/>
              <a:ext cx="476151" cy="295868"/>
            </a:xfrm>
            <a:custGeom>
              <a:avLst/>
              <a:gdLst>
                <a:gd name="T0" fmla="*/ 2147483647 w 267"/>
                <a:gd name="T1" fmla="*/ 2147483647 h 171"/>
                <a:gd name="T2" fmla="*/ 2147483647 w 267"/>
                <a:gd name="T3" fmla="*/ 2147483647 h 171"/>
                <a:gd name="T4" fmla="*/ 2147483647 w 267"/>
                <a:gd name="T5" fmla="*/ 2147483647 h 171"/>
                <a:gd name="T6" fmla="*/ 2147483647 w 267"/>
                <a:gd name="T7" fmla="*/ 2147483647 h 171"/>
                <a:gd name="T8" fmla="*/ 2147483647 w 267"/>
                <a:gd name="T9" fmla="*/ 2147483647 h 171"/>
                <a:gd name="T10" fmla="*/ 2147483647 w 267"/>
                <a:gd name="T11" fmla="*/ 2147483647 h 171"/>
                <a:gd name="T12" fmla="*/ 2147483647 w 267"/>
                <a:gd name="T13" fmla="*/ 2147483647 h 171"/>
                <a:gd name="T14" fmla="*/ 2147483647 w 267"/>
                <a:gd name="T15" fmla="*/ 2147483647 h 171"/>
                <a:gd name="T16" fmla="*/ 2147483647 w 267"/>
                <a:gd name="T17" fmla="*/ 2147483647 h 171"/>
                <a:gd name="T18" fmla="*/ 2147483647 w 267"/>
                <a:gd name="T19" fmla="*/ 2147483647 h 171"/>
                <a:gd name="T20" fmla="*/ 2147483647 w 267"/>
                <a:gd name="T21" fmla="*/ 2147483647 h 171"/>
                <a:gd name="T22" fmla="*/ 2147483647 w 267"/>
                <a:gd name="T23" fmla="*/ 2147483647 h 171"/>
                <a:gd name="T24" fmla="*/ 2147483647 w 267"/>
                <a:gd name="T25" fmla="*/ 2147483647 h 171"/>
                <a:gd name="T26" fmla="*/ 2147483647 w 267"/>
                <a:gd name="T27" fmla="*/ 2147483647 h 171"/>
                <a:gd name="T28" fmla="*/ 2147483647 w 267"/>
                <a:gd name="T29" fmla="*/ 2147483647 h 171"/>
                <a:gd name="T30" fmla="*/ 2147483647 w 267"/>
                <a:gd name="T31" fmla="*/ 2147483647 h 171"/>
                <a:gd name="T32" fmla="*/ 2147483647 w 267"/>
                <a:gd name="T33" fmla="*/ 2147483647 h 171"/>
                <a:gd name="T34" fmla="*/ 2147483647 w 267"/>
                <a:gd name="T35" fmla="*/ 2147483647 h 171"/>
                <a:gd name="T36" fmla="*/ 2147483647 w 267"/>
                <a:gd name="T37" fmla="*/ 2147483647 h 171"/>
                <a:gd name="T38" fmla="*/ 2147483647 w 267"/>
                <a:gd name="T39" fmla="*/ 2147483647 h 171"/>
                <a:gd name="T40" fmla="*/ 0 w 267"/>
                <a:gd name="T41" fmla="*/ 2147483647 h 171"/>
                <a:gd name="T42" fmla="*/ 0 w 267"/>
                <a:gd name="T43" fmla="*/ 2147483647 h 171"/>
                <a:gd name="T44" fmla="*/ 2147483647 w 267"/>
                <a:gd name="T45" fmla="*/ 2147483647 h 171"/>
                <a:gd name="T46" fmla="*/ 2147483647 w 267"/>
                <a:gd name="T47" fmla="*/ 2147483647 h 171"/>
                <a:gd name="T48" fmla="*/ 2147483647 w 267"/>
                <a:gd name="T49" fmla="*/ 2147483647 h 171"/>
                <a:gd name="T50" fmla="*/ 2147483647 w 267"/>
                <a:gd name="T51" fmla="*/ 2147483647 h 171"/>
                <a:gd name="T52" fmla="*/ 2147483647 w 267"/>
                <a:gd name="T53" fmla="*/ 2147483647 h 171"/>
                <a:gd name="T54" fmla="*/ 2147483647 w 267"/>
                <a:gd name="T55" fmla="*/ 2147483647 h 171"/>
                <a:gd name="T56" fmla="*/ 2147483647 w 267"/>
                <a:gd name="T57" fmla="*/ 2147483647 h 171"/>
                <a:gd name="T58" fmla="*/ 2147483647 w 267"/>
                <a:gd name="T59" fmla="*/ 2147483647 h 171"/>
                <a:gd name="T60" fmla="*/ 2147483647 w 267"/>
                <a:gd name="T61" fmla="*/ 2147483647 h 171"/>
                <a:gd name="T62" fmla="*/ 2147483647 w 267"/>
                <a:gd name="T63" fmla="*/ 2147483647 h 171"/>
                <a:gd name="T64" fmla="*/ 2147483647 w 267"/>
                <a:gd name="T65" fmla="*/ 2147483647 h 171"/>
                <a:gd name="T66" fmla="*/ 2147483647 w 267"/>
                <a:gd name="T67" fmla="*/ 2147483647 h 171"/>
                <a:gd name="T68" fmla="*/ 2147483647 w 267"/>
                <a:gd name="T69" fmla="*/ 2147483647 h 171"/>
                <a:gd name="T70" fmla="*/ 2147483647 w 267"/>
                <a:gd name="T71" fmla="*/ 2147483647 h 171"/>
                <a:gd name="T72" fmla="*/ 2147483647 w 267"/>
                <a:gd name="T73" fmla="*/ 2147483647 h 171"/>
                <a:gd name="T74" fmla="*/ 2147483647 w 267"/>
                <a:gd name="T75" fmla="*/ 2147483647 h 171"/>
                <a:gd name="T76" fmla="*/ 2147483647 w 267"/>
                <a:gd name="T77" fmla="*/ 2147483647 h 171"/>
                <a:gd name="T78" fmla="*/ 2147483647 w 267"/>
                <a:gd name="T79" fmla="*/ 2147483647 h 171"/>
                <a:gd name="T80" fmla="*/ 2147483647 w 267"/>
                <a:gd name="T81" fmla="*/ 2147483647 h 171"/>
                <a:gd name="T82" fmla="*/ 2147483647 w 267"/>
                <a:gd name="T83" fmla="*/ 2147483647 h 171"/>
                <a:gd name="T84" fmla="*/ 2147483647 w 267"/>
                <a:gd name="T85" fmla="*/ 2147483647 h 171"/>
                <a:gd name="T86" fmla="*/ 2147483647 w 267"/>
                <a:gd name="T87" fmla="*/ 2147483647 h 171"/>
                <a:gd name="T88" fmla="*/ 2147483647 w 267"/>
                <a:gd name="T89" fmla="*/ 2147483647 h 171"/>
                <a:gd name="T90" fmla="*/ 2147483647 w 267"/>
                <a:gd name="T91" fmla="*/ 2147483647 h 171"/>
                <a:gd name="T92" fmla="*/ 2147483647 w 267"/>
                <a:gd name="T93" fmla="*/ 0 h 17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67"/>
                <a:gd name="T142" fmla="*/ 0 h 171"/>
                <a:gd name="T143" fmla="*/ 267 w 267"/>
                <a:gd name="T144" fmla="*/ 171 h 17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67" h="171">
                  <a:moveTo>
                    <a:pt x="186" y="0"/>
                  </a:moveTo>
                  <a:lnTo>
                    <a:pt x="181" y="6"/>
                  </a:lnTo>
                  <a:lnTo>
                    <a:pt x="177" y="13"/>
                  </a:lnTo>
                  <a:lnTo>
                    <a:pt x="173" y="25"/>
                  </a:lnTo>
                  <a:lnTo>
                    <a:pt x="169" y="33"/>
                  </a:lnTo>
                  <a:lnTo>
                    <a:pt x="163" y="40"/>
                  </a:lnTo>
                  <a:lnTo>
                    <a:pt x="156" y="48"/>
                  </a:lnTo>
                  <a:lnTo>
                    <a:pt x="152" y="52"/>
                  </a:lnTo>
                  <a:lnTo>
                    <a:pt x="142" y="58"/>
                  </a:lnTo>
                  <a:lnTo>
                    <a:pt x="131" y="65"/>
                  </a:lnTo>
                  <a:lnTo>
                    <a:pt x="125" y="67"/>
                  </a:lnTo>
                  <a:lnTo>
                    <a:pt x="110" y="69"/>
                  </a:lnTo>
                  <a:lnTo>
                    <a:pt x="100" y="71"/>
                  </a:lnTo>
                  <a:lnTo>
                    <a:pt x="88" y="71"/>
                  </a:lnTo>
                  <a:lnTo>
                    <a:pt x="71" y="73"/>
                  </a:lnTo>
                  <a:lnTo>
                    <a:pt x="67" y="73"/>
                  </a:lnTo>
                  <a:lnTo>
                    <a:pt x="60" y="77"/>
                  </a:lnTo>
                  <a:lnTo>
                    <a:pt x="46" y="79"/>
                  </a:lnTo>
                  <a:lnTo>
                    <a:pt x="35" y="82"/>
                  </a:lnTo>
                  <a:lnTo>
                    <a:pt x="29" y="84"/>
                  </a:lnTo>
                  <a:lnTo>
                    <a:pt x="21" y="88"/>
                  </a:lnTo>
                  <a:lnTo>
                    <a:pt x="6" y="96"/>
                  </a:lnTo>
                  <a:lnTo>
                    <a:pt x="10" y="100"/>
                  </a:lnTo>
                  <a:lnTo>
                    <a:pt x="10" y="104"/>
                  </a:lnTo>
                  <a:lnTo>
                    <a:pt x="16" y="107"/>
                  </a:lnTo>
                  <a:lnTo>
                    <a:pt x="23" y="105"/>
                  </a:lnTo>
                  <a:lnTo>
                    <a:pt x="27" y="107"/>
                  </a:lnTo>
                  <a:lnTo>
                    <a:pt x="31" y="111"/>
                  </a:lnTo>
                  <a:lnTo>
                    <a:pt x="39" y="109"/>
                  </a:lnTo>
                  <a:lnTo>
                    <a:pt x="39" y="111"/>
                  </a:lnTo>
                  <a:lnTo>
                    <a:pt x="41" y="113"/>
                  </a:lnTo>
                  <a:lnTo>
                    <a:pt x="41" y="115"/>
                  </a:lnTo>
                  <a:lnTo>
                    <a:pt x="41" y="117"/>
                  </a:lnTo>
                  <a:lnTo>
                    <a:pt x="39" y="119"/>
                  </a:lnTo>
                  <a:lnTo>
                    <a:pt x="35" y="119"/>
                  </a:lnTo>
                  <a:lnTo>
                    <a:pt x="27" y="121"/>
                  </a:lnTo>
                  <a:lnTo>
                    <a:pt x="23" y="128"/>
                  </a:lnTo>
                  <a:lnTo>
                    <a:pt x="19" y="134"/>
                  </a:lnTo>
                  <a:lnTo>
                    <a:pt x="12" y="132"/>
                  </a:lnTo>
                  <a:lnTo>
                    <a:pt x="4" y="134"/>
                  </a:lnTo>
                  <a:lnTo>
                    <a:pt x="0" y="142"/>
                  </a:lnTo>
                  <a:lnTo>
                    <a:pt x="0" y="150"/>
                  </a:lnTo>
                  <a:lnTo>
                    <a:pt x="0" y="157"/>
                  </a:lnTo>
                  <a:lnTo>
                    <a:pt x="0" y="171"/>
                  </a:lnTo>
                  <a:lnTo>
                    <a:pt x="12" y="169"/>
                  </a:lnTo>
                  <a:lnTo>
                    <a:pt x="19" y="167"/>
                  </a:lnTo>
                  <a:lnTo>
                    <a:pt x="27" y="165"/>
                  </a:lnTo>
                  <a:lnTo>
                    <a:pt x="27" y="157"/>
                  </a:lnTo>
                  <a:lnTo>
                    <a:pt x="27" y="150"/>
                  </a:lnTo>
                  <a:lnTo>
                    <a:pt x="35" y="146"/>
                  </a:lnTo>
                  <a:lnTo>
                    <a:pt x="44" y="144"/>
                  </a:lnTo>
                  <a:lnTo>
                    <a:pt x="58" y="140"/>
                  </a:lnTo>
                  <a:lnTo>
                    <a:pt x="67" y="140"/>
                  </a:lnTo>
                  <a:lnTo>
                    <a:pt x="83" y="140"/>
                  </a:lnTo>
                  <a:lnTo>
                    <a:pt x="104" y="138"/>
                  </a:lnTo>
                  <a:lnTo>
                    <a:pt x="115" y="138"/>
                  </a:lnTo>
                  <a:lnTo>
                    <a:pt x="121" y="132"/>
                  </a:lnTo>
                  <a:lnTo>
                    <a:pt x="125" y="132"/>
                  </a:lnTo>
                  <a:lnTo>
                    <a:pt x="129" y="138"/>
                  </a:lnTo>
                  <a:lnTo>
                    <a:pt x="136" y="138"/>
                  </a:lnTo>
                  <a:lnTo>
                    <a:pt x="148" y="140"/>
                  </a:lnTo>
                  <a:lnTo>
                    <a:pt x="158" y="136"/>
                  </a:lnTo>
                  <a:lnTo>
                    <a:pt x="167" y="134"/>
                  </a:lnTo>
                  <a:lnTo>
                    <a:pt x="175" y="138"/>
                  </a:lnTo>
                  <a:lnTo>
                    <a:pt x="184" y="142"/>
                  </a:lnTo>
                  <a:lnTo>
                    <a:pt x="194" y="140"/>
                  </a:lnTo>
                  <a:lnTo>
                    <a:pt x="192" y="128"/>
                  </a:lnTo>
                  <a:lnTo>
                    <a:pt x="194" y="121"/>
                  </a:lnTo>
                  <a:lnTo>
                    <a:pt x="202" y="115"/>
                  </a:lnTo>
                  <a:lnTo>
                    <a:pt x="207" y="111"/>
                  </a:lnTo>
                  <a:lnTo>
                    <a:pt x="213" y="104"/>
                  </a:lnTo>
                  <a:lnTo>
                    <a:pt x="219" y="96"/>
                  </a:lnTo>
                  <a:lnTo>
                    <a:pt x="227" y="90"/>
                  </a:lnTo>
                  <a:lnTo>
                    <a:pt x="238" y="90"/>
                  </a:lnTo>
                  <a:lnTo>
                    <a:pt x="242" y="84"/>
                  </a:lnTo>
                  <a:lnTo>
                    <a:pt x="248" y="79"/>
                  </a:lnTo>
                  <a:lnTo>
                    <a:pt x="255" y="75"/>
                  </a:lnTo>
                  <a:lnTo>
                    <a:pt x="267" y="69"/>
                  </a:lnTo>
                  <a:lnTo>
                    <a:pt x="265" y="61"/>
                  </a:lnTo>
                  <a:lnTo>
                    <a:pt x="261" y="54"/>
                  </a:lnTo>
                  <a:lnTo>
                    <a:pt x="257" y="42"/>
                  </a:lnTo>
                  <a:lnTo>
                    <a:pt x="261" y="34"/>
                  </a:lnTo>
                  <a:lnTo>
                    <a:pt x="257" y="33"/>
                  </a:lnTo>
                  <a:lnTo>
                    <a:pt x="246" y="34"/>
                  </a:lnTo>
                  <a:lnTo>
                    <a:pt x="238" y="34"/>
                  </a:lnTo>
                  <a:lnTo>
                    <a:pt x="230" y="36"/>
                  </a:lnTo>
                  <a:lnTo>
                    <a:pt x="217" y="29"/>
                  </a:lnTo>
                  <a:lnTo>
                    <a:pt x="209" y="31"/>
                  </a:lnTo>
                  <a:lnTo>
                    <a:pt x="200" y="31"/>
                  </a:lnTo>
                  <a:lnTo>
                    <a:pt x="192" y="25"/>
                  </a:lnTo>
                  <a:lnTo>
                    <a:pt x="192" y="21"/>
                  </a:lnTo>
                  <a:lnTo>
                    <a:pt x="190" y="13"/>
                  </a:lnTo>
                  <a:lnTo>
                    <a:pt x="188" y="6"/>
                  </a:lnTo>
                  <a:lnTo>
                    <a:pt x="186" y="0"/>
                  </a:lnTo>
                  <a:close/>
                </a:path>
              </a:pathLst>
            </a:custGeom>
            <a:solidFill>
              <a:srgbClr val="00B0F0"/>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57" name="Freeform 33">
              <a:extLst>
                <a:ext uri="{FF2B5EF4-FFF2-40B4-BE49-F238E27FC236}">
                  <a16:creationId xmlns:a16="http://schemas.microsoft.com/office/drawing/2014/main" id="{B3D621DD-D9D4-4943-A216-593FFAFB162C}"/>
                </a:ext>
              </a:extLst>
            </p:cNvPr>
            <p:cNvSpPr>
              <a:spLocks/>
            </p:cNvSpPr>
            <p:nvPr/>
          </p:nvSpPr>
          <p:spPr bwMode="auto">
            <a:xfrm>
              <a:off x="6917123" y="4182071"/>
              <a:ext cx="328506" cy="441997"/>
            </a:xfrm>
            <a:custGeom>
              <a:avLst/>
              <a:gdLst>
                <a:gd name="T0" fmla="*/ 2147483647 w 185"/>
                <a:gd name="T1" fmla="*/ 2147483647 h 253"/>
                <a:gd name="T2" fmla="*/ 2147483647 w 185"/>
                <a:gd name="T3" fmla="*/ 2147483647 h 253"/>
                <a:gd name="T4" fmla="*/ 2147483647 w 185"/>
                <a:gd name="T5" fmla="*/ 2147483647 h 253"/>
                <a:gd name="T6" fmla="*/ 2147483647 w 185"/>
                <a:gd name="T7" fmla="*/ 2147483647 h 253"/>
                <a:gd name="T8" fmla="*/ 2147483647 w 185"/>
                <a:gd name="T9" fmla="*/ 0 h 253"/>
                <a:gd name="T10" fmla="*/ 2147483647 w 185"/>
                <a:gd name="T11" fmla="*/ 2147483647 h 253"/>
                <a:gd name="T12" fmla="*/ 2147483647 w 185"/>
                <a:gd name="T13" fmla="*/ 2147483647 h 253"/>
                <a:gd name="T14" fmla="*/ 2147483647 w 185"/>
                <a:gd name="T15" fmla="*/ 2147483647 h 253"/>
                <a:gd name="T16" fmla="*/ 2147483647 w 185"/>
                <a:gd name="T17" fmla="*/ 2147483647 h 253"/>
                <a:gd name="T18" fmla="*/ 2147483647 w 185"/>
                <a:gd name="T19" fmla="*/ 2147483647 h 253"/>
                <a:gd name="T20" fmla="*/ 2147483647 w 185"/>
                <a:gd name="T21" fmla="*/ 2147483647 h 253"/>
                <a:gd name="T22" fmla="*/ 2147483647 w 185"/>
                <a:gd name="T23" fmla="*/ 2147483647 h 253"/>
                <a:gd name="T24" fmla="*/ 2147483647 w 185"/>
                <a:gd name="T25" fmla="*/ 2147483647 h 253"/>
                <a:gd name="T26" fmla="*/ 2147483647 w 185"/>
                <a:gd name="T27" fmla="*/ 2147483647 h 253"/>
                <a:gd name="T28" fmla="*/ 2147483647 w 185"/>
                <a:gd name="T29" fmla="*/ 2147483647 h 253"/>
                <a:gd name="T30" fmla="*/ 2147483647 w 185"/>
                <a:gd name="T31" fmla="*/ 2147483647 h 253"/>
                <a:gd name="T32" fmla="*/ 2147483647 w 185"/>
                <a:gd name="T33" fmla="*/ 2147483647 h 253"/>
                <a:gd name="T34" fmla="*/ 2147483647 w 185"/>
                <a:gd name="T35" fmla="*/ 2147483647 h 253"/>
                <a:gd name="T36" fmla="*/ 2147483647 w 185"/>
                <a:gd name="T37" fmla="*/ 2147483647 h 253"/>
                <a:gd name="T38" fmla="*/ 2147483647 w 185"/>
                <a:gd name="T39" fmla="*/ 2147483647 h 253"/>
                <a:gd name="T40" fmla="*/ 2147483647 w 185"/>
                <a:gd name="T41" fmla="*/ 2147483647 h 253"/>
                <a:gd name="T42" fmla="*/ 2147483647 w 185"/>
                <a:gd name="T43" fmla="*/ 2147483647 h 253"/>
                <a:gd name="T44" fmla="*/ 2147483647 w 185"/>
                <a:gd name="T45" fmla="*/ 2147483647 h 253"/>
                <a:gd name="T46" fmla="*/ 2147483647 w 185"/>
                <a:gd name="T47" fmla="*/ 2147483647 h 253"/>
                <a:gd name="T48" fmla="*/ 2147483647 w 185"/>
                <a:gd name="T49" fmla="*/ 2147483647 h 253"/>
                <a:gd name="T50" fmla="*/ 2147483647 w 185"/>
                <a:gd name="T51" fmla="*/ 2147483647 h 253"/>
                <a:gd name="T52" fmla="*/ 2147483647 w 185"/>
                <a:gd name="T53" fmla="*/ 2147483647 h 253"/>
                <a:gd name="T54" fmla="*/ 2147483647 w 185"/>
                <a:gd name="T55" fmla="*/ 2147483647 h 253"/>
                <a:gd name="T56" fmla="*/ 2147483647 w 185"/>
                <a:gd name="T57" fmla="*/ 2147483647 h 253"/>
                <a:gd name="T58" fmla="*/ 2147483647 w 185"/>
                <a:gd name="T59" fmla="*/ 2147483647 h 253"/>
                <a:gd name="T60" fmla="*/ 2147483647 w 185"/>
                <a:gd name="T61" fmla="*/ 2147483647 h 253"/>
                <a:gd name="T62" fmla="*/ 2147483647 w 185"/>
                <a:gd name="T63" fmla="*/ 2147483647 h 253"/>
                <a:gd name="T64" fmla="*/ 2147483647 w 185"/>
                <a:gd name="T65" fmla="*/ 2147483647 h 253"/>
                <a:gd name="T66" fmla="*/ 2147483647 w 185"/>
                <a:gd name="T67" fmla="*/ 2147483647 h 253"/>
                <a:gd name="T68" fmla="*/ 2147483647 w 185"/>
                <a:gd name="T69" fmla="*/ 2147483647 h 253"/>
                <a:gd name="T70" fmla="*/ 2147483647 w 185"/>
                <a:gd name="T71" fmla="*/ 2147483647 h 253"/>
                <a:gd name="T72" fmla="*/ 2147483647 w 185"/>
                <a:gd name="T73" fmla="*/ 2147483647 h 253"/>
                <a:gd name="T74" fmla="*/ 2147483647 w 185"/>
                <a:gd name="T75" fmla="*/ 2147483647 h 253"/>
                <a:gd name="T76" fmla="*/ 2147483647 w 185"/>
                <a:gd name="T77" fmla="*/ 2147483647 h 253"/>
                <a:gd name="T78" fmla="*/ 2147483647 w 185"/>
                <a:gd name="T79" fmla="*/ 2147483647 h 253"/>
                <a:gd name="T80" fmla="*/ 2147483647 w 185"/>
                <a:gd name="T81" fmla="*/ 2147483647 h 253"/>
                <a:gd name="T82" fmla="*/ 2147483647 w 185"/>
                <a:gd name="T83" fmla="*/ 2147483647 h 253"/>
                <a:gd name="T84" fmla="*/ 2147483647 w 185"/>
                <a:gd name="T85" fmla="*/ 2147483647 h 253"/>
                <a:gd name="T86" fmla="*/ 2147483647 w 185"/>
                <a:gd name="T87" fmla="*/ 2147483647 h 2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5"/>
                <a:gd name="T133" fmla="*/ 0 h 253"/>
                <a:gd name="T134" fmla="*/ 185 w 185"/>
                <a:gd name="T135" fmla="*/ 253 h 2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5" h="253">
                  <a:moveTo>
                    <a:pt x="185" y="39"/>
                  </a:moveTo>
                  <a:lnTo>
                    <a:pt x="173" y="29"/>
                  </a:lnTo>
                  <a:lnTo>
                    <a:pt x="169" y="27"/>
                  </a:lnTo>
                  <a:lnTo>
                    <a:pt x="158" y="23"/>
                  </a:lnTo>
                  <a:lnTo>
                    <a:pt x="154" y="16"/>
                  </a:lnTo>
                  <a:lnTo>
                    <a:pt x="148" y="14"/>
                  </a:lnTo>
                  <a:lnTo>
                    <a:pt x="137" y="12"/>
                  </a:lnTo>
                  <a:lnTo>
                    <a:pt x="135" y="10"/>
                  </a:lnTo>
                  <a:lnTo>
                    <a:pt x="125" y="0"/>
                  </a:lnTo>
                  <a:lnTo>
                    <a:pt x="114" y="0"/>
                  </a:lnTo>
                  <a:lnTo>
                    <a:pt x="102" y="4"/>
                  </a:lnTo>
                  <a:lnTo>
                    <a:pt x="92" y="6"/>
                  </a:lnTo>
                  <a:lnTo>
                    <a:pt x="83" y="12"/>
                  </a:lnTo>
                  <a:lnTo>
                    <a:pt x="85" y="21"/>
                  </a:lnTo>
                  <a:lnTo>
                    <a:pt x="81" y="27"/>
                  </a:lnTo>
                  <a:lnTo>
                    <a:pt x="79" y="37"/>
                  </a:lnTo>
                  <a:lnTo>
                    <a:pt x="79" y="46"/>
                  </a:lnTo>
                  <a:lnTo>
                    <a:pt x="77" y="52"/>
                  </a:lnTo>
                  <a:lnTo>
                    <a:pt x="79" y="63"/>
                  </a:lnTo>
                  <a:lnTo>
                    <a:pt x="79" y="75"/>
                  </a:lnTo>
                  <a:lnTo>
                    <a:pt x="75" y="85"/>
                  </a:lnTo>
                  <a:lnTo>
                    <a:pt x="75" y="90"/>
                  </a:lnTo>
                  <a:lnTo>
                    <a:pt x="73" y="98"/>
                  </a:lnTo>
                  <a:lnTo>
                    <a:pt x="73" y="106"/>
                  </a:lnTo>
                  <a:lnTo>
                    <a:pt x="73" y="111"/>
                  </a:lnTo>
                  <a:lnTo>
                    <a:pt x="69" y="119"/>
                  </a:lnTo>
                  <a:lnTo>
                    <a:pt x="64" y="123"/>
                  </a:lnTo>
                  <a:lnTo>
                    <a:pt x="60" y="131"/>
                  </a:lnTo>
                  <a:lnTo>
                    <a:pt x="60" y="138"/>
                  </a:lnTo>
                  <a:lnTo>
                    <a:pt x="60" y="144"/>
                  </a:lnTo>
                  <a:lnTo>
                    <a:pt x="52" y="154"/>
                  </a:lnTo>
                  <a:lnTo>
                    <a:pt x="46" y="161"/>
                  </a:lnTo>
                  <a:lnTo>
                    <a:pt x="33" y="165"/>
                  </a:lnTo>
                  <a:lnTo>
                    <a:pt x="23" y="171"/>
                  </a:lnTo>
                  <a:lnTo>
                    <a:pt x="16" y="181"/>
                  </a:lnTo>
                  <a:lnTo>
                    <a:pt x="14" y="190"/>
                  </a:lnTo>
                  <a:lnTo>
                    <a:pt x="12" y="200"/>
                  </a:lnTo>
                  <a:lnTo>
                    <a:pt x="6" y="207"/>
                  </a:lnTo>
                  <a:lnTo>
                    <a:pt x="0" y="217"/>
                  </a:lnTo>
                  <a:lnTo>
                    <a:pt x="2" y="223"/>
                  </a:lnTo>
                  <a:lnTo>
                    <a:pt x="4" y="230"/>
                  </a:lnTo>
                  <a:lnTo>
                    <a:pt x="6" y="238"/>
                  </a:lnTo>
                  <a:lnTo>
                    <a:pt x="6" y="242"/>
                  </a:lnTo>
                  <a:lnTo>
                    <a:pt x="14" y="248"/>
                  </a:lnTo>
                  <a:lnTo>
                    <a:pt x="23" y="248"/>
                  </a:lnTo>
                  <a:lnTo>
                    <a:pt x="31" y="246"/>
                  </a:lnTo>
                  <a:lnTo>
                    <a:pt x="44" y="253"/>
                  </a:lnTo>
                  <a:lnTo>
                    <a:pt x="52" y="251"/>
                  </a:lnTo>
                  <a:lnTo>
                    <a:pt x="60" y="251"/>
                  </a:lnTo>
                  <a:lnTo>
                    <a:pt x="71" y="250"/>
                  </a:lnTo>
                  <a:lnTo>
                    <a:pt x="75" y="251"/>
                  </a:lnTo>
                  <a:lnTo>
                    <a:pt x="75" y="244"/>
                  </a:lnTo>
                  <a:lnTo>
                    <a:pt x="79" y="240"/>
                  </a:lnTo>
                  <a:lnTo>
                    <a:pt x="85" y="236"/>
                  </a:lnTo>
                  <a:lnTo>
                    <a:pt x="91" y="232"/>
                  </a:lnTo>
                  <a:lnTo>
                    <a:pt x="92" y="225"/>
                  </a:lnTo>
                  <a:lnTo>
                    <a:pt x="94" y="217"/>
                  </a:lnTo>
                  <a:lnTo>
                    <a:pt x="98" y="213"/>
                  </a:lnTo>
                  <a:lnTo>
                    <a:pt x="100" y="207"/>
                  </a:lnTo>
                  <a:lnTo>
                    <a:pt x="106" y="207"/>
                  </a:lnTo>
                  <a:lnTo>
                    <a:pt x="112" y="202"/>
                  </a:lnTo>
                  <a:lnTo>
                    <a:pt x="115" y="198"/>
                  </a:lnTo>
                  <a:lnTo>
                    <a:pt x="121" y="190"/>
                  </a:lnTo>
                  <a:lnTo>
                    <a:pt x="125" y="186"/>
                  </a:lnTo>
                  <a:lnTo>
                    <a:pt x="127" y="179"/>
                  </a:lnTo>
                  <a:lnTo>
                    <a:pt x="133" y="175"/>
                  </a:lnTo>
                  <a:lnTo>
                    <a:pt x="137" y="167"/>
                  </a:lnTo>
                  <a:lnTo>
                    <a:pt x="137" y="161"/>
                  </a:lnTo>
                  <a:lnTo>
                    <a:pt x="137" y="154"/>
                  </a:lnTo>
                  <a:lnTo>
                    <a:pt x="140" y="148"/>
                  </a:lnTo>
                  <a:lnTo>
                    <a:pt x="142" y="140"/>
                  </a:lnTo>
                  <a:lnTo>
                    <a:pt x="142" y="136"/>
                  </a:lnTo>
                  <a:lnTo>
                    <a:pt x="148" y="131"/>
                  </a:lnTo>
                  <a:lnTo>
                    <a:pt x="154" y="127"/>
                  </a:lnTo>
                  <a:lnTo>
                    <a:pt x="160" y="121"/>
                  </a:lnTo>
                  <a:lnTo>
                    <a:pt x="163" y="113"/>
                  </a:lnTo>
                  <a:lnTo>
                    <a:pt x="167" y="108"/>
                  </a:lnTo>
                  <a:lnTo>
                    <a:pt x="169" y="102"/>
                  </a:lnTo>
                  <a:lnTo>
                    <a:pt x="171" y="96"/>
                  </a:lnTo>
                  <a:lnTo>
                    <a:pt x="171" y="90"/>
                  </a:lnTo>
                  <a:lnTo>
                    <a:pt x="173" y="85"/>
                  </a:lnTo>
                  <a:lnTo>
                    <a:pt x="175" y="77"/>
                  </a:lnTo>
                  <a:lnTo>
                    <a:pt x="179" y="69"/>
                  </a:lnTo>
                  <a:lnTo>
                    <a:pt x="181" y="63"/>
                  </a:lnTo>
                  <a:lnTo>
                    <a:pt x="181" y="56"/>
                  </a:lnTo>
                  <a:lnTo>
                    <a:pt x="183" y="48"/>
                  </a:lnTo>
                  <a:lnTo>
                    <a:pt x="181" y="44"/>
                  </a:lnTo>
                  <a:lnTo>
                    <a:pt x="181" y="42"/>
                  </a:lnTo>
                  <a:lnTo>
                    <a:pt x="185" y="39"/>
                  </a:lnTo>
                  <a:close/>
                </a:path>
              </a:pathLst>
            </a:custGeom>
            <a:solidFill>
              <a:srgbClr val="00B0F0"/>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58" name="Freeform 34">
              <a:extLst>
                <a:ext uri="{FF2B5EF4-FFF2-40B4-BE49-F238E27FC236}">
                  <a16:creationId xmlns:a16="http://schemas.microsoft.com/office/drawing/2014/main" id="{4BF543A5-916B-4E35-9597-ED35937DF2A2}"/>
                </a:ext>
              </a:extLst>
            </p:cNvPr>
            <p:cNvSpPr>
              <a:spLocks/>
            </p:cNvSpPr>
            <p:nvPr/>
          </p:nvSpPr>
          <p:spPr bwMode="auto">
            <a:xfrm>
              <a:off x="6167826" y="2078526"/>
              <a:ext cx="861870" cy="1167232"/>
            </a:xfrm>
            <a:custGeom>
              <a:avLst/>
              <a:gdLst>
                <a:gd name="T0" fmla="*/ 2147483647 w 484"/>
                <a:gd name="T1" fmla="*/ 2147483647 h 671"/>
                <a:gd name="T2" fmla="*/ 2147483647 w 484"/>
                <a:gd name="T3" fmla="*/ 2147483647 h 671"/>
                <a:gd name="T4" fmla="*/ 2147483647 w 484"/>
                <a:gd name="T5" fmla="*/ 2147483647 h 671"/>
                <a:gd name="T6" fmla="*/ 2147483647 w 484"/>
                <a:gd name="T7" fmla="*/ 2147483647 h 671"/>
                <a:gd name="T8" fmla="*/ 2147483647 w 484"/>
                <a:gd name="T9" fmla="*/ 2147483647 h 671"/>
                <a:gd name="T10" fmla="*/ 2147483647 w 484"/>
                <a:gd name="T11" fmla="*/ 2147483647 h 671"/>
                <a:gd name="T12" fmla="*/ 2147483647 w 484"/>
                <a:gd name="T13" fmla="*/ 2147483647 h 671"/>
                <a:gd name="T14" fmla="*/ 2147483647 w 484"/>
                <a:gd name="T15" fmla="*/ 2147483647 h 671"/>
                <a:gd name="T16" fmla="*/ 2147483647 w 484"/>
                <a:gd name="T17" fmla="*/ 2147483647 h 671"/>
                <a:gd name="T18" fmla="*/ 2147483647 w 484"/>
                <a:gd name="T19" fmla="*/ 2147483647 h 671"/>
                <a:gd name="T20" fmla="*/ 2147483647 w 484"/>
                <a:gd name="T21" fmla="*/ 2147483647 h 671"/>
                <a:gd name="T22" fmla="*/ 2147483647 w 484"/>
                <a:gd name="T23" fmla="*/ 2147483647 h 671"/>
                <a:gd name="T24" fmla="*/ 2147483647 w 484"/>
                <a:gd name="T25" fmla="*/ 2147483647 h 671"/>
                <a:gd name="T26" fmla="*/ 2147483647 w 484"/>
                <a:gd name="T27" fmla="*/ 2147483647 h 671"/>
                <a:gd name="T28" fmla="*/ 2147483647 w 484"/>
                <a:gd name="T29" fmla="*/ 2147483647 h 671"/>
                <a:gd name="T30" fmla="*/ 2147483647 w 484"/>
                <a:gd name="T31" fmla="*/ 2147483647 h 671"/>
                <a:gd name="T32" fmla="*/ 2147483647 w 484"/>
                <a:gd name="T33" fmla="*/ 2147483647 h 671"/>
                <a:gd name="T34" fmla="*/ 2147483647 w 484"/>
                <a:gd name="T35" fmla="*/ 2147483647 h 671"/>
                <a:gd name="T36" fmla="*/ 2147483647 w 484"/>
                <a:gd name="T37" fmla="*/ 2147483647 h 671"/>
                <a:gd name="T38" fmla="*/ 2147483647 w 484"/>
                <a:gd name="T39" fmla="*/ 2147483647 h 671"/>
                <a:gd name="T40" fmla="*/ 2147483647 w 484"/>
                <a:gd name="T41" fmla="*/ 2147483647 h 671"/>
                <a:gd name="T42" fmla="*/ 2147483647 w 484"/>
                <a:gd name="T43" fmla="*/ 2147483647 h 671"/>
                <a:gd name="T44" fmla="*/ 2147483647 w 484"/>
                <a:gd name="T45" fmla="*/ 2147483647 h 671"/>
                <a:gd name="T46" fmla="*/ 2147483647 w 484"/>
                <a:gd name="T47" fmla="*/ 2147483647 h 671"/>
                <a:gd name="T48" fmla="*/ 2147483647 w 484"/>
                <a:gd name="T49" fmla="*/ 2147483647 h 671"/>
                <a:gd name="T50" fmla="*/ 2147483647 w 484"/>
                <a:gd name="T51" fmla="*/ 2147483647 h 671"/>
                <a:gd name="T52" fmla="*/ 2147483647 w 484"/>
                <a:gd name="T53" fmla="*/ 2147483647 h 671"/>
                <a:gd name="T54" fmla="*/ 2147483647 w 484"/>
                <a:gd name="T55" fmla="*/ 2147483647 h 671"/>
                <a:gd name="T56" fmla="*/ 2147483647 w 484"/>
                <a:gd name="T57" fmla="*/ 2147483647 h 671"/>
                <a:gd name="T58" fmla="*/ 2147483647 w 484"/>
                <a:gd name="T59" fmla="*/ 2147483647 h 671"/>
                <a:gd name="T60" fmla="*/ 2147483647 w 484"/>
                <a:gd name="T61" fmla="*/ 2147483647 h 671"/>
                <a:gd name="T62" fmla="*/ 2147483647 w 484"/>
                <a:gd name="T63" fmla="*/ 2147483647 h 671"/>
                <a:gd name="T64" fmla="*/ 2147483647 w 484"/>
                <a:gd name="T65" fmla="*/ 2147483647 h 671"/>
                <a:gd name="T66" fmla="*/ 2147483647 w 484"/>
                <a:gd name="T67" fmla="*/ 2147483647 h 671"/>
                <a:gd name="T68" fmla="*/ 2147483647 w 484"/>
                <a:gd name="T69" fmla="*/ 2147483647 h 671"/>
                <a:gd name="T70" fmla="*/ 2147483647 w 484"/>
                <a:gd name="T71" fmla="*/ 2147483647 h 671"/>
                <a:gd name="T72" fmla="*/ 2147483647 w 484"/>
                <a:gd name="T73" fmla="*/ 2147483647 h 671"/>
                <a:gd name="T74" fmla="*/ 2147483647 w 484"/>
                <a:gd name="T75" fmla="*/ 2147483647 h 671"/>
                <a:gd name="T76" fmla="*/ 2147483647 w 484"/>
                <a:gd name="T77" fmla="*/ 2147483647 h 671"/>
                <a:gd name="T78" fmla="*/ 2147483647 w 484"/>
                <a:gd name="T79" fmla="*/ 2147483647 h 671"/>
                <a:gd name="T80" fmla="*/ 2147483647 w 484"/>
                <a:gd name="T81" fmla="*/ 2147483647 h 671"/>
                <a:gd name="T82" fmla="*/ 2147483647 w 484"/>
                <a:gd name="T83" fmla="*/ 2147483647 h 671"/>
                <a:gd name="T84" fmla="*/ 2147483647 w 484"/>
                <a:gd name="T85" fmla="*/ 2147483647 h 671"/>
                <a:gd name="T86" fmla="*/ 2147483647 w 484"/>
                <a:gd name="T87" fmla="*/ 2147483647 h 671"/>
                <a:gd name="T88" fmla="*/ 2147483647 w 484"/>
                <a:gd name="T89" fmla="*/ 2147483647 h 671"/>
                <a:gd name="T90" fmla="*/ 2147483647 w 484"/>
                <a:gd name="T91" fmla="*/ 2147483647 h 671"/>
                <a:gd name="T92" fmla="*/ 2147483647 w 484"/>
                <a:gd name="T93" fmla="*/ 2147483647 h 671"/>
                <a:gd name="T94" fmla="*/ 2147483647 w 484"/>
                <a:gd name="T95" fmla="*/ 2147483647 h 671"/>
                <a:gd name="T96" fmla="*/ 2147483647 w 484"/>
                <a:gd name="T97" fmla="*/ 2147483647 h 671"/>
                <a:gd name="T98" fmla="*/ 2147483647 w 484"/>
                <a:gd name="T99" fmla="*/ 2147483647 h 671"/>
                <a:gd name="T100" fmla="*/ 2147483647 w 484"/>
                <a:gd name="T101" fmla="*/ 2147483647 h 671"/>
                <a:gd name="T102" fmla="*/ 2147483647 w 484"/>
                <a:gd name="T103" fmla="*/ 2147483647 h 671"/>
                <a:gd name="T104" fmla="*/ 2147483647 w 484"/>
                <a:gd name="T105" fmla="*/ 2147483647 h 671"/>
                <a:gd name="T106" fmla="*/ 2147483647 w 484"/>
                <a:gd name="T107" fmla="*/ 2147483647 h 671"/>
                <a:gd name="T108" fmla="*/ 2147483647 w 484"/>
                <a:gd name="T109" fmla="*/ 2147483647 h 671"/>
                <a:gd name="T110" fmla="*/ 2147483647 w 484"/>
                <a:gd name="T111" fmla="*/ 2147483647 h 671"/>
                <a:gd name="T112" fmla="*/ 2147483647 w 484"/>
                <a:gd name="T113" fmla="*/ 2147483647 h 6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4"/>
                <a:gd name="T172" fmla="*/ 0 h 671"/>
                <a:gd name="T173" fmla="*/ 484 w 484"/>
                <a:gd name="T174" fmla="*/ 671 h 67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4" h="671">
                  <a:moveTo>
                    <a:pt x="192" y="669"/>
                  </a:moveTo>
                  <a:lnTo>
                    <a:pt x="188" y="665"/>
                  </a:lnTo>
                  <a:lnTo>
                    <a:pt x="182" y="669"/>
                  </a:lnTo>
                  <a:lnTo>
                    <a:pt x="175" y="671"/>
                  </a:lnTo>
                  <a:lnTo>
                    <a:pt x="167" y="667"/>
                  </a:lnTo>
                  <a:lnTo>
                    <a:pt x="161" y="667"/>
                  </a:lnTo>
                  <a:lnTo>
                    <a:pt x="150" y="660"/>
                  </a:lnTo>
                  <a:lnTo>
                    <a:pt x="148" y="652"/>
                  </a:lnTo>
                  <a:lnTo>
                    <a:pt x="140" y="644"/>
                  </a:lnTo>
                  <a:lnTo>
                    <a:pt x="136" y="633"/>
                  </a:lnTo>
                  <a:lnTo>
                    <a:pt x="134" y="623"/>
                  </a:lnTo>
                  <a:lnTo>
                    <a:pt x="133" y="612"/>
                  </a:lnTo>
                  <a:lnTo>
                    <a:pt x="129" y="602"/>
                  </a:lnTo>
                  <a:lnTo>
                    <a:pt x="127" y="592"/>
                  </a:lnTo>
                  <a:lnTo>
                    <a:pt x="123" y="579"/>
                  </a:lnTo>
                  <a:lnTo>
                    <a:pt x="121" y="571"/>
                  </a:lnTo>
                  <a:lnTo>
                    <a:pt x="117" y="564"/>
                  </a:lnTo>
                  <a:lnTo>
                    <a:pt x="109" y="558"/>
                  </a:lnTo>
                  <a:lnTo>
                    <a:pt x="102" y="550"/>
                  </a:lnTo>
                  <a:lnTo>
                    <a:pt x="102" y="541"/>
                  </a:lnTo>
                  <a:lnTo>
                    <a:pt x="100" y="535"/>
                  </a:lnTo>
                  <a:lnTo>
                    <a:pt x="92" y="527"/>
                  </a:lnTo>
                  <a:lnTo>
                    <a:pt x="90" y="521"/>
                  </a:lnTo>
                  <a:lnTo>
                    <a:pt x="98" y="516"/>
                  </a:lnTo>
                  <a:lnTo>
                    <a:pt x="92" y="512"/>
                  </a:lnTo>
                  <a:lnTo>
                    <a:pt x="90" y="506"/>
                  </a:lnTo>
                  <a:lnTo>
                    <a:pt x="98" y="506"/>
                  </a:lnTo>
                  <a:lnTo>
                    <a:pt x="102" y="498"/>
                  </a:lnTo>
                  <a:lnTo>
                    <a:pt x="100" y="491"/>
                  </a:lnTo>
                  <a:lnTo>
                    <a:pt x="98" y="485"/>
                  </a:lnTo>
                  <a:lnTo>
                    <a:pt x="92" y="477"/>
                  </a:lnTo>
                  <a:lnTo>
                    <a:pt x="98" y="473"/>
                  </a:lnTo>
                  <a:lnTo>
                    <a:pt x="100" y="468"/>
                  </a:lnTo>
                  <a:lnTo>
                    <a:pt x="98" y="462"/>
                  </a:lnTo>
                  <a:lnTo>
                    <a:pt x="88" y="456"/>
                  </a:lnTo>
                  <a:lnTo>
                    <a:pt x="81" y="452"/>
                  </a:lnTo>
                  <a:lnTo>
                    <a:pt x="71" y="447"/>
                  </a:lnTo>
                  <a:lnTo>
                    <a:pt x="71" y="439"/>
                  </a:lnTo>
                  <a:lnTo>
                    <a:pt x="67" y="435"/>
                  </a:lnTo>
                  <a:lnTo>
                    <a:pt x="60" y="431"/>
                  </a:lnTo>
                  <a:lnTo>
                    <a:pt x="58" y="422"/>
                  </a:lnTo>
                  <a:lnTo>
                    <a:pt x="67" y="416"/>
                  </a:lnTo>
                  <a:lnTo>
                    <a:pt x="73" y="408"/>
                  </a:lnTo>
                  <a:lnTo>
                    <a:pt x="77" y="397"/>
                  </a:lnTo>
                  <a:lnTo>
                    <a:pt x="77" y="389"/>
                  </a:lnTo>
                  <a:lnTo>
                    <a:pt x="79" y="379"/>
                  </a:lnTo>
                  <a:lnTo>
                    <a:pt x="81" y="372"/>
                  </a:lnTo>
                  <a:lnTo>
                    <a:pt x="85" y="362"/>
                  </a:lnTo>
                  <a:lnTo>
                    <a:pt x="86" y="355"/>
                  </a:lnTo>
                  <a:lnTo>
                    <a:pt x="85" y="347"/>
                  </a:lnTo>
                  <a:lnTo>
                    <a:pt x="81" y="341"/>
                  </a:lnTo>
                  <a:lnTo>
                    <a:pt x="81" y="332"/>
                  </a:lnTo>
                  <a:lnTo>
                    <a:pt x="79" y="322"/>
                  </a:lnTo>
                  <a:lnTo>
                    <a:pt x="77" y="310"/>
                  </a:lnTo>
                  <a:lnTo>
                    <a:pt x="71" y="303"/>
                  </a:lnTo>
                  <a:lnTo>
                    <a:pt x="62" y="299"/>
                  </a:lnTo>
                  <a:lnTo>
                    <a:pt x="52" y="295"/>
                  </a:lnTo>
                  <a:lnTo>
                    <a:pt x="46" y="289"/>
                  </a:lnTo>
                  <a:lnTo>
                    <a:pt x="35" y="289"/>
                  </a:lnTo>
                  <a:lnTo>
                    <a:pt x="25" y="287"/>
                  </a:lnTo>
                  <a:lnTo>
                    <a:pt x="12" y="287"/>
                  </a:lnTo>
                  <a:lnTo>
                    <a:pt x="0" y="289"/>
                  </a:lnTo>
                  <a:lnTo>
                    <a:pt x="8" y="280"/>
                  </a:lnTo>
                  <a:lnTo>
                    <a:pt x="14" y="272"/>
                  </a:lnTo>
                  <a:lnTo>
                    <a:pt x="15" y="264"/>
                  </a:lnTo>
                  <a:lnTo>
                    <a:pt x="27" y="261"/>
                  </a:lnTo>
                  <a:lnTo>
                    <a:pt x="35" y="253"/>
                  </a:lnTo>
                  <a:lnTo>
                    <a:pt x="38" y="249"/>
                  </a:lnTo>
                  <a:lnTo>
                    <a:pt x="44" y="239"/>
                  </a:lnTo>
                  <a:lnTo>
                    <a:pt x="50" y="241"/>
                  </a:lnTo>
                  <a:lnTo>
                    <a:pt x="63" y="245"/>
                  </a:lnTo>
                  <a:lnTo>
                    <a:pt x="75" y="239"/>
                  </a:lnTo>
                  <a:lnTo>
                    <a:pt x="83" y="232"/>
                  </a:lnTo>
                  <a:lnTo>
                    <a:pt x="85" y="220"/>
                  </a:lnTo>
                  <a:lnTo>
                    <a:pt x="86" y="213"/>
                  </a:lnTo>
                  <a:lnTo>
                    <a:pt x="90" y="201"/>
                  </a:lnTo>
                  <a:lnTo>
                    <a:pt x="96" y="188"/>
                  </a:lnTo>
                  <a:lnTo>
                    <a:pt x="104" y="172"/>
                  </a:lnTo>
                  <a:lnTo>
                    <a:pt x="111" y="165"/>
                  </a:lnTo>
                  <a:lnTo>
                    <a:pt x="119" y="155"/>
                  </a:lnTo>
                  <a:lnTo>
                    <a:pt x="123" y="143"/>
                  </a:lnTo>
                  <a:lnTo>
                    <a:pt x="127" y="136"/>
                  </a:lnTo>
                  <a:lnTo>
                    <a:pt x="136" y="126"/>
                  </a:lnTo>
                  <a:lnTo>
                    <a:pt x="138" y="119"/>
                  </a:lnTo>
                  <a:lnTo>
                    <a:pt x="136" y="111"/>
                  </a:lnTo>
                  <a:lnTo>
                    <a:pt x="140" y="101"/>
                  </a:lnTo>
                  <a:lnTo>
                    <a:pt x="148" y="96"/>
                  </a:lnTo>
                  <a:lnTo>
                    <a:pt x="154" y="88"/>
                  </a:lnTo>
                  <a:lnTo>
                    <a:pt x="156" y="82"/>
                  </a:lnTo>
                  <a:lnTo>
                    <a:pt x="163" y="82"/>
                  </a:lnTo>
                  <a:lnTo>
                    <a:pt x="165" y="73"/>
                  </a:lnTo>
                  <a:lnTo>
                    <a:pt x="167" y="63"/>
                  </a:lnTo>
                  <a:lnTo>
                    <a:pt x="167" y="53"/>
                  </a:lnTo>
                  <a:lnTo>
                    <a:pt x="165" y="46"/>
                  </a:lnTo>
                  <a:lnTo>
                    <a:pt x="175" y="34"/>
                  </a:lnTo>
                  <a:lnTo>
                    <a:pt x="180" y="25"/>
                  </a:lnTo>
                  <a:lnTo>
                    <a:pt x="179" y="17"/>
                  </a:lnTo>
                  <a:lnTo>
                    <a:pt x="182" y="7"/>
                  </a:lnTo>
                  <a:lnTo>
                    <a:pt x="190" y="0"/>
                  </a:lnTo>
                  <a:lnTo>
                    <a:pt x="196" y="5"/>
                  </a:lnTo>
                  <a:lnTo>
                    <a:pt x="211" y="3"/>
                  </a:lnTo>
                  <a:lnTo>
                    <a:pt x="219" y="5"/>
                  </a:lnTo>
                  <a:lnTo>
                    <a:pt x="227" y="13"/>
                  </a:lnTo>
                  <a:lnTo>
                    <a:pt x="236" y="15"/>
                  </a:lnTo>
                  <a:lnTo>
                    <a:pt x="242" y="13"/>
                  </a:lnTo>
                  <a:lnTo>
                    <a:pt x="244" y="25"/>
                  </a:lnTo>
                  <a:lnTo>
                    <a:pt x="251" y="28"/>
                  </a:lnTo>
                  <a:lnTo>
                    <a:pt x="261" y="28"/>
                  </a:lnTo>
                  <a:lnTo>
                    <a:pt x="269" y="32"/>
                  </a:lnTo>
                  <a:lnTo>
                    <a:pt x="278" y="36"/>
                  </a:lnTo>
                  <a:lnTo>
                    <a:pt x="298" y="42"/>
                  </a:lnTo>
                  <a:lnTo>
                    <a:pt x="298" y="48"/>
                  </a:lnTo>
                  <a:lnTo>
                    <a:pt x="290" y="53"/>
                  </a:lnTo>
                  <a:lnTo>
                    <a:pt x="294" y="57"/>
                  </a:lnTo>
                  <a:lnTo>
                    <a:pt x="296" y="65"/>
                  </a:lnTo>
                  <a:lnTo>
                    <a:pt x="298" y="73"/>
                  </a:lnTo>
                  <a:lnTo>
                    <a:pt x="294" y="78"/>
                  </a:lnTo>
                  <a:lnTo>
                    <a:pt x="296" y="84"/>
                  </a:lnTo>
                  <a:lnTo>
                    <a:pt x="303" y="84"/>
                  </a:lnTo>
                  <a:lnTo>
                    <a:pt x="309" y="86"/>
                  </a:lnTo>
                  <a:lnTo>
                    <a:pt x="309" y="94"/>
                  </a:lnTo>
                  <a:lnTo>
                    <a:pt x="307" y="101"/>
                  </a:lnTo>
                  <a:lnTo>
                    <a:pt x="301" y="107"/>
                  </a:lnTo>
                  <a:lnTo>
                    <a:pt x="299" y="115"/>
                  </a:lnTo>
                  <a:lnTo>
                    <a:pt x="301" y="122"/>
                  </a:lnTo>
                  <a:lnTo>
                    <a:pt x="309" y="122"/>
                  </a:lnTo>
                  <a:lnTo>
                    <a:pt x="315" y="117"/>
                  </a:lnTo>
                  <a:lnTo>
                    <a:pt x="317" y="105"/>
                  </a:lnTo>
                  <a:lnTo>
                    <a:pt x="322" y="103"/>
                  </a:lnTo>
                  <a:lnTo>
                    <a:pt x="328" y="107"/>
                  </a:lnTo>
                  <a:lnTo>
                    <a:pt x="342" y="109"/>
                  </a:lnTo>
                  <a:lnTo>
                    <a:pt x="346" y="99"/>
                  </a:lnTo>
                  <a:lnTo>
                    <a:pt x="347" y="94"/>
                  </a:lnTo>
                  <a:lnTo>
                    <a:pt x="353" y="90"/>
                  </a:lnTo>
                  <a:lnTo>
                    <a:pt x="363" y="90"/>
                  </a:lnTo>
                  <a:lnTo>
                    <a:pt x="370" y="94"/>
                  </a:lnTo>
                  <a:lnTo>
                    <a:pt x="386" y="97"/>
                  </a:lnTo>
                  <a:lnTo>
                    <a:pt x="392" y="101"/>
                  </a:lnTo>
                  <a:lnTo>
                    <a:pt x="399" y="103"/>
                  </a:lnTo>
                  <a:lnTo>
                    <a:pt x="411" y="109"/>
                  </a:lnTo>
                  <a:lnTo>
                    <a:pt x="418" y="119"/>
                  </a:lnTo>
                  <a:lnTo>
                    <a:pt x="428" y="122"/>
                  </a:lnTo>
                  <a:lnTo>
                    <a:pt x="440" y="126"/>
                  </a:lnTo>
                  <a:lnTo>
                    <a:pt x="449" y="130"/>
                  </a:lnTo>
                  <a:lnTo>
                    <a:pt x="459" y="136"/>
                  </a:lnTo>
                  <a:lnTo>
                    <a:pt x="468" y="136"/>
                  </a:lnTo>
                  <a:lnTo>
                    <a:pt x="484" y="136"/>
                  </a:lnTo>
                  <a:lnTo>
                    <a:pt x="480" y="142"/>
                  </a:lnTo>
                  <a:lnTo>
                    <a:pt x="474" y="151"/>
                  </a:lnTo>
                  <a:lnTo>
                    <a:pt x="466" y="157"/>
                  </a:lnTo>
                  <a:lnTo>
                    <a:pt x="461" y="159"/>
                  </a:lnTo>
                  <a:lnTo>
                    <a:pt x="453" y="167"/>
                  </a:lnTo>
                  <a:lnTo>
                    <a:pt x="451" y="170"/>
                  </a:lnTo>
                  <a:lnTo>
                    <a:pt x="445" y="176"/>
                  </a:lnTo>
                  <a:lnTo>
                    <a:pt x="432" y="182"/>
                  </a:lnTo>
                  <a:lnTo>
                    <a:pt x="426" y="188"/>
                  </a:lnTo>
                  <a:lnTo>
                    <a:pt x="424" y="195"/>
                  </a:lnTo>
                  <a:lnTo>
                    <a:pt x="418" y="199"/>
                  </a:lnTo>
                  <a:lnTo>
                    <a:pt x="413" y="211"/>
                  </a:lnTo>
                  <a:lnTo>
                    <a:pt x="405" y="218"/>
                  </a:lnTo>
                  <a:lnTo>
                    <a:pt x="403" y="230"/>
                  </a:lnTo>
                  <a:lnTo>
                    <a:pt x="401" y="236"/>
                  </a:lnTo>
                  <a:lnTo>
                    <a:pt x="403" y="247"/>
                  </a:lnTo>
                  <a:lnTo>
                    <a:pt x="409" y="255"/>
                  </a:lnTo>
                  <a:lnTo>
                    <a:pt x="405" y="264"/>
                  </a:lnTo>
                  <a:lnTo>
                    <a:pt x="405" y="272"/>
                  </a:lnTo>
                  <a:lnTo>
                    <a:pt x="403" y="284"/>
                  </a:lnTo>
                  <a:lnTo>
                    <a:pt x="405" y="291"/>
                  </a:lnTo>
                  <a:lnTo>
                    <a:pt x="411" y="299"/>
                  </a:lnTo>
                  <a:lnTo>
                    <a:pt x="409" y="305"/>
                  </a:lnTo>
                  <a:lnTo>
                    <a:pt x="403" y="308"/>
                  </a:lnTo>
                  <a:lnTo>
                    <a:pt x="397" y="312"/>
                  </a:lnTo>
                  <a:lnTo>
                    <a:pt x="388" y="322"/>
                  </a:lnTo>
                  <a:lnTo>
                    <a:pt x="390" y="332"/>
                  </a:lnTo>
                  <a:lnTo>
                    <a:pt x="393" y="339"/>
                  </a:lnTo>
                  <a:lnTo>
                    <a:pt x="390" y="347"/>
                  </a:lnTo>
                  <a:lnTo>
                    <a:pt x="390" y="353"/>
                  </a:lnTo>
                  <a:lnTo>
                    <a:pt x="390" y="360"/>
                  </a:lnTo>
                  <a:lnTo>
                    <a:pt x="392" y="368"/>
                  </a:lnTo>
                  <a:lnTo>
                    <a:pt x="399" y="378"/>
                  </a:lnTo>
                  <a:lnTo>
                    <a:pt x="403" y="385"/>
                  </a:lnTo>
                  <a:lnTo>
                    <a:pt x="403" y="393"/>
                  </a:lnTo>
                  <a:lnTo>
                    <a:pt x="403" y="402"/>
                  </a:lnTo>
                  <a:lnTo>
                    <a:pt x="395" y="406"/>
                  </a:lnTo>
                  <a:lnTo>
                    <a:pt x="382" y="410"/>
                  </a:lnTo>
                  <a:lnTo>
                    <a:pt x="370" y="412"/>
                  </a:lnTo>
                  <a:lnTo>
                    <a:pt x="367" y="410"/>
                  </a:lnTo>
                  <a:lnTo>
                    <a:pt x="361" y="410"/>
                  </a:lnTo>
                  <a:lnTo>
                    <a:pt x="353" y="412"/>
                  </a:lnTo>
                  <a:lnTo>
                    <a:pt x="346" y="410"/>
                  </a:lnTo>
                  <a:lnTo>
                    <a:pt x="342" y="404"/>
                  </a:lnTo>
                  <a:lnTo>
                    <a:pt x="334" y="404"/>
                  </a:lnTo>
                  <a:lnTo>
                    <a:pt x="326" y="410"/>
                  </a:lnTo>
                  <a:lnTo>
                    <a:pt x="315" y="418"/>
                  </a:lnTo>
                  <a:lnTo>
                    <a:pt x="309" y="426"/>
                  </a:lnTo>
                  <a:lnTo>
                    <a:pt x="305" y="429"/>
                  </a:lnTo>
                  <a:lnTo>
                    <a:pt x="298" y="431"/>
                  </a:lnTo>
                  <a:lnTo>
                    <a:pt x="290" y="433"/>
                  </a:lnTo>
                  <a:lnTo>
                    <a:pt x="290" y="439"/>
                  </a:lnTo>
                  <a:lnTo>
                    <a:pt x="280" y="447"/>
                  </a:lnTo>
                  <a:lnTo>
                    <a:pt x="276" y="452"/>
                  </a:lnTo>
                  <a:lnTo>
                    <a:pt x="267" y="452"/>
                  </a:lnTo>
                  <a:lnTo>
                    <a:pt x="257" y="447"/>
                  </a:lnTo>
                  <a:lnTo>
                    <a:pt x="253" y="454"/>
                  </a:lnTo>
                  <a:lnTo>
                    <a:pt x="240" y="458"/>
                  </a:lnTo>
                  <a:lnTo>
                    <a:pt x="228" y="460"/>
                  </a:lnTo>
                  <a:lnTo>
                    <a:pt x="225" y="468"/>
                  </a:lnTo>
                  <a:lnTo>
                    <a:pt x="221" y="477"/>
                  </a:lnTo>
                  <a:lnTo>
                    <a:pt x="217" y="487"/>
                  </a:lnTo>
                  <a:lnTo>
                    <a:pt x="217" y="495"/>
                  </a:lnTo>
                  <a:lnTo>
                    <a:pt x="207" y="506"/>
                  </a:lnTo>
                  <a:lnTo>
                    <a:pt x="200" y="520"/>
                  </a:lnTo>
                  <a:lnTo>
                    <a:pt x="192" y="525"/>
                  </a:lnTo>
                  <a:lnTo>
                    <a:pt x="188" y="535"/>
                  </a:lnTo>
                  <a:lnTo>
                    <a:pt x="180" y="544"/>
                  </a:lnTo>
                  <a:lnTo>
                    <a:pt x="180" y="554"/>
                  </a:lnTo>
                  <a:lnTo>
                    <a:pt x="180" y="567"/>
                  </a:lnTo>
                  <a:lnTo>
                    <a:pt x="186" y="579"/>
                  </a:lnTo>
                  <a:lnTo>
                    <a:pt x="192" y="596"/>
                  </a:lnTo>
                  <a:lnTo>
                    <a:pt x="192" y="604"/>
                  </a:lnTo>
                  <a:lnTo>
                    <a:pt x="196" y="612"/>
                  </a:lnTo>
                  <a:lnTo>
                    <a:pt x="198" y="623"/>
                  </a:lnTo>
                  <a:lnTo>
                    <a:pt x="198" y="635"/>
                  </a:lnTo>
                  <a:lnTo>
                    <a:pt x="196" y="642"/>
                  </a:lnTo>
                  <a:lnTo>
                    <a:pt x="194" y="652"/>
                  </a:lnTo>
                  <a:lnTo>
                    <a:pt x="192" y="660"/>
                  </a:lnTo>
                  <a:lnTo>
                    <a:pt x="188" y="665"/>
                  </a:lnTo>
                  <a:lnTo>
                    <a:pt x="192" y="669"/>
                  </a:lnTo>
                  <a:close/>
                </a:path>
              </a:pathLst>
            </a:custGeom>
            <a:solidFill>
              <a:srgbClr val="92D050"/>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59" name="Freeform 35">
              <a:extLst>
                <a:ext uri="{FF2B5EF4-FFF2-40B4-BE49-F238E27FC236}">
                  <a16:creationId xmlns:a16="http://schemas.microsoft.com/office/drawing/2014/main" id="{ECE1D901-4C27-4C75-B37E-EE43E15320D5}"/>
                </a:ext>
              </a:extLst>
            </p:cNvPr>
            <p:cNvSpPr>
              <a:spLocks/>
            </p:cNvSpPr>
            <p:nvPr/>
          </p:nvSpPr>
          <p:spPr bwMode="auto">
            <a:xfrm>
              <a:off x="6488951" y="2314858"/>
              <a:ext cx="677318" cy="966981"/>
            </a:xfrm>
            <a:custGeom>
              <a:avLst/>
              <a:gdLst>
                <a:gd name="T0" fmla="*/ 2147483647 w 380"/>
                <a:gd name="T1" fmla="*/ 2147483647 h 556"/>
                <a:gd name="T2" fmla="*/ 2147483647 w 380"/>
                <a:gd name="T3" fmla="*/ 2147483647 h 556"/>
                <a:gd name="T4" fmla="*/ 2147483647 w 380"/>
                <a:gd name="T5" fmla="*/ 2147483647 h 556"/>
                <a:gd name="T6" fmla="*/ 2147483647 w 380"/>
                <a:gd name="T7" fmla="*/ 2147483647 h 556"/>
                <a:gd name="T8" fmla="*/ 2147483647 w 380"/>
                <a:gd name="T9" fmla="*/ 2147483647 h 556"/>
                <a:gd name="T10" fmla="*/ 2147483647 w 380"/>
                <a:gd name="T11" fmla="*/ 2147483647 h 556"/>
                <a:gd name="T12" fmla="*/ 2147483647 w 380"/>
                <a:gd name="T13" fmla="*/ 2147483647 h 556"/>
                <a:gd name="T14" fmla="*/ 2147483647 w 380"/>
                <a:gd name="T15" fmla="*/ 2147483647 h 556"/>
                <a:gd name="T16" fmla="*/ 2147483647 w 380"/>
                <a:gd name="T17" fmla="*/ 2147483647 h 556"/>
                <a:gd name="T18" fmla="*/ 2147483647 w 380"/>
                <a:gd name="T19" fmla="*/ 2147483647 h 556"/>
                <a:gd name="T20" fmla="*/ 2147483647 w 380"/>
                <a:gd name="T21" fmla="*/ 2147483647 h 556"/>
                <a:gd name="T22" fmla="*/ 2147483647 w 380"/>
                <a:gd name="T23" fmla="*/ 2147483647 h 556"/>
                <a:gd name="T24" fmla="*/ 2147483647 w 380"/>
                <a:gd name="T25" fmla="*/ 2147483647 h 556"/>
                <a:gd name="T26" fmla="*/ 2147483647 w 380"/>
                <a:gd name="T27" fmla="*/ 2147483647 h 556"/>
                <a:gd name="T28" fmla="*/ 2147483647 w 380"/>
                <a:gd name="T29" fmla="*/ 2147483647 h 556"/>
                <a:gd name="T30" fmla="*/ 2147483647 w 380"/>
                <a:gd name="T31" fmla="*/ 2147483647 h 556"/>
                <a:gd name="T32" fmla="*/ 2147483647 w 380"/>
                <a:gd name="T33" fmla="*/ 2147483647 h 556"/>
                <a:gd name="T34" fmla="*/ 2147483647 w 380"/>
                <a:gd name="T35" fmla="*/ 2147483647 h 556"/>
                <a:gd name="T36" fmla="*/ 2147483647 w 380"/>
                <a:gd name="T37" fmla="*/ 2147483647 h 556"/>
                <a:gd name="T38" fmla="*/ 2147483647 w 380"/>
                <a:gd name="T39" fmla="*/ 2147483647 h 556"/>
                <a:gd name="T40" fmla="*/ 2147483647 w 380"/>
                <a:gd name="T41" fmla="*/ 2147483647 h 556"/>
                <a:gd name="T42" fmla="*/ 2147483647 w 380"/>
                <a:gd name="T43" fmla="*/ 2147483647 h 556"/>
                <a:gd name="T44" fmla="*/ 0 w 380"/>
                <a:gd name="T45" fmla="*/ 2147483647 h 556"/>
                <a:gd name="T46" fmla="*/ 2147483647 w 380"/>
                <a:gd name="T47" fmla="*/ 2147483647 h 556"/>
                <a:gd name="T48" fmla="*/ 2147483647 w 380"/>
                <a:gd name="T49" fmla="*/ 2147483647 h 556"/>
                <a:gd name="T50" fmla="*/ 2147483647 w 380"/>
                <a:gd name="T51" fmla="*/ 2147483647 h 556"/>
                <a:gd name="T52" fmla="*/ 2147483647 w 380"/>
                <a:gd name="T53" fmla="*/ 2147483647 h 556"/>
                <a:gd name="T54" fmla="*/ 2147483647 w 380"/>
                <a:gd name="T55" fmla="*/ 2147483647 h 556"/>
                <a:gd name="T56" fmla="*/ 2147483647 w 380"/>
                <a:gd name="T57" fmla="*/ 2147483647 h 556"/>
                <a:gd name="T58" fmla="*/ 2147483647 w 380"/>
                <a:gd name="T59" fmla="*/ 2147483647 h 556"/>
                <a:gd name="T60" fmla="*/ 2147483647 w 380"/>
                <a:gd name="T61" fmla="*/ 2147483647 h 556"/>
                <a:gd name="T62" fmla="*/ 2147483647 w 380"/>
                <a:gd name="T63" fmla="*/ 2147483647 h 556"/>
                <a:gd name="T64" fmla="*/ 2147483647 w 380"/>
                <a:gd name="T65" fmla="*/ 2147483647 h 556"/>
                <a:gd name="T66" fmla="*/ 2147483647 w 380"/>
                <a:gd name="T67" fmla="*/ 2147483647 h 556"/>
                <a:gd name="T68" fmla="*/ 2147483647 w 380"/>
                <a:gd name="T69" fmla="*/ 2147483647 h 556"/>
                <a:gd name="T70" fmla="*/ 2147483647 w 380"/>
                <a:gd name="T71" fmla="*/ 2147483647 h 556"/>
                <a:gd name="T72" fmla="*/ 2147483647 w 380"/>
                <a:gd name="T73" fmla="*/ 2147483647 h 556"/>
                <a:gd name="T74" fmla="*/ 2147483647 w 380"/>
                <a:gd name="T75" fmla="*/ 2147483647 h 556"/>
                <a:gd name="T76" fmla="*/ 2147483647 w 380"/>
                <a:gd name="T77" fmla="*/ 2147483647 h 556"/>
                <a:gd name="T78" fmla="*/ 2147483647 w 380"/>
                <a:gd name="T79" fmla="*/ 2147483647 h 556"/>
                <a:gd name="T80" fmla="*/ 2147483647 w 380"/>
                <a:gd name="T81" fmla="*/ 2147483647 h 556"/>
                <a:gd name="T82" fmla="*/ 2147483647 w 380"/>
                <a:gd name="T83" fmla="*/ 2147483647 h 556"/>
                <a:gd name="T84" fmla="*/ 2147483647 w 380"/>
                <a:gd name="T85" fmla="*/ 2147483647 h 556"/>
                <a:gd name="T86" fmla="*/ 2147483647 w 380"/>
                <a:gd name="T87" fmla="*/ 2147483647 h 556"/>
                <a:gd name="T88" fmla="*/ 2147483647 w 380"/>
                <a:gd name="T89" fmla="*/ 2147483647 h 556"/>
                <a:gd name="T90" fmla="*/ 2147483647 w 380"/>
                <a:gd name="T91" fmla="*/ 2147483647 h 556"/>
                <a:gd name="T92" fmla="*/ 2147483647 w 380"/>
                <a:gd name="T93" fmla="*/ 2147483647 h 556"/>
                <a:gd name="T94" fmla="*/ 2147483647 w 380"/>
                <a:gd name="T95" fmla="*/ 2147483647 h 556"/>
                <a:gd name="T96" fmla="*/ 2147483647 w 380"/>
                <a:gd name="T97" fmla="*/ 2147483647 h 556"/>
                <a:gd name="T98" fmla="*/ 2147483647 w 380"/>
                <a:gd name="T99" fmla="*/ 2147483647 h 556"/>
                <a:gd name="T100" fmla="*/ 2147483647 w 380"/>
                <a:gd name="T101" fmla="*/ 2147483647 h 556"/>
                <a:gd name="T102" fmla="*/ 2147483647 w 380"/>
                <a:gd name="T103" fmla="*/ 2147483647 h 556"/>
                <a:gd name="T104" fmla="*/ 2147483647 w 380"/>
                <a:gd name="T105" fmla="*/ 2147483647 h 556"/>
                <a:gd name="T106" fmla="*/ 2147483647 w 380"/>
                <a:gd name="T107" fmla="*/ 2147483647 h 556"/>
                <a:gd name="T108" fmla="*/ 2147483647 w 380"/>
                <a:gd name="T109" fmla="*/ 2147483647 h 556"/>
                <a:gd name="T110" fmla="*/ 2147483647 w 380"/>
                <a:gd name="T111" fmla="*/ 2147483647 h 5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80"/>
                <a:gd name="T169" fmla="*/ 0 h 556"/>
                <a:gd name="T170" fmla="*/ 380 w 380"/>
                <a:gd name="T171" fmla="*/ 556 h 55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80" h="556">
                  <a:moveTo>
                    <a:pt x="304" y="0"/>
                  </a:moveTo>
                  <a:lnTo>
                    <a:pt x="300" y="6"/>
                  </a:lnTo>
                  <a:lnTo>
                    <a:pt x="294" y="15"/>
                  </a:lnTo>
                  <a:lnTo>
                    <a:pt x="286" y="21"/>
                  </a:lnTo>
                  <a:lnTo>
                    <a:pt x="281" y="23"/>
                  </a:lnTo>
                  <a:lnTo>
                    <a:pt x="273" y="31"/>
                  </a:lnTo>
                  <a:lnTo>
                    <a:pt x="271" y="34"/>
                  </a:lnTo>
                  <a:lnTo>
                    <a:pt x="265" y="40"/>
                  </a:lnTo>
                  <a:lnTo>
                    <a:pt x="252" y="46"/>
                  </a:lnTo>
                  <a:lnTo>
                    <a:pt x="246" y="52"/>
                  </a:lnTo>
                  <a:lnTo>
                    <a:pt x="244" y="59"/>
                  </a:lnTo>
                  <a:lnTo>
                    <a:pt x="238" y="63"/>
                  </a:lnTo>
                  <a:lnTo>
                    <a:pt x="233" y="75"/>
                  </a:lnTo>
                  <a:lnTo>
                    <a:pt x="225" y="82"/>
                  </a:lnTo>
                  <a:lnTo>
                    <a:pt x="223" y="94"/>
                  </a:lnTo>
                  <a:lnTo>
                    <a:pt x="221" y="100"/>
                  </a:lnTo>
                  <a:lnTo>
                    <a:pt x="223" y="111"/>
                  </a:lnTo>
                  <a:lnTo>
                    <a:pt x="229" y="119"/>
                  </a:lnTo>
                  <a:lnTo>
                    <a:pt x="225" y="128"/>
                  </a:lnTo>
                  <a:lnTo>
                    <a:pt x="225" y="136"/>
                  </a:lnTo>
                  <a:lnTo>
                    <a:pt x="223" y="148"/>
                  </a:lnTo>
                  <a:lnTo>
                    <a:pt x="225" y="155"/>
                  </a:lnTo>
                  <a:lnTo>
                    <a:pt x="231" y="163"/>
                  </a:lnTo>
                  <a:lnTo>
                    <a:pt x="229" y="169"/>
                  </a:lnTo>
                  <a:lnTo>
                    <a:pt x="223" y="172"/>
                  </a:lnTo>
                  <a:lnTo>
                    <a:pt x="217" y="176"/>
                  </a:lnTo>
                  <a:lnTo>
                    <a:pt x="208" y="186"/>
                  </a:lnTo>
                  <a:lnTo>
                    <a:pt x="210" y="196"/>
                  </a:lnTo>
                  <a:lnTo>
                    <a:pt x="213" y="203"/>
                  </a:lnTo>
                  <a:lnTo>
                    <a:pt x="210" y="211"/>
                  </a:lnTo>
                  <a:lnTo>
                    <a:pt x="210" y="217"/>
                  </a:lnTo>
                  <a:lnTo>
                    <a:pt x="210" y="224"/>
                  </a:lnTo>
                  <a:lnTo>
                    <a:pt x="212" y="232"/>
                  </a:lnTo>
                  <a:lnTo>
                    <a:pt x="219" y="242"/>
                  </a:lnTo>
                  <a:lnTo>
                    <a:pt x="223" y="249"/>
                  </a:lnTo>
                  <a:lnTo>
                    <a:pt x="223" y="257"/>
                  </a:lnTo>
                  <a:lnTo>
                    <a:pt x="223" y="266"/>
                  </a:lnTo>
                  <a:lnTo>
                    <a:pt x="215" y="270"/>
                  </a:lnTo>
                  <a:lnTo>
                    <a:pt x="202" y="274"/>
                  </a:lnTo>
                  <a:lnTo>
                    <a:pt x="190" y="276"/>
                  </a:lnTo>
                  <a:lnTo>
                    <a:pt x="187" y="274"/>
                  </a:lnTo>
                  <a:lnTo>
                    <a:pt x="181" y="274"/>
                  </a:lnTo>
                  <a:lnTo>
                    <a:pt x="173" y="276"/>
                  </a:lnTo>
                  <a:lnTo>
                    <a:pt x="166" y="274"/>
                  </a:lnTo>
                  <a:lnTo>
                    <a:pt x="162" y="268"/>
                  </a:lnTo>
                  <a:lnTo>
                    <a:pt x="154" y="268"/>
                  </a:lnTo>
                  <a:lnTo>
                    <a:pt x="146" y="274"/>
                  </a:lnTo>
                  <a:lnTo>
                    <a:pt x="135" y="282"/>
                  </a:lnTo>
                  <a:lnTo>
                    <a:pt x="129" y="290"/>
                  </a:lnTo>
                  <a:lnTo>
                    <a:pt x="125" y="293"/>
                  </a:lnTo>
                  <a:lnTo>
                    <a:pt x="118" y="295"/>
                  </a:lnTo>
                  <a:lnTo>
                    <a:pt x="110" y="297"/>
                  </a:lnTo>
                  <a:lnTo>
                    <a:pt x="110" y="303"/>
                  </a:lnTo>
                  <a:lnTo>
                    <a:pt x="100" y="311"/>
                  </a:lnTo>
                  <a:lnTo>
                    <a:pt x="96" y="316"/>
                  </a:lnTo>
                  <a:lnTo>
                    <a:pt x="87" y="316"/>
                  </a:lnTo>
                  <a:lnTo>
                    <a:pt x="77" y="311"/>
                  </a:lnTo>
                  <a:lnTo>
                    <a:pt x="73" y="318"/>
                  </a:lnTo>
                  <a:lnTo>
                    <a:pt x="60" y="322"/>
                  </a:lnTo>
                  <a:lnTo>
                    <a:pt x="48" y="324"/>
                  </a:lnTo>
                  <a:lnTo>
                    <a:pt x="45" y="332"/>
                  </a:lnTo>
                  <a:lnTo>
                    <a:pt x="41" y="341"/>
                  </a:lnTo>
                  <a:lnTo>
                    <a:pt x="37" y="351"/>
                  </a:lnTo>
                  <a:lnTo>
                    <a:pt x="37" y="359"/>
                  </a:lnTo>
                  <a:lnTo>
                    <a:pt x="27" y="370"/>
                  </a:lnTo>
                  <a:lnTo>
                    <a:pt x="20" y="384"/>
                  </a:lnTo>
                  <a:lnTo>
                    <a:pt x="12" y="389"/>
                  </a:lnTo>
                  <a:lnTo>
                    <a:pt x="8" y="399"/>
                  </a:lnTo>
                  <a:lnTo>
                    <a:pt x="0" y="408"/>
                  </a:lnTo>
                  <a:lnTo>
                    <a:pt x="0" y="418"/>
                  </a:lnTo>
                  <a:lnTo>
                    <a:pt x="0" y="431"/>
                  </a:lnTo>
                  <a:lnTo>
                    <a:pt x="6" y="443"/>
                  </a:lnTo>
                  <a:lnTo>
                    <a:pt x="12" y="460"/>
                  </a:lnTo>
                  <a:lnTo>
                    <a:pt x="12" y="468"/>
                  </a:lnTo>
                  <a:lnTo>
                    <a:pt x="16" y="476"/>
                  </a:lnTo>
                  <a:lnTo>
                    <a:pt x="18" y="487"/>
                  </a:lnTo>
                  <a:lnTo>
                    <a:pt x="18" y="499"/>
                  </a:lnTo>
                  <a:lnTo>
                    <a:pt x="16" y="506"/>
                  </a:lnTo>
                  <a:lnTo>
                    <a:pt x="14" y="516"/>
                  </a:lnTo>
                  <a:lnTo>
                    <a:pt x="12" y="524"/>
                  </a:lnTo>
                  <a:lnTo>
                    <a:pt x="8" y="529"/>
                  </a:lnTo>
                  <a:lnTo>
                    <a:pt x="12" y="533"/>
                  </a:lnTo>
                  <a:lnTo>
                    <a:pt x="16" y="533"/>
                  </a:lnTo>
                  <a:lnTo>
                    <a:pt x="25" y="537"/>
                  </a:lnTo>
                  <a:lnTo>
                    <a:pt x="33" y="543"/>
                  </a:lnTo>
                  <a:lnTo>
                    <a:pt x="39" y="549"/>
                  </a:lnTo>
                  <a:lnTo>
                    <a:pt x="50" y="556"/>
                  </a:lnTo>
                  <a:lnTo>
                    <a:pt x="60" y="556"/>
                  </a:lnTo>
                  <a:lnTo>
                    <a:pt x="71" y="556"/>
                  </a:lnTo>
                  <a:lnTo>
                    <a:pt x="79" y="550"/>
                  </a:lnTo>
                  <a:lnTo>
                    <a:pt x="93" y="550"/>
                  </a:lnTo>
                  <a:lnTo>
                    <a:pt x="106" y="550"/>
                  </a:lnTo>
                  <a:lnTo>
                    <a:pt x="114" y="543"/>
                  </a:lnTo>
                  <a:lnTo>
                    <a:pt x="127" y="537"/>
                  </a:lnTo>
                  <a:lnTo>
                    <a:pt x="135" y="527"/>
                  </a:lnTo>
                  <a:lnTo>
                    <a:pt x="141" y="516"/>
                  </a:lnTo>
                  <a:lnTo>
                    <a:pt x="148" y="502"/>
                  </a:lnTo>
                  <a:lnTo>
                    <a:pt x="154" y="495"/>
                  </a:lnTo>
                  <a:lnTo>
                    <a:pt x="162" y="485"/>
                  </a:lnTo>
                  <a:lnTo>
                    <a:pt x="167" y="476"/>
                  </a:lnTo>
                  <a:lnTo>
                    <a:pt x="173" y="466"/>
                  </a:lnTo>
                  <a:lnTo>
                    <a:pt x="183" y="460"/>
                  </a:lnTo>
                  <a:lnTo>
                    <a:pt x="194" y="458"/>
                  </a:lnTo>
                  <a:lnTo>
                    <a:pt x="202" y="454"/>
                  </a:lnTo>
                  <a:lnTo>
                    <a:pt x="210" y="458"/>
                  </a:lnTo>
                  <a:lnTo>
                    <a:pt x="213" y="464"/>
                  </a:lnTo>
                  <a:lnTo>
                    <a:pt x="223" y="462"/>
                  </a:lnTo>
                  <a:lnTo>
                    <a:pt x="237" y="460"/>
                  </a:lnTo>
                  <a:lnTo>
                    <a:pt x="248" y="462"/>
                  </a:lnTo>
                  <a:lnTo>
                    <a:pt x="258" y="460"/>
                  </a:lnTo>
                  <a:lnTo>
                    <a:pt x="265" y="458"/>
                  </a:lnTo>
                  <a:lnTo>
                    <a:pt x="281" y="451"/>
                  </a:lnTo>
                  <a:lnTo>
                    <a:pt x="288" y="443"/>
                  </a:lnTo>
                  <a:lnTo>
                    <a:pt x="298" y="431"/>
                  </a:lnTo>
                  <a:lnTo>
                    <a:pt x="304" y="422"/>
                  </a:lnTo>
                  <a:lnTo>
                    <a:pt x="313" y="414"/>
                  </a:lnTo>
                  <a:lnTo>
                    <a:pt x="325" y="412"/>
                  </a:lnTo>
                  <a:lnTo>
                    <a:pt x="331" y="405"/>
                  </a:lnTo>
                  <a:lnTo>
                    <a:pt x="338" y="401"/>
                  </a:lnTo>
                  <a:lnTo>
                    <a:pt x="352" y="395"/>
                  </a:lnTo>
                  <a:lnTo>
                    <a:pt x="361" y="387"/>
                  </a:lnTo>
                  <a:lnTo>
                    <a:pt x="367" y="378"/>
                  </a:lnTo>
                  <a:lnTo>
                    <a:pt x="369" y="366"/>
                  </a:lnTo>
                  <a:lnTo>
                    <a:pt x="369" y="355"/>
                  </a:lnTo>
                  <a:lnTo>
                    <a:pt x="365" y="345"/>
                  </a:lnTo>
                  <a:lnTo>
                    <a:pt x="361" y="339"/>
                  </a:lnTo>
                  <a:lnTo>
                    <a:pt x="365" y="332"/>
                  </a:lnTo>
                  <a:lnTo>
                    <a:pt x="371" y="324"/>
                  </a:lnTo>
                  <a:lnTo>
                    <a:pt x="375" y="311"/>
                  </a:lnTo>
                  <a:lnTo>
                    <a:pt x="379" y="301"/>
                  </a:lnTo>
                  <a:lnTo>
                    <a:pt x="380" y="290"/>
                  </a:lnTo>
                  <a:lnTo>
                    <a:pt x="377" y="282"/>
                  </a:lnTo>
                  <a:lnTo>
                    <a:pt x="365" y="278"/>
                  </a:lnTo>
                  <a:lnTo>
                    <a:pt x="355" y="272"/>
                  </a:lnTo>
                  <a:lnTo>
                    <a:pt x="354" y="265"/>
                  </a:lnTo>
                  <a:lnTo>
                    <a:pt x="348" y="255"/>
                  </a:lnTo>
                  <a:lnTo>
                    <a:pt x="348" y="236"/>
                  </a:lnTo>
                  <a:lnTo>
                    <a:pt x="346" y="226"/>
                  </a:lnTo>
                  <a:lnTo>
                    <a:pt x="340" y="222"/>
                  </a:lnTo>
                  <a:lnTo>
                    <a:pt x="344" y="211"/>
                  </a:lnTo>
                  <a:lnTo>
                    <a:pt x="344" y="201"/>
                  </a:lnTo>
                  <a:lnTo>
                    <a:pt x="346" y="182"/>
                  </a:lnTo>
                  <a:lnTo>
                    <a:pt x="350" y="169"/>
                  </a:lnTo>
                  <a:lnTo>
                    <a:pt x="348" y="155"/>
                  </a:lnTo>
                  <a:lnTo>
                    <a:pt x="348" y="144"/>
                  </a:lnTo>
                  <a:lnTo>
                    <a:pt x="350" y="132"/>
                  </a:lnTo>
                  <a:lnTo>
                    <a:pt x="350" y="119"/>
                  </a:lnTo>
                  <a:lnTo>
                    <a:pt x="350" y="109"/>
                  </a:lnTo>
                  <a:lnTo>
                    <a:pt x="354" y="98"/>
                  </a:lnTo>
                  <a:lnTo>
                    <a:pt x="359" y="94"/>
                  </a:lnTo>
                  <a:lnTo>
                    <a:pt x="369" y="94"/>
                  </a:lnTo>
                  <a:lnTo>
                    <a:pt x="371" y="86"/>
                  </a:lnTo>
                  <a:lnTo>
                    <a:pt x="371" y="78"/>
                  </a:lnTo>
                  <a:lnTo>
                    <a:pt x="367" y="73"/>
                  </a:lnTo>
                  <a:lnTo>
                    <a:pt x="359" y="71"/>
                  </a:lnTo>
                  <a:lnTo>
                    <a:pt x="354" y="65"/>
                  </a:lnTo>
                  <a:lnTo>
                    <a:pt x="348" y="59"/>
                  </a:lnTo>
                  <a:lnTo>
                    <a:pt x="348" y="48"/>
                  </a:lnTo>
                  <a:lnTo>
                    <a:pt x="340" y="44"/>
                  </a:lnTo>
                  <a:lnTo>
                    <a:pt x="331" y="42"/>
                  </a:lnTo>
                  <a:lnTo>
                    <a:pt x="336" y="32"/>
                  </a:lnTo>
                  <a:lnTo>
                    <a:pt x="344" y="29"/>
                  </a:lnTo>
                  <a:lnTo>
                    <a:pt x="344" y="23"/>
                  </a:lnTo>
                  <a:lnTo>
                    <a:pt x="344" y="13"/>
                  </a:lnTo>
                  <a:lnTo>
                    <a:pt x="336" y="9"/>
                  </a:lnTo>
                  <a:lnTo>
                    <a:pt x="327" y="7"/>
                  </a:lnTo>
                  <a:lnTo>
                    <a:pt x="321" y="7"/>
                  </a:lnTo>
                  <a:lnTo>
                    <a:pt x="315" y="4"/>
                  </a:lnTo>
                  <a:lnTo>
                    <a:pt x="309" y="0"/>
                  </a:lnTo>
                  <a:lnTo>
                    <a:pt x="304" y="0"/>
                  </a:lnTo>
                  <a:close/>
                </a:path>
              </a:pathLst>
            </a:custGeom>
            <a:solidFill>
              <a:srgbClr val="92D050"/>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60" name="Freeform 36">
              <a:extLst>
                <a:ext uri="{FF2B5EF4-FFF2-40B4-BE49-F238E27FC236}">
                  <a16:creationId xmlns:a16="http://schemas.microsoft.com/office/drawing/2014/main" id="{2C22E54D-F684-44DB-9775-FDF73720A637}"/>
                </a:ext>
              </a:extLst>
            </p:cNvPr>
            <p:cNvSpPr>
              <a:spLocks/>
            </p:cNvSpPr>
            <p:nvPr/>
          </p:nvSpPr>
          <p:spPr bwMode="auto">
            <a:xfrm>
              <a:off x="7077679" y="2322075"/>
              <a:ext cx="516754" cy="606168"/>
            </a:xfrm>
            <a:custGeom>
              <a:avLst/>
              <a:gdLst>
                <a:gd name="T0" fmla="*/ 2147483647 w 289"/>
                <a:gd name="T1" fmla="*/ 2147483647 h 349"/>
                <a:gd name="T2" fmla="*/ 2147483647 w 289"/>
                <a:gd name="T3" fmla="*/ 2147483647 h 349"/>
                <a:gd name="T4" fmla="*/ 2147483647 w 289"/>
                <a:gd name="T5" fmla="*/ 2147483647 h 349"/>
                <a:gd name="T6" fmla="*/ 2147483647 w 289"/>
                <a:gd name="T7" fmla="*/ 2147483647 h 349"/>
                <a:gd name="T8" fmla="*/ 2147483647 w 289"/>
                <a:gd name="T9" fmla="*/ 2147483647 h 349"/>
                <a:gd name="T10" fmla="*/ 2147483647 w 289"/>
                <a:gd name="T11" fmla="*/ 2147483647 h 349"/>
                <a:gd name="T12" fmla="*/ 2147483647 w 289"/>
                <a:gd name="T13" fmla="*/ 2147483647 h 349"/>
                <a:gd name="T14" fmla="*/ 2147483647 w 289"/>
                <a:gd name="T15" fmla="*/ 2147483647 h 349"/>
                <a:gd name="T16" fmla="*/ 2147483647 w 289"/>
                <a:gd name="T17" fmla="*/ 2147483647 h 349"/>
                <a:gd name="T18" fmla="*/ 2147483647 w 289"/>
                <a:gd name="T19" fmla="*/ 2147483647 h 349"/>
                <a:gd name="T20" fmla="*/ 2147483647 w 289"/>
                <a:gd name="T21" fmla="*/ 2147483647 h 349"/>
                <a:gd name="T22" fmla="*/ 2147483647 w 289"/>
                <a:gd name="T23" fmla="*/ 2147483647 h 349"/>
                <a:gd name="T24" fmla="*/ 2147483647 w 289"/>
                <a:gd name="T25" fmla="*/ 2147483647 h 349"/>
                <a:gd name="T26" fmla="*/ 2147483647 w 289"/>
                <a:gd name="T27" fmla="*/ 2147483647 h 349"/>
                <a:gd name="T28" fmla="*/ 2147483647 w 289"/>
                <a:gd name="T29" fmla="*/ 2147483647 h 349"/>
                <a:gd name="T30" fmla="*/ 2147483647 w 289"/>
                <a:gd name="T31" fmla="*/ 2147483647 h 349"/>
                <a:gd name="T32" fmla="*/ 2147483647 w 289"/>
                <a:gd name="T33" fmla="*/ 2147483647 h 349"/>
                <a:gd name="T34" fmla="*/ 2147483647 w 289"/>
                <a:gd name="T35" fmla="*/ 2147483647 h 349"/>
                <a:gd name="T36" fmla="*/ 2147483647 w 289"/>
                <a:gd name="T37" fmla="*/ 2147483647 h 349"/>
                <a:gd name="T38" fmla="*/ 2147483647 w 289"/>
                <a:gd name="T39" fmla="*/ 2147483647 h 349"/>
                <a:gd name="T40" fmla="*/ 2147483647 w 289"/>
                <a:gd name="T41" fmla="*/ 2147483647 h 349"/>
                <a:gd name="T42" fmla="*/ 2147483647 w 289"/>
                <a:gd name="T43" fmla="*/ 2147483647 h 349"/>
                <a:gd name="T44" fmla="*/ 2147483647 w 289"/>
                <a:gd name="T45" fmla="*/ 2147483647 h 349"/>
                <a:gd name="T46" fmla="*/ 2147483647 w 289"/>
                <a:gd name="T47" fmla="*/ 2147483647 h 349"/>
                <a:gd name="T48" fmla="*/ 2147483647 w 289"/>
                <a:gd name="T49" fmla="*/ 2147483647 h 349"/>
                <a:gd name="T50" fmla="*/ 2147483647 w 289"/>
                <a:gd name="T51" fmla="*/ 2147483647 h 349"/>
                <a:gd name="T52" fmla="*/ 2147483647 w 289"/>
                <a:gd name="T53" fmla="*/ 2147483647 h 349"/>
                <a:gd name="T54" fmla="*/ 2147483647 w 289"/>
                <a:gd name="T55" fmla="*/ 2147483647 h 349"/>
                <a:gd name="T56" fmla="*/ 2147483647 w 289"/>
                <a:gd name="T57" fmla="*/ 2147483647 h 349"/>
                <a:gd name="T58" fmla="*/ 2147483647 w 289"/>
                <a:gd name="T59" fmla="*/ 2147483647 h 349"/>
                <a:gd name="T60" fmla="*/ 2147483647 w 289"/>
                <a:gd name="T61" fmla="*/ 2147483647 h 349"/>
                <a:gd name="T62" fmla="*/ 2147483647 w 289"/>
                <a:gd name="T63" fmla="*/ 2147483647 h 349"/>
                <a:gd name="T64" fmla="*/ 2147483647 w 289"/>
                <a:gd name="T65" fmla="*/ 2147483647 h 349"/>
                <a:gd name="T66" fmla="*/ 2147483647 w 289"/>
                <a:gd name="T67" fmla="*/ 2147483647 h 349"/>
                <a:gd name="T68" fmla="*/ 2147483647 w 289"/>
                <a:gd name="T69" fmla="*/ 2147483647 h 349"/>
                <a:gd name="T70" fmla="*/ 2147483647 w 289"/>
                <a:gd name="T71" fmla="*/ 2147483647 h 349"/>
                <a:gd name="T72" fmla="*/ 2147483647 w 289"/>
                <a:gd name="T73" fmla="*/ 2147483647 h 349"/>
                <a:gd name="T74" fmla="*/ 2147483647 w 289"/>
                <a:gd name="T75" fmla="*/ 2147483647 h 349"/>
                <a:gd name="T76" fmla="*/ 2147483647 w 289"/>
                <a:gd name="T77" fmla="*/ 2147483647 h 349"/>
                <a:gd name="T78" fmla="*/ 2147483647 w 289"/>
                <a:gd name="T79" fmla="*/ 2147483647 h 349"/>
                <a:gd name="T80" fmla="*/ 2147483647 w 289"/>
                <a:gd name="T81" fmla="*/ 2147483647 h 349"/>
                <a:gd name="T82" fmla="*/ 2147483647 w 289"/>
                <a:gd name="T83" fmla="*/ 2147483647 h 349"/>
                <a:gd name="T84" fmla="*/ 2147483647 w 289"/>
                <a:gd name="T85" fmla="*/ 2147483647 h 349"/>
                <a:gd name="T86" fmla="*/ 2147483647 w 289"/>
                <a:gd name="T87" fmla="*/ 2147483647 h 349"/>
                <a:gd name="T88" fmla="*/ 2147483647 w 289"/>
                <a:gd name="T89" fmla="*/ 2147483647 h 349"/>
                <a:gd name="T90" fmla="*/ 2147483647 w 289"/>
                <a:gd name="T91" fmla="*/ 2147483647 h 349"/>
                <a:gd name="T92" fmla="*/ 2147483647 w 289"/>
                <a:gd name="T93" fmla="*/ 2147483647 h 349"/>
                <a:gd name="T94" fmla="*/ 2147483647 w 289"/>
                <a:gd name="T95" fmla="*/ 2147483647 h 349"/>
                <a:gd name="T96" fmla="*/ 2147483647 w 289"/>
                <a:gd name="T97" fmla="*/ 2147483647 h 349"/>
                <a:gd name="T98" fmla="*/ 2147483647 w 289"/>
                <a:gd name="T99" fmla="*/ 2147483647 h 349"/>
                <a:gd name="T100" fmla="*/ 2147483647 w 289"/>
                <a:gd name="T101" fmla="*/ 2147483647 h 349"/>
                <a:gd name="T102" fmla="*/ 2147483647 w 289"/>
                <a:gd name="T103" fmla="*/ 2147483647 h 349"/>
                <a:gd name="T104" fmla="*/ 2147483647 w 289"/>
                <a:gd name="T105" fmla="*/ 2147483647 h 349"/>
                <a:gd name="T106" fmla="*/ 2147483647 w 289"/>
                <a:gd name="T107" fmla="*/ 2147483647 h 349"/>
                <a:gd name="T108" fmla="*/ 2147483647 w 289"/>
                <a:gd name="T109" fmla="*/ 2147483647 h 3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9"/>
                <a:gd name="T166" fmla="*/ 0 h 349"/>
                <a:gd name="T167" fmla="*/ 289 w 289"/>
                <a:gd name="T168" fmla="*/ 349 h 34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9" h="349">
                  <a:moveTo>
                    <a:pt x="40" y="320"/>
                  </a:moveTo>
                  <a:lnTo>
                    <a:pt x="44" y="307"/>
                  </a:lnTo>
                  <a:lnTo>
                    <a:pt x="48" y="297"/>
                  </a:lnTo>
                  <a:lnTo>
                    <a:pt x="49" y="286"/>
                  </a:lnTo>
                  <a:lnTo>
                    <a:pt x="46" y="278"/>
                  </a:lnTo>
                  <a:lnTo>
                    <a:pt x="34" y="274"/>
                  </a:lnTo>
                  <a:lnTo>
                    <a:pt x="24" y="268"/>
                  </a:lnTo>
                  <a:lnTo>
                    <a:pt x="23" y="261"/>
                  </a:lnTo>
                  <a:lnTo>
                    <a:pt x="17" y="251"/>
                  </a:lnTo>
                  <a:lnTo>
                    <a:pt x="17" y="232"/>
                  </a:lnTo>
                  <a:lnTo>
                    <a:pt x="15" y="222"/>
                  </a:lnTo>
                  <a:lnTo>
                    <a:pt x="9" y="218"/>
                  </a:lnTo>
                  <a:lnTo>
                    <a:pt x="13" y="207"/>
                  </a:lnTo>
                  <a:lnTo>
                    <a:pt x="13" y="197"/>
                  </a:lnTo>
                  <a:lnTo>
                    <a:pt x="15" y="178"/>
                  </a:lnTo>
                  <a:lnTo>
                    <a:pt x="19" y="165"/>
                  </a:lnTo>
                  <a:lnTo>
                    <a:pt x="17" y="151"/>
                  </a:lnTo>
                  <a:lnTo>
                    <a:pt x="17" y="140"/>
                  </a:lnTo>
                  <a:lnTo>
                    <a:pt x="19" y="128"/>
                  </a:lnTo>
                  <a:lnTo>
                    <a:pt x="19" y="115"/>
                  </a:lnTo>
                  <a:lnTo>
                    <a:pt x="19" y="105"/>
                  </a:lnTo>
                  <a:lnTo>
                    <a:pt x="23" y="94"/>
                  </a:lnTo>
                  <a:lnTo>
                    <a:pt x="28" y="90"/>
                  </a:lnTo>
                  <a:lnTo>
                    <a:pt x="38" y="90"/>
                  </a:lnTo>
                  <a:lnTo>
                    <a:pt x="40" y="82"/>
                  </a:lnTo>
                  <a:lnTo>
                    <a:pt x="40" y="74"/>
                  </a:lnTo>
                  <a:lnTo>
                    <a:pt x="36" y="69"/>
                  </a:lnTo>
                  <a:lnTo>
                    <a:pt x="28" y="67"/>
                  </a:lnTo>
                  <a:lnTo>
                    <a:pt x="23" y="61"/>
                  </a:lnTo>
                  <a:lnTo>
                    <a:pt x="17" y="55"/>
                  </a:lnTo>
                  <a:lnTo>
                    <a:pt x="17" y="44"/>
                  </a:lnTo>
                  <a:lnTo>
                    <a:pt x="9" y="40"/>
                  </a:lnTo>
                  <a:lnTo>
                    <a:pt x="0" y="38"/>
                  </a:lnTo>
                  <a:lnTo>
                    <a:pt x="5" y="28"/>
                  </a:lnTo>
                  <a:lnTo>
                    <a:pt x="13" y="25"/>
                  </a:lnTo>
                  <a:lnTo>
                    <a:pt x="13" y="19"/>
                  </a:lnTo>
                  <a:lnTo>
                    <a:pt x="13" y="9"/>
                  </a:lnTo>
                  <a:lnTo>
                    <a:pt x="19" y="7"/>
                  </a:lnTo>
                  <a:lnTo>
                    <a:pt x="30" y="7"/>
                  </a:lnTo>
                  <a:lnTo>
                    <a:pt x="42" y="3"/>
                  </a:lnTo>
                  <a:lnTo>
                    <a:pt x="51" y="3"/>
                  </a:lnTo>
                  <a:lnTo>
                    <a:pt x="59" y="2"/>
                  </a:lnTo>
                  <a:lnTo>
                    <a:pt x="69" y="0"/>
                  </a:lnTo>
                  <a:lnTo>
                    <a:pt x="78" y="3"/>
                  </a:lnTo>
                  <a:lnTo>
                    <a:pt x="86" y="5"/>
                  </a:lnTo>
                  <a:lnTo>
                    <a:pt x="94" y="5"/>
                  </a:lnTo>
                  <a:lnTo>
                    <a:pt x="101" y="7"/>
                  </a:lnTo>
                  <a:lnTo>
                    <a:pt x="117" y="13"/>
                  </a:lnTo>
                  <a:lnTo>
                    <a:pt x="122" y="17"/>
                  </a:lnTo>
                  <a:lnTo>
                    <a:pt x="132" y="23"/>
                  </a:lnTo>
                  <a:lnTo>
                    <a:pt x="138" y="25"/>
                  </a:lnTo>
                  <a:lnTo>
                    <a:pt x="145" y="30"/>
                  </a:lnTo>
                  <a:lnTo>
                    <a:pt x="166" y="44"/>
                  </a:lnTo>
                  <a:lnTo>
                    <a:pt x="174" y="51"/>
                  </a:lnTo>
                  <a:lnTo>
                    <a:pt x="182" y="63"/>
                  </a:lnTo>
                  <a:lnTo>
                    <a:pt x="190" y="65"/>
                  </a:lnTo>
                  <a:lnTo>
                    <a:pt x="199" y="74"/>
                  </a:lnTo>
                  <a:lnTo>
                    <a:pt x="207" y="82"/>
                  </a:lnTo>
                  <a:lnTo>
                    <a:pt x="214" y="88"/>
                  </a:lnTo>
                  <a:lnTo>
                    <a:pt x="228" y="94"/>
                  </a:lnTo>
                  <a:lnTo>
                    <a:pt x="230" y="101"/>
                  </a:lnTo>
                  <a:lnTo>
                    <a:pt x="237" y="109"/>
                  </a:lnTo>
                  <a:lnTo>
                    <a:pt x="245" y="117"/>
                  </a:lnTo>
                  <a:lnTo>
                    <a:pt x="253" y="121"/>
                  </a:lnTo>
                  <a:lnTo>
                    <a:pt x="259" y="126"/>
                  </a:lnTo>
                  <a:lnTo>
                    <a:pt x="266" y="132"/>
                  </a:lnTo>
                  <a:lnTo>
                    <a:pt x="274" y="144"/>
                  </a:lnTo>
                  <a:lnTo>
                    <a:pt x="282" y="151"/>
                  </a:lnTo>
                  <a:lnTo>
                    <a:pt x="289" y="155"/>
                  </a:lnTo>
                  <a:lnTo>
                    <a:pt x="287" y="159"/>
                  </a:lnTo>
                  <a:lnTo>
                    <a:pt x="285" y="159"/>
                  </a:lnTo>
                  <a:lnTo>
                    <a:pt x="280" y="161"/>
                  </a:lnTo>
                  <a:lnTo>
                    <a:pt x="270" y="159"/>
                  </a:lnTo>
                  <a:lnTo>
                    <a:pt x="259" y="159"/>
                  </a:lnTo>
                  <a:lnTo>
                    <a:pt x="251" y="163"/>
                  </a:lnTo>
                  <a:lnTo>
                    <a:pt x="243" y="167"/>
                  </a:lnTo>
                  <a:lnTo>
                    <a:pt x="239" y="174"/>
                  </a:lnTo>
                  <a:lnTo>
                    <a:pt x="236" y="184"/>
                  </a:lnTo>
                  <a:lnTo>
                    <a:pt x="234" y="190"/>
                  </a:lnTo>
                  <a:lnTo>
                    <a:pt x="226" y="197"/>
                  </a:lnTo>
                  <a:lnTo>
                    <a:pt x="220" y="203"/>
                  </a:lnTo>
                  <a:lnTo>
                    <a:pt x="220" y="209"/>
                  </a:lnTo>
                  <a:lnTo>
                    <a:pt x="216" y="220"/>
                  </a:lnTo>
                  <a:lnTo>
                    <a:pt x="214" y="226"/>
                  </a:lnTo>
                  <a:lnTo>
                    <a:pt x="211" y="234"/>
                  </a:lnTo>
                  <a:lnTo>
                    <a:pt x="203" y="239"/>
                  </a:lnTo>
                  <a:lnTo>
                    <a:pt x="195" y="247"/>
                  </a:lnTo>
                  <a:lnTo>
                    <a:pt x="190" y="255"/>
                  </a:lnTo>
                  <a:lnTo>
                    <a:pt x="188" y="262"/>
                  </a:lnTo>
                  <a:lnTo>
                    <a:pt x="188" y="274"/>
                  </a:lnTo>
                  <a:lnTo>
                    <a:pt x="188" y="282"/>
                  </a:lnTo>
                  <a:lnTo>
                    <a:pt x="184" y="291"/>
                  </a:lnTo>
                  <a:lnTo>
                    <a:pt x="182" y="297"/>
                  </a:lnTo>
                  <a:lnTo>
                    <a:pt x="176" y="305"/>
                  </a:lnTo>
                  <a:lnTo>
                    <a:pt x="178" y="312"/>
                  </a:lnTo>
                  <a:lnTo>
                    <a:pt x="176" y="322"/>
                  </a:lnTo>
                  <a:lnTo>
                    <a:pt x="180" y="330"/>
                  </a:lnTo>
                  <a:lnTo>
                    <a:pt x="176" y="337"/>
                  </a:lnTo>
                  <a:lnTo>
                    <a:pt x="166" y="343"/>
                  </a:lnTo>
                  <a:lnTo>
                    <a:pt x="155" y="349"/>
                  </a:lnTo>
                  <a:lnTo>
                    <a:pt x="142" y="349"/>
                  </a:lnTo>
                  <a:lnTo>
                    <a:pt x="128" y="343"/>
                  </a:lnTo>
                  <a:lnTo>
                    <a:pt x="122" y="335"/>
                  </a:lnTo>
                  <a:lnTo>
                    <a:pt x="117" y="330"/>
                  </a:lnTo>
                  <a:lnTo>
                    <a:pt x="107" y="326"/>
                  </a:lnTo>
                  <a:lnTo>
                    <a:pt x="99" y="324"/>
                  </a:lnTo>
                  <a:lnTo>
                    <a:pt x="86" y="326"/>
                  </a:lnTo>
                  <a:lnTo>
                    <a:pt x="76" y="320"/>
                  </a:lnTo>
                  <a:lnTo>
                    <a:pt x="63" y="320"/>
                  </a:lnTo>
                  <a:lnTo>
                    <a:pt x="51" y="320"/>
                  </a:lnTo>
                  <a:lnTo>
                    <a:pt x="40" y="320"/>
                  </a:lnTo>
                  <a:close/>
                </a:path>
              </a:pathLst>
            </a:custGeom>
            <a:solidFill>
              <a:srgbClr val="92D050"/>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61" name="Freeform 37">
              <a:extLst>
                <a:ext uri="{FF2B5EF4-FFF2-40B4-BE49-F238E27FC236}">
                  <a16:creationId xmlns:a16="http://schemas.microsoft.com/office/drawing/2014/main" id="{BB0E2EB6-E21E-4471-A7F0-2DC4760340A5}"/>
                </a:ext>
              </a:extLst>
            </p:cNvPr>
            <p:cNvSpPr>
              <a:spLocks/>
            </p:cNvSpPr>
            <p:nvPr/>
          </p:nvSpPr>
          <p:spPr bwMode="auto">
            <a:xfrm>
              <a:off x="7417262" y="2592682"/>
              <a:ext cx="444780" cy="243553"/>
            </a:xfrm>
            <a:custGeom>
              <a:avLst/>
              <a:gdLst>
                <a:gd name="T0" fmla="*/ 2147483647 w 251"/>
                <a:gd name="T1" fmla="*/ 2147483647 h 140"/>
                <a:gd name="T2" fmla="*/ 2147483647 w 251"/>
                <a:gd name="T3" fmla="*/ 2147483647 h 140"/>
                <a:gd name="T4" fmla="*/ 2147483647 w 251"/>
                <a:gd name="T5" fmla="*/ 2147483647 h 140"/>
                <a:gd name="T6" fmla="*/ 2147483647 w 251"/>
                <a:gd name="T7" fmla="*/ 2147483647 h 140"/>
                <a:gd name="T8" fmla="*/ 2147483647 w 251"/>
                <a:gd name="T9" fmla="*/ 2147483647 h 140"/>
                <a:gd name="T10" fmla="*/ 2147483647 w 251"/>
                <a:gd name="T11" fmla="*/ 2147483647 h 140"/>
                <a:gd name="T12" fmla="*/ 2147483647 w 251"/>
                <a:gd name="T13" fmla="*/ 2147483647 h 140"/>
                <a:gd name="T14" fmla="*/ 2147483647 w 251"/>
                <a:gd name="T15" fmla="*/ 2147483647 h 140"/>
                <a:gd name="T16" fmla="*/ 2147483647 w 251"/>
                <a:gd name="T17" fmla="*/ 2147483647 h 140"/>
                <a:gd name="T18" fmla="*/ 2147483647 w 251"/>
                <a:gd name="T19" fmla="*/ 2147483647 h 140"/>
                <a:gd name="T20" fmla="*/ 2147483647 w 251"/>
                <a:gd name="T21" fmla="*/ 2147483647 h 140"/>
                <a:gd name="T22" fmla="*/ 2147483647 w 251"/>
                <a:gd name="T23" fmla="*/ 2147483647 h 140"/>
                <a:gd name="T24" fmla="*/ 2147483647 w 251"/>
                <a:gd name="T25" fmla="*/ 2147483647 h 140"/>
                <a:gd name="T26" fmla="*/ 2147483647 w 251"/>
                <a:gd name="T27" fmla="*/ 2147483647 h 140"/>
                <a:gd name="T28" fmla="*/ 2147483647 w 251"/>
                <a:gd name="T29" fmla="*/ 2147483647 h 140"/>
                <a:gd name="T30" fmla="*/ 2147483647 w 251"/>
                <a:gd name="T31" fmla="*/ 2147483647 h 140"/>
                <a:gd name="T32" fmla="*/ 2147483647 w 251"/>
                <a:gd name="T33" fmla="*/ 2147483647 h 140"/>
                <a:gd name="T34" fmla="*/ 2147483647 w 251"/>
                <a:gd name="T35" fmla="*/ 2147483647 h 140"/>
                <a:gd name="T36" fmla="*/ 2147483647 w 251"/>
                <a:gd name="T37" fmla="*/ 2147483647 h 140"/>
                <a:gd name="T38" fmla="*/ 2147483647 w 251"/>
                <a:gd name="T39" fmla="*/ 2147483647 h 140"/>
                <a:gd name="T40" fmla="*/ 2147483647 w 251"/>
                <a:gd name="T41" fmla="*/ 2147483647 h 140"/>
                <a:gd name="T42" fmla="*/ 2147483647 w 251"/>
                <a:gd name="T43" fmla="*/ 2147483647 h 140"/>
                <a:gd name="T44" fmla="*/ 2147483647 w 251"/>
                <a:gd name="T45" fmla="*/ 2147483647 h 140"/>
                <a:gd name="T46" fmla="*/ 2147483647 w 251"/>
                <a:gd name="T47" fmla="*/ 2147483647 h 140"/>
                <a:gd name="T48" fmla="*/ 2147483647 w 251"/>
                <a:gd name="T49" fmla="*/ 2147483647 h 140"/>
                <a:gd name="T50" fmla="*/ 2147483647 w 251"/>
                <a:gd name="T51" fmla="*/ 2147483647 h 140"/>
                <a:gd name="T52" fmla="*/ 2147483647 w 251"/>
                <a:gd name="T53" fmla="*/ 2147483647 h 140"/>
                <a:gd name="T54" fmla="*/ 2147483647 w 251"/>
                <a:gd name="T55" fmla="*/ 2147483647 h 140"/>
                <a:gd name="T56" fmla="*/ 2147483647 w 251"/>
                <a:gd name="T57" fmla="*/ 2147483647 h 140"/>
                <a:gd name="T58" fmla="*/ 2147483647 w 251"/>
                <a:gd name="T59" fmla="*/ 2147483647 h 140"/>
                <a:gd name="T60" fmla="*/ 2147483647 w 251"/>
                <a:gd name="T61" fmla="*/ 2147483647 h 140"/>
                <a:gd name="T62" fmla="*/ 2147483647 w 251"/>
                <a:gd name="T63" fmla="*/ 2147483647 h 140"/>
                <a:gd name="T64" fmla="*/ 2147483647 w 251"/>
                <a:gd name="T65" fmla="*/ 2147483647 h 140"/>
                <a:gd name="T66" fmla="*/ 2147483647 w 251"/>
                <a:gd name="T67" fmla="*/ 2147483647 h 140"/>
                <a:gd name="T68" fmla="*/ 2147483647 w 251"/>
                <a:gd name="T69" fmla="*/ 2147483647 h 140"/>
                <a:gd name="T70" fmla="*/ 2147483647 w 251"/>
                <a:gd name="T71" fmla="*/ 2147483647 h 140"/>
                <a:gd name="T72" fmla="*/ 2147483647 w 251"/>
                <a:gd name="T73" fmla="*/ 2147483647 h 140"/>
                <a:gd name="T74" fmla="*/ 2147483647 w 251"/>
                <a:gd name="T75" fmla="*/ 2147483647 h 140"/>
                <a:gd name="T76" fmla="*/ 2147483647 w 251"/>
                <a:gd name="T77" fmla="*/ 2147483647 h 140"/>
                <a:gd name="T78" fmla="*/ 2147483647 w 251"/>
                <a:gd name="T79" fmla="*/ 2147483647 h 140"/>
                <a:gd name="T80" fmla="*/ 2147483647 w 251"/>
                <a:gd name="T81" fmla="*/ 2147483647 h 140"/>
                <a:gd name="T82" fmla="*/ 2147483647 w 251"/>
                <a:gd name="T83" fmla="*/ 2147483647 h 140"/>
                <a:gd name="T84" fmla="*/ 2147483647 w 251"/>
                <a:gd name="T85" fmla="*/ 2147483647 h 140"/>
                <a:gd name="T86" fmla="*/ 2147483647 w 251"/>
                <a:gd name="T87" fmla="*/ 2147483647 h 140"/>
                <a:gd name="T88" fmla="*/ 2147483647 w 251"/>
                <a:gd name="T89" fmla="*/ 2147483647 h 140"/>
                <a:gd name="T90" fmla="*/ 2147483647 w 251"/>
                <a:gd name="T91" fmla="*/ 2147483647 h 140"/>
                <a:gd name="T92" fmla="*/ 2147483647 w 251"/>
                <a:gd name="T93" fmla="*/ 2147483647 h 140"/>
                <a:gd name="T94" fmla="*/ 2147483647 w 251"/>
                <a:gd name="T95" fmla="*/ 2147483647 h 140"/>
                <a:gd name="T96" fmla="*/ 2147483647 w 251"/>
                <a:gd name="T97" fmla="*/ 2147483647 h 140"/>
                <a:gd name="T98" fmla="*/ 2147483647 w 251"/>
                <a:gd name="T99" fmla="*/ 2147483647 h 140"/>
                <a:gd name="T100" fmla="*/ 0 w 251"/>
                <a:gd name="T101" fmla="*/ 2147483647 h 14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51"/>
                <a:gd name="T154" fmla="*/ 0 h 140"/>
                <a:gd name="T155" fmla="*/ 251 w 251"/>
                <a:gd name="T156" fmla="*/ 140 h 14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51" h="140">
                  <a:moveTo>
                    <a:pt x="0" y="100"/>
                  </a:moveTo>
                  <a:lnTo>
                    <a:pt x="5" y="102"/>
                  </a:lnTo>
                  <a:lnTo>
                    <a:pt x="13" y="104"/>
                  </a:lnTo>
                  <a:lnTo>
                    <a:pt x="23" y="104"/>
                  </a:lnTo>
                  <a:lnTo>
                    <a:pt x="30" y="102"/>
                  </a:lnTo>
                  <a:lnTo>
                    <a:pt x="42" y="98"/>
                  </a:lnTo>
                  <a:lnTo>
                    <a:pt x="46" y="96"/>
                  </a:lnTo>
                  <a:lnTo>
                    <a:pt x="51" y="92"/>
                  </a:lnTo>
                  <a:lnTo>
                    <a:pt x="57" y="88"/>
                  </a:lnTo>
                  <a:lnTo>
                    <a:pt x="67" y="83"/>
                  </a:lnTo>
                  <a:lnTo>
                    <a:pt x="74" y="84"/>
                  </a:lnTo>
                  <a:lnTo>
                    <a:pt x="78" y="86"/>
                  </a:lnTo>
                  <a:lnTo>
                    <a:pt x="86" y="86"/>
                  </a:lnTo>
                  <a:lnTo>
                    <a:pt x="92" y="84"/>
                  </a:lnTo>
                  <a:lnTo>
                    <a:pt x="95" y="83"/>
                  </a:lnTo>
                  <a:lnTo>
                    <a:pt x="99" y="84"/>
                  </a:lnTo>
                  <a:lnTo>
                    <a:pt x="101" y="90"/>
                  </a:lnTo>
                  <a:lnTo>
                    <a:pt x="99" y="96"/>
                  </a:lnTo>
                  <a:lnTo>
                    <a:pt x="99" y="100"/>
                  </a:lnTo>
                  <a:lnTo>
                    <a:pt x="94" y="107"/>
                  </a:lnTo>
                  <a:lnTo>
                    <a:pt x="86" y="111"/>
                  </a:lnTo>
                  <a:lnTo>
                    <a:pt x="78" y="113"/>
                  </a:lnTo>
                  <a:lnTo>
                    <a:pt x="78" y="117"/>
                  </a:lnTo>
                  <a:lnTo>
                    <a:pt x="80" y="121"/>
                  </a:lnTo>
                  <a:lnTo>
                    <a:pt x="84" y="123"/>
                  </a:lnTo>
                  <a:lnTo>
                    <a:pt x="90" y="127"/>
                  </a:lnTo>
                  <a:lnTo>
                    <a:pt x="95" y="131"/>
                  </a:lnTo>
                  <a:lnTo>
                    <a:pt x="105" y="132"/>
                  </a:lnTo>
                  <a:lnTo>
                    <a:pt x="109" y="132"/>
                  </a:lnTo>
                  <a:lnTo>
                    <a:pt x="111" y="132"/>
                  </a:lnTo>
                  <a:lnTo>
                    <a:pt x="118" y="132"/>
                  </a:lnTo>
                  <a:lnTo>
                    <a:pt x="122" y="132"/>
                  </a:lnTo>
                  <a:lnTo>
                    <a:pt x="126" y="136"/>
                  </a:lnTo>
                  <a:lnTo>
                    <a:pt x="132" y="138"/>
                  </a:lnTo>
                  <a:lnTo>
                    <a:pt x="142" y="140"/>
                  </a:lnTo>
                  <a:lnTo>
                    <a:pt x="149" y="140"/>
                  </a:lnTo>
                  <a:lnTo>
                    <a:pt x="153" y="136"/>
                  </a:lnTo>
                  <a:lnTo>
                    <a:pt x="149" y="131"/>
                  </a:lnTo>
                  <a:lnTo>
                    <a:pt x="143" y="125"/>
                  </a:lnTo>
                  <a:lnTo>
                    <a:pt x="143" y="117"/>
                  </a:lnTo>
                  <a:lnTo>
                    <a:pt x="143" y="111"/>
                  </a:lnTo>
                  <a:lnTo>
                    <a:pt x="147" y="106"/>
                  </a:lnTo>
                  <a:lnTo>
                    <a:pt x="153" y="104"/>
                  </a:lnTo>
                  <a:lnTo>
                    <a:pt x="157" y="107"/>
                  </a:lnTo>
                  <a:lnTo>
                    <a:pt x="163" y="111"/>
                  </a:lnTo>
                  <a:lnTo>
                    <a:pt x="168" y="115"/>
                  </a:lnTo>
                  <a:lnTo>
                    <a:pt x="178" y="115"/>
                  </a:lnTo>
                  <a:lnTo>
                    <a:pt x="188" y="117"/>
                  </a:lnTo>
                  <a:lnTo>
                    <a:pt x="201" y="119"/>
                  </a:lnTo>
                  <a:lnTo>
                    <a:pt x="211" y="119"/>
                  </a:lnTo>
                  <a:lnTo>
                    <a:pt x="224" y="121"/>
                  </a:lnTo>
                  <a:lnTo>
                    <a:pt x="236" y="123"/>
                  </a:lnTo>
                  <a:lnTo>
                    <a:pt x="243" y="125"/>
                  </a:lnTo>
                  <a:lnTo>
                    <a:pt x="251" y="127"/>
                  </a:lnTo>
                  <a:lnTo>
                    <a:pt x="249" y="125"/>
                  </a:lnTo>
                  <a:lnTo>
                    <a:pt x="247" y="111"/>
                  </a:lnTo>
                  <a:lnTo>
                    <a:pt x="241" y="104"/>
                  </a:lnTo>
                  <a:lnTo>
                    <a:pt x="239" y="94"/>
                  </a:lnTo>
                  <a:lnTo>
                    <a:pt x="236" y="83"/>
                  </a:lnTo>
                  <a:lnTo>
                    <a:pt x="236" y="73"/>
                  </a:lnTo>
                  <a:lnTo>
                    <a:pt x="232" y="65"/>
                  </a:lnTo>
                  <a:lnTo>
                    <a:pt x="234" y="56"/>
                  </a:lnTo>
                  <a:lnTo>
                    <a:pt x="232" y="48"/>
                  </a:lnTo>
                  <a:lnTo>
                    <a:pt x="226" y="42"/>
                  </a:lnTo>
                  <a:lnTo>
                    <a:pt x="224" y="37"/>
                  </a:lnTo>
                  <a:lnTo>
                    <a:pt x="224" y="33"/>
                  </a:lnTo>
                  <a:lnTo>
                    <a:pt x="222" y="27"/>
                  </a:lnTo>
                  <a:lnTo>
                    <a:pt x="220" y="25"/>
                  </a:lnTo>
                  <a:lnTo>
                    <a:pt x="213" y="21"/>
                  </a:lnTo>
                  <a:lnTo>
                    <a:pt x="205" y="19"/>
                  </a:lnTo>
                  <a:lnTo>
                    <a:pt x="193" y="17"/>
                  </a:lnTo>
                  <a:lnTo>
                    <a:pt x="184" y="19"/>
                  </a:lnTo>
                  <a:lnTo>
                    <a:pt x="172" y="15"/>
                  </a:lnTo>
                  <a:lnTo>
                    <a:pt x="163" y="12"/>
                  </a:lnTo>
                  <a:lnTo>
                    <a:pt x="149" y="12"/>
                  </a:lnTo>
                  <a:lnTo>
                    <a:pt x="140" y="13"/>
                  </a:lnTo>
                  <a:lnTo>
                    <a:pt x="132" y="13"/>
                  </a:lnTo>
                  <a:lnTo>
                    <a:pt x="124" y="8"/>
                  </a:lnTo>
                  <a:lnTo>
                    <a:pt x="118" y="6"/>
                  </a:lnTo>
                  <a:lnTo>
                    <a:pt x="113" y="8"/>
                  </a:lnTo>
                  <a:lnTo>
                    <a:pt x="107" y="8"/>
                  </a:lnTo>
                  <a:lnTo>
                    <a:pt x="103" y="4"/>
                  </a:lnTo>
                  <a:lnTo>
                    <a:pt x="99" y="0"/>
                  </a:lnTo>
                  <a:lnTo>
                    <a:pt x="97" y="4"/>
                  </a:lnTo>
                  <a:lnTo>
                    <a:pt x="95" y="4"/>
                  </a:lnTo>
                  <a:lnTo>
                    <a:pt x="90" y="6"/>
                  </a:lnTo>
                  <a:lnTo>
                    <a:pt x="80" y="4"/>
                  </a:lnTo>
                  <a:lnTo>
                    <a:pt x="69" y="4"/>
                  </a:lnTo>
                  <a:lnTo>
                    <a:pt x="61" y="8"/>
                  </a:lnTo>
                  <a:lnTo>
                    <a:pt x="53" y="12"/>
                  </a:lnTo>
                  <a:lnTo>
                    <a:pt x="49" y="19"/>
                  </a:lnTo>
                  <a:lnTo>
                    <a:pt x="46" y="29"/>
                  </a:lnTo>
                  <a:lnTo>
                    <a:pt x="44" y="35"/>
                  </a:lnTo>
                  <a:lnTo>
                    <a:pt x="36" y="42"/>
                  </a:lnTo>
                  <a:lnTo>
                    <a:pt x="30" y="48"/>
                  </a:lnTo>
                  <a:lnTo>
                    <a:pt x="30" y="54"/>
                  </a:lnTo>
                  <a:lnTo>
                    <a:pt x="26" y="65"/>
                  </a:lnTo>
                  <a:lnTo>
                    <a:pt x="24" y="71"/>
                  </a:lnTo>
                  <a:lnTo>
                    <a:pt x="21" y="79"/>
                  </a:lnTo>
                  <a:lnTo>
                    <a:pt x="13" y="84"/>
                  </a:lnTo>
                  <a:lnTo>
                    <a:pt x="5" y="92"/>
                  </a:lnTo>
                  <a:lnTo>
                    <a:pt x="0" y="100"/>
                  </a:lnTo>
                  <a:close/>
                </a:path>
              </a:pathLst>
            </a:custGeom>
            <a:solidFill>
              <a:srgbClr val="92D050"/>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62" name="Freeform 38">
              <a:extLst>
                <a:ext uri="{FF2B5EF4-FFF2-40B4-BE49-F238E27FC236}">
                  <a16:creationId xmlns:a16="http://schemas.microsoft.com/office/drawing/2014/main" id="{E26E0C75-2DDE-4602-B41E-2FFBABF71AAB}"/>
                </a:ext>
              </a:extLst>
            </p:cNvPr>
            <p:cNvSpPr>
              <a:spLocks/>
            </p:cNvSpPr>
            <p:nvPr/>
          </p:nvSpPr>
          <p:spPr bwMode="auto">
            <a:xfrm>
              <a:off x="7393271" y="2735207"/>
              <a:ext cx="487225" cy="263394"/>
            </a:xfrm>
            <a:custGeom>
              <a:avLst/>
              <a:gdLst>
                <a:gd name="T0" fmla="*/ 2147483647 w 274"/>
                <a:gd name="T1" fmla="*/ 2147483647 h 151"/>
                <a:gd name="T2" fmla="*/ 2147483647 w 274"/>
                <a:gd name="T3" fmla="*/ 2147483647 h 151"/>
                <a:gd name="T4" fmla="*/ 2147483647 w 274"/>
                <a:gd name="T5" fmla="*/ 2147483647 h 151"/>
                <a:gd name="T6" fmla="*/ 2147483647 w 274"/>
                <a:gd name="T7" fmla="*/ 2147483647 h 151"/>
                <a:gd name="T8" fmla="*/ 2147483647 w 274"/>
                <a:gd name="T9" fmla="*/ 2147483647 h 151"/>
                <a:gd name="T10" fmla="*/ 2147483647 w 274"/>
                <a:gd name="T11" fmla="*/ 2147483647 h 151"/>
                <a:gd name="T12" fmla="*/ 2147483647 w 274"/>
                <a:gd name="T13" fmla="*/ 2147483647 h 151"/>
                <a:gd name="T14" fmla="*/ 2147483647 w 274"/>
                <a:gd name="T15" fmla="*/ 2147483647 h 151"/>
                <a:gd name="T16" fmla="*/ 2147483647 w 274"/>
                <a:gd name="T17" fmla="*/ 2147483647 h 151"/>
                <a:gd name="T18" fmla="*/ 2147483647 w 274"/>
                <a:gd name="T19" fmla="*/ 2147483647 h 151"/>
                <a:gd name="T20" fmla="*/ 2147483647 w 274"/>
                <a:gd name="T21" fmla="*/ 2147483647 h 151"/>
                <a:gd name="T22" fmla="*/ 2147483647 w 274"/>
                <a:gd name="T23" fmla="*/ 2147483647 h 151"/>
                <a:gd name="T24" fmla="*/ 2147483647 w 274"/>
                <a:gd name="T25" fmla="*/ 2147483647 h 151"/>
                <a:gd name="T26" fmla="*/ 2147483647 w 274"/>
                <a:gd name="T27" fmla="*/ 2147483647 h 151"/>
                <a:gd name="T28" fmla="*/ 2147483647 w 274"/>
                <a:gd name="T29" fmla="*/ 0 h 151"/>
                <a:gd name="T30" fmla="*/ 2147483647 w 274"/>
                <a:gd name="T31" fmla="*/ 2147483647 h 151"/>
                <a:gd name="T32" fmla="*/ 2147483647 w 274"/>
                <a:gd name="T33" fmla="*/ 2147483647 h 151"/>
                <a:gd name="T34" fmla="*/ 2147483647 w 274"/>
                <a:gd name="T35" fmla="*/ 2147483647 h 151"/>
                <a:gd name="T36" fmla="*/ 2147483647 w 274"/>
                <a:gd name="T37" fmla="*/ 2147483647 h 151"/>
                <a:gd name="T38" fmla="*/ 0 w 274"/>
                <a:gd name="T39" fmla="*/ 2147483647 h 151"/>
                <a:gd name="T40" fmla="*/ 2147483647 w 274"/>
                <a:gd name="T41" fmla="*/ 2147483647 h 151"/>
                <a:gd name="T42" fmla="*/ 2147483647 w 274"/>
                <a:gd name="T43" fmla="*/ 2147483647 h 151"/>
                <a:gd name="T44" fmla="*/ 2147483647 w 274"/>
                <a:gd name="T45" fmla="*/ 2147483647 h 151"/>
                <a:gd name="T46" fmla="*/ 2147483647 w 274"/>
                <a:gd name="T47" fmla="*/ 2147483647 h 151"/>
                <a:gd name="T48" fmla="*/ 2147483647 w 274"/>
                <a:gd name="T49" fmla="*/ 2147483647 h 151"/>
                <a:gd name="T50" fmla="*/ 2147483647 w 274"/>
                <a:gd name="T51" fmla="*/ 2147483647 h 151"/>
                <a:gd name="T52" fmla="*/ 2147483647 w 274"/>
                <a:gd name="T53" fmla="*/ 2147483647 h 151"/>
                <a:gd name="T54" fmla="*/ 2147483647 w 274"/>
                <a:gd name="T55" fmla="*/ 2147483647 h 151"/>
                <a:gd name="T56" fmla="*/ 2147483647 w 274"/>
                <a:gd name="T57" fmla="*/ 2147483647 h 151"/>
                <a:gd name="T58" fmla="*/ 2147483647 w 274"/>
                <a:gd name="T59" fmla="*/ 2147483647 h 151"/>
                <a:gd name="T60" fmla="*/ 2147483647 w 274"/>
                <a:gd name="T61" fmla="*/ 2147483647 h 151"/>
                <a:gd name="T62" fmla="*/ 2147483647 w 274"/>
                <a:gd name="T63" fmla="*/ 2147483647 h 151"/>
                <a:gd name="T64" fmla="*/ 2147483647 w 274"/>
                <a:gd name="T65" fmla="*/ 2147483647 h 151"/>
                <a:gd name="T66" fmla="*/ 2147483647 w 274"/>
                <a:gd name="T67" fmla="*/ 2147483647 h 151"/>
                <a:gd name="T68" fmla="*/ 2147483647 w 274"/>
                <a:gd name="T69" fmla="*/ 2147483647 h 151"/>
                <a:gd name="T70" fmla="*/ 2147483647 w 274"/>
                <a:gd name="T71" fmla="*/ 2147483647 h 151"/>
                <a:gd name="T72" fmla="*/ 2147483647 w 274"/>
                <a:gd name="T73" fmla="*/ 2147483647 h 151"/>
                <a:gd name="T74" fmla="*/ 2147483647 w 274"/>
                <a:gd name="T75" fmla="*/ 2147483647 h 151"/>
                <a:gd name="T76" fmla="*/ 2147483647 w 274"/>
                <a:gd name="T77" fmla="*/ 2147483647 h 151"/>
                <a:gd name="T78" fmla="*/ 2147483647 w 274"/>
                <a:gd name="T79" fmla="*/ 2147483647 h 151"/>
                <a:gd name="T80" fmla="*/ 2147483647 w 274"/>
                <a:gd name="T81" fmla="*/ 2147483647 h 151"/>
                <a:gd name="T82" fmla="*/ 2147483647 w 274"/>
                <a:gd name="T83" fmla="*/ 2147483647 h 15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4"/>
                <a:gd name="T127" fmla="*/ 0 h 151"/>
                <a:gd name="T128" fmla="*/ 274 w 274"/>
                <a:gd name="T129" fmla="*/ 151 h 15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4" h="151">
                  <a:moveTo>
                    <a:pt x="265" y="44"/>
                  </a:moveTo>
                  <a:lnTo>
                    <a:pt x="257" y="42"/>
                  </a:lnTo>
                  <a:lnTo>
                    <a:pt x="250" y="40"/>
                  </a:lnTo>
                  <a:lnTo>
                    <a:pt x="238" y="38"/>
                  </a:lnTo>
                  <a:lnTo>
                    <a:pt x="225" y="36"/>
                  </a:lnTo>
                  <a:lnTo>
                    <a:pt x="215" y="36"/>
                  </a:lnTo>
                  <a:lnTo>
                    <a:pt x="202" y="34"/>
                  </a:lnTo>
                  <a:lnTo>
                    <a:pt x="192" y="32"/>
                  </a:lnTo>
                  <a:lnTo>
                    <a:pt x="182" y="32"/>
                  </a:lnTo>
                  <a:lnTo>
                    <a:pt x="177" y="28"/>
                  </a:lnTo>
                  <a:lnTo>
                    <a:pt x="171" y="24"/>
                  </a:lnTo>
                  <a:lnTo>
                    <a:pt x="167" y="21"/>
                  </a:lnTo>
                  <a:lnTo>
                    <a:pt x="161" y="23"/>
                  </a:lnTo>
                  <a:lnTo>
                    <a:pt x="157" y="28"/>
                  </a:lnTo>
                  <a:lnTo>
                    <a:pt x="157" y="34"/>
                  </a:lnTo>
                  <a:lnTo>
                    <a:pt x="157" y="42"/>
                  </a:lnTo>
                  <a:lnTo>
                    <a:pt x="163" y="48"/>
                  </a:lnTo>
                  <a:lnTo>
                    <a:pt x="167" y="53"/>
                  </a:lnTo>
                  <a:lnTo>
                    <a:pt x="163" y="57"/>
                  </a:lnTo>
                  <a:lnTo>
                    <a:pt x="156" y="57"/>
                  </a:lnTo>
                  <a:lnTo>
                    <a:pt x="146" y="55"/>
                  </a:lnTo>
                  <a:lnTo>
                    <a:pt x="140" y="53"/>
                  </a:lnTo>
                  <a:lnTo>
                    <a:pt x="136" y="49"/>
                  </a:lnTo>
                  <a:lnTo>
                    <a:pt x="132" y="49"/>
                  </a:lnTo>
                  <a:lnTo>
                    <a:pt x="125" y="49"/>
                  </a:lnTo>
                  <a:lnTo>
                    <a:pt x="123" y="49"/>
                  </a:lnTo>
                  <a:lnTo>
                    <a:pt x="119" y="49"/>
                  </a:lnTo>
                  <a:lnTo>
                    <a:pt x="109" y="48"/>
                  </a:lnTo>
                  <a:lnTo>
                    <a:pt x="104" y="44"/>
                  </a:lnTo>
                  <a:lnTo>
                    <a:pt x="98" y="40"/>
                  </a:lnTo>
                  <a:lnTo>
                    <a:pt x="94" y="38"/>
                  </a:lnTo>
                  <a:lnTo>
                    <a:pt x="92" y="34"/>
                  </a:lnTo>
                  <a:lnTo>
                    <a:pt x="92" y="30"/>
                  </a:lnTo>
                  <a:lnTo>
                    <a:pt x="100" y="28"/>
                  </a:lnTo>
                  <a:lnTo>
                    <a:pt x="108" y="24"/>
                  </a:lnTo>
                  <a:lnTo>
                    <a:pt x="113" y="17"/>
                  </a:lnTo>
                  <a:lnTo>
                    <a:pt x="113" y="13"/>
                  </a:lnTo>
                  <a:lnTo>
                    <a:pt x="115" y="7"/>
                  </a:lnTo>
                  <a:lnTo>
                    <a:pt x="113" y="1"/>
                  </a:lnTo>
                  <a:lnTo>
                    <a:pt x="109" y="0"/>
                  </a:lnTo>
                  <a:lnTo>
                    <a:pt x="106" y="1"/>
                  </a:lnTo>
                  <a:lnTo>
                    <a:pt x="100" y="3"/>
                  </a:lnTo>
                  <a:lnTo>
                    <a:pt x="92" y="3"/>
                  </a:lnTo>
                  <a:lnTo>
                    <a:pt x="88" y="1"/>
                  </a:lnTo>
                  <a:lnTo>
                    <a:pt x="81" y="0"/>
                  </a:lnTo>
                  <a:lnTo>
                    <a:pt x="71" y="5"/>
                  </a:lnTo>
                  <a:lnTo>
                    <a:pt x="65" y="9"/>
                  </a:lnTo>
                  <a:lnTo>
                    <a:pt x="60" y="13"/>
                  </a:lnTo>
                  <a:lnTo>
                    <a:pt x="56" y="15"/>
                  </a:lnTo>
                  <a:lnTo>
                    <a:pt x="44" y="19"/>
                  </a:lnTo>
                  <a:lnTo>
                    <a:pt x="37" y="21"/>
                  </a:lnTo>
                  <a:lnTo>
                    <a:pt x="27" y="21"/>
                  </a:lnTo>
                  <a:lnTo>
                    <a:pt x="19" y="19"/>
                  </a:lnTo>
                  <a:lnTo>
                    <a:pt x="14" y="17"/>
                  </a:lnTo>
                  <a:lnTo>
                    <a:pt x="12" y="24"/>
                  </a:lnTo>
                  <a:lnTo>
                    <a:pt x="12" y="36"/>
                  </a:lnTo>
                  <a:lnTo>
                    <a:pt x="12" y="44"/>
                  </a:lnTo>
                  <a:lnTo>
                    <a:pt x="8" y="53"/>
                  </a:lnTo>
                  <a:lnTo>
                    <a:pt x="6" y="59"/>
                  </a:lnTo>
                  <a:lnTo>
                    <a:pt x="0" y="67"/>
                  </a:lnTo>
                  <a:lnTo>
                    <a:pt x="2" y="74"/>
                  </a:lnTo>
                  <a:lnTo>
                    <a:pt x="0" y="84"/>
                  </a:lnTo>
                  <a:lnTo>
                    <a:pt x="4" y="92"/>
                  </a:lnTo>
                  <a:lnTo>
                    <a:pt x="0" y="99"/>
                  </a:lnTo>
                  <a:lnTo>
                    <a:pt x="2" y="103"/>
                  </a:lnTo>
                  <a:lnTo>
                    <a:pt x="8" y="111"/>
                  </a:lnTo>
                  <a:lnTo>
                    <a:pt x="15" y="117"/>
                  </a:lnTo>
                  <a:lnTo>
                    <a:pt x="23" y="118"/>
                  </a:lnTo>
                  <a:lnTo>
                    <a:pt x="35" y="118"/>
                  </a:lnTo>
                  <a:lnTo>
                    <a:pt x="46" y="118"/>
                  </a:lnTo>
                  <a:lnTo>
                    <a:pt x="58" y="115"/>
                  </a:lnTo>
                  <a:lnTo>
                    <a:pt x="63" y="109"/>
                  </a:lnTo>
                  <a:lnTo>
                    <a:pt x="71" y="103"/>
                  </a:lnTo>
                  <a:lnTo>
                    <a:pt x="79" y="97"/>
                  </a:lnTo>
                  <a:lnTo>
                    <a:pt x="88" y="94"/>
                  </a:lnTo>
                  <a:lnTo>
                    <a:pt x="94" y="90"/>
                  </a:lnTo>
                  <a:lnTo>
                    <a:pt x="102" y="90"/>
                  </a:lnTo>
                  <a:lnTo>
                    <a:pt x="108" y="95"/>
                  </a:lnTo>
                  <a:lnTo>
                    <a:pt x="109" y="101"/>
                  </a:lnTo>
                  <a:lnTo>
                    <a:pt x="106" y="105"/>
                  </a:lnTo>
                  <a:lnTo>
                    <a:pt x="102" y="107"/>
                  </a:lnTo>
                  <a:lnTo>
                    <a:pt x="100" y="115"/>
                  </a:lnTo>
                  <a:lnTo>
                    <a:pt x="100" y="122"/>
                  </a:lnTo>
                  <a:lnTo>
                    <a:pt x="98" y="126"/>
                  </a:lnTo>
                  <a:lnTo>
                    <a:pt x="98" y="130"/>
                  </a:lnTo>
                  <a:lnTo>
                    <a:pt x="100" y="134"/>
                  </a:lnTo>
                  <a:lnTo>
                    <a:pt x="106" y="134"/>
                  </a:lnTo>
                  <a:lnTo>
                    <a:pt x="109" y="136"/>
                  </a:lnTo>
                  <a:lnTo>
                    <a:pt x="109" y="140"/>
                  </a:lnTo>
                  <a:lnTo>
                    <a:pt x="108" y="142"/>
                  </a:lnTo>
                  <a:lnTo>
                    <a:pt x="108" y="145"/>
                  </a:lnTo>
                  <a:lnTo>
                    <a:pt x="109" y="147"/>
                  </a:lnTo>
                  <a:lnTo>
                    <a:pt x="115" y="151"/>
                  </a:lnTo>
                  <a:lnTo>
                    <a:pt x="123" y="151"/>
                  </a:lnTo>
                  <a:lnTo>
                    <a:pt x="129" y="147"/>
                  </a:lnTo>
                  <a:lnTo>
                    <a:pt x="134" y="149"/>
                  </a:lnTo>
                  <a:lnTo>
                    <a:pt x="138" y="143"/>
                  </a:lnTo>
                  <a:lnTo>
                    <a:pt x="140" y="136"/>
                  </a:lnTo>
                  <a:lnTo>
                    <a:pt x="142" y="132"/>
                  </a:lnTo>
                  <a:lnTo>
                    <a:pt x="148" y="126"/>
                  </a:lnTo>
                  <a:lnTo>
                    <a:pt x="156" y="126"/>
                  </a:lnTo>
                  <a:lnTo>
                    <a:pt x="159" y="126"/>
                  </a:lnTo>
                  <a:lnTo>
                    <a:pt x="169" y="124"/>
                  </a:lnTo>
                  <a:lnTo>
                    <a:pt x="173" y="118"/>
                  </a:lnTo>
                  <a:lnTo>
                    <a:pt x="177" y="120"/>
                  </a:lnTo>
                  <a:lnTo>
                    <a:pt x="184" y="122"/>
                  </a:lnTo>
                  <a:lnTo>
                    <a:pt x="192" y="120"/>
                  </a:lnTo>
                  <a:lnTo>
                    <a:pt x="202" y="120"/>
                  </a:lnTo>
                  <a:lnTo>
                    <a:pt x="207" y="117"/>
                  </a:lnTo>
                  <a:lnTo>
                    <a:pt x="211" y="115"/>
                  </a:lnTo>
                  <a:lnTo>
                    <a:pt x="215" y="107"/>
                  </a:lnTo>
                  <a:lnTo>
                    <a:pt x="221" y="105"/>
                  </a:lnTo>
                  <a:lnTo>
                    <a:pt x="228" y="103"/>
                  </a:lnTo>
                  <a:lnTo>
                    <a:pt x="236" y="103"/>
                  </a:lnTo>
                  <a:lnTo>
                    <a:pt x="240" y="103"/>
                  </a:lnTo>
                  <a:lnTo>
                    <a:pt x="248" y="101"/>
                  </a:lnTo>
                  <a:lnTo>
                    <a:pt x="255" y="101"/>
                  </a:lnTo>
                  <a:lnTo>
                    <a:pt x="261" y="101"/>
                  </a:lnTo>
                  <a:lnTo>
                    <a:pt x="269" y="99"/>
                  </a:lnTo>
                  <a:lnTo>
                    <a:pt x="274" y="97"/>
                  </a:lnTo>
                  <a:lnTo>
                    <a:pt x="273" y="90"/>
                  </a:lnTo>
                  <a:lnTo>
                    <a:pt x="271" y="86"/>
                  </a:lnTo>
                  <a:lnTo>
                    <a:pt x="269" y="76"/>
                  </a:lnTo>
                  <a:lnTo>
                    <a:pt x="269" y="67"/>
                  </a:lnTo>
                  <a:lnTo>
                    <a:pt x="269" y="61"/>
                  </a:lnTo>
                  <a:lnTo>
                    <a:pt x="267" y="55"/>
                  </a:lnTo>
                  <a:lnTo>
                    <a:pt x="267" y="49"/>
                  </a:lnTo>
                  <a:lnTo>
                    <a:pt x="265" y="44"/>
                  </a:lnTo>
                  <a:close/>
                </a:path>
              </a:pathLst>
            </a:custGeom>
            <a:solidFill>
              <a:srgbClr val="92D050"/>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63" name="Freeform 39">
              <a:extLst>
                <a:ext uri="{FF2B5EF4-FFF2-40B4-BE49-F238E27FC236}">
                  <a16:creationId xmlns:a16="http://schemas.microsoft.com/office/drawing/2014/main" id="{6AA2DAFA-DDB6-4127-AA9C-7017D9470DD8}"/>
                </a:ext>
              </a:extLst>
            </p:cNvPr>
            <p:cNvSpPr>
              <a:spLocks/>
            </p:cNvSpPr>
            <p:nvPr/>
          </p:nvSpPr>
          <p:spPr bwMode="auto">
            <a:xfrm>
              <a:off x="6413280" y="3022052"/>
              <a:ext cx="1118404" cy="1228571"/>
            </a:xfrm>
            <a:custGeom>
              <a:avLst/>
              <a:gdLst>
                <a:gd name="T0" fmla="*/ 2147483647 w 628"/>
                <a:gd name="T1" fmla="*/ 2147483647 h 706"/>
                <a:gd name="T2" fmla="*/ 2147483647 w 628"/>
                <a:gd name="T3" fmla="*/ 2147483647 h 706"/>
                <a:gd name="T4" fmla="*/ 2147483647 w 628"/>
                <a:gd name="T5" fmla="*/ 2147483647 h 706"/>
                <a:gd name="T6" fmla="*/ 2147483647 w 628"/>
                <a:gd name="T7" fmla="*/ 2147483647 h 706"/>
                <a:gd name="T8" fmla="*/ 2147483647 w 628"/>
                <a:gd name="T9" fmla="*/ 2147483647 h 706"/>
                <a:gd name="T10" fmla="*/ 2147483647 w 628"/>
                <a:gd name="T11" fmla="*/ 2147483647 h 706"/>
                <a:gd name="T12" fmla="*/ 2147483647 w 628"/>
                <a:gd name="T13" fmla="*/ 2147483647 h 706"/>
                <a:gd name="T14" fmla="*/ 2147483647 w 628"/>
                <a:gd name="T15" fmla="*/ 2147483647 h 706"/>
                <a:gd name="T16" fmla="*/ 2147483647 w 628"/>
                <a:gd name="T17" fmla="*/ 2147483647 h 706"/>
                <a:gd name="T18" fmla="*/ 2147483647 w 628"/>
                <a:gd name="T19" fmla="*/ 2147483647 h 706"/>
                <a:gd name="T20" fmla="*/ 2147483647 w 628"/>
                <a:gd name="T21" fmla="*/ 2147483647 h 706"/>
                <a:gd name="T22" fmla="*/ 2147483647 w 628"/>
                <a:gd name="T23" fmla="*/ 2147483647 h 706"/>
                <a:gd name="T24" fmla="*/ 2147483647 w 628"/>
                <a:gd name="T25" fmla="*/ 2147483647 h 706"/>
                <a:gd name="T26" fmla="*/ 2147483647 w 628"/>
                <a:gd name="T27" fmla="*/ 2147483647 h 706"/>
                <a:gd name="T28" fmla="*/ 2147483647 w 628"/>
                <a:gd name="T29" fmla="*/ 2147483647 h 706"/>
                <a:gd name="T30" fmla="*/ 2147483647 w 628"/>
                <a:gd name="T31" fmla="*/ 2147483647 h 706"/>
                <a:gd name="T32" fmla="*/ 2147483647 w 628"/>
                <a:gd name="T33" fmla="*/ 2147483647 h 706"/>
                <a:gd name="T34" fmla="*/ 2147483647 w 628"/>
                <a:gd name="T35" fmla="*/ 2147483647 h 706"/>
                <a:gd name="T36" fmla="*/ 2147483647 w 628"/>
                <a:gd name="T37" fmla="*/ 2147483647 h 706"/>
                <a:gd name="T38" fmla="*/ 2147483647 w 628"/>
                <a:gd name="T39" fmla="*/ 2147483647 h 706"/>
                <a:gd name="T40" fmla="*/ 2147483647 w 628"/>
                <a:gd name="T41" fmla="*/ 2147483647 h 706"/>
                <a:gd name="T42" fmla="*/ 2147483647 w 628"/>
                <a:gd name="T43" fmla="*/ 2147483647 h 706"/>
                <a:gd name="T44" fmla="*/ 2147483647 w 628"/>
                <a:gd name="T45" fmla="*/ 2147483647 h 706"/>
                <a:gd name="T46" fmla="*/ 2147483647 w 628"/>
                <a:gd name="T47" fmla="*/ 2147483647 h 706"/>
                <a:gd name="T48" fmla="*/ 2147483647 w 628"/>
                <a:gd name="T49" fmla="*/ 2147483647 h 706"/>
                <a:gd name="T50" fmla="*/ 2147483647 w 628"/>
                <a:gd name="T51" fmla="*/ 2147483647 h 706"/>
                <a:gd name="T52" fmla="*/ 2147483647 w 628"/>
                <a:gd name="T53" fmla="*/ 2147483647 h 706"/>
                <a:gd name="T54" fmla="*/ 2147483647 w 628"/>
                <a:gd name="T55" fmla="*/ 2147483647 h 706"/>
                <a:gd name="T56" fmla="*/ 2147483647 w 628"/>
                <a:gd name="T57" fmla="*/ 2147483647 h 706"/>
                <a:gd name="T58" fmla="*/ 2147483647 w 628"/>
                <a:gd name="T59" fmla="*/ 2147483647 h 706"/>
                <a:gd name="T60" fmla="*/ 2147483647 w 628"/>
                <a:gd name="T61" fmla="*/ 2147483647 h 706"/>
                <a:gd name="T62" fmla="*/ 2147483647 w 628"/>
                <a:gd name="T63" fmla="*/ 2147483647 h 706"/>
                <a:gd name="T64" fmla="*/ 2147483647 w 628"/>
                <a:gd name="T65" fmla="*/ 2147483647 h 706"/>
                <a:gd name="T66" fmla="*/ 2147483647 w 628"/>
                <a:gd name="T67" fmla="*/ 2147483647 h 706"/>
                <a:gd name="T68" fmla="*/ 2147483647 w 628"/>
                <a:gd name="T69" fmla="*/ 2147483647 h 706"/>
                <a:gd name="T70" fmla="*/ 2147483647 w 628"/>
                <a:gd name="T71" fmla="*/ 2147483647 h 706"/>
                <a:gd name="T72" fmla="*/ 2147483647 w 628"/>
                <a:gd name="T73" fmla="*/ 2147483647 h 706"/>
                <a:gd name="T74" fmla="*/ 2147483647 w 628"/>
                <a:gd name="T75" fmla="*/ 2147483647 h 706"/>
                <a:gd name="T76" fmla="*/ 2147483647 w 628"/>
                <a:gd name="T77" fmla="*/ 2147483647 h 706"/>
                <a:gd name="T78" fmla="*/ 2147483647 w 628"/>
                <a:gd name="T79" fmla="*/ 2147483647 h 706"/>
                <a:gd name="T80" fmla="*/ 2147483647 w 628"/>
                <a:gd name="T81" fmla="*/ 2147483647 h 706"/>
                <a:gd name="T82" fmla="*/ 2147483647 w 628"/>
                <a:gd name="T83" fmla="*/ 2147483647 h 706"/>
                <a:gd name="T84" fmla="*/ 2147483647 w 628"/>
                <a:gd name="T85" fmla="*/ 2147483647 h 706"/>
                <a:gd name="T86" fmla="*/ 2147483647 w 628"/>
                <a:gd name="T87" fmla="*/ 2147483647 h 706"/>
                <a:gd name="T88" fmla="*/ 2147483647 w 628"/>
                <a:gd name="T89" fmla="*/ 2147483647 h 706"/>
                <a:gd name="T90" fmla="*/ 2147483647 w 628"/>
                <a:gd name="T91" fmla="*/ 2147483647 h 706"/>
                <a:gd name="T92" fmla="*/ 2147483647 w 628"/>
                <a:gd name="T93" fmla="*/ 2147483647 h 706"/>
                <a:gd name="T94" fmla="*/ 2147483647 w 628"/>
                <a:gd name="T95" fmla="*/ 2147483647 h 706"/>
                <a:gd name="T96" fmla="*/ 2147483647 w 628"/>
                <a:gd name="T97" fmla="*/ 2147483647 h 706"/>
                <a:gd name="T98" fmla="*/ 2147483647 w 628"/>
                <a:gd name="T99" fmla="*/ 2147483647 h 706"/>
                <a:gd name="T100" fmla="*/ 2147483647 w 628"/>
                <a:gd name="T101" fmla="*/ 2147483647 h 706"/>
                <a:gd name="T102" fmla="*/ 2147483647 w 628"/>
                <a:gd name="T103" fmla="*/ 2147483647 h 706"/>
                <a:gd name="T104" fmla="*/ 2147483647 w 628"/>
                <a:gd name="T105" fmla="*/ 2147483647 h 706"/>
                <a:gd name="T106" fmla="*/ 2147483647 w 628"/>
                <a:gd name="T107" fmla="*/ 2147483647 h 706"/>
                <a:gd name="T108" fmla="*/ 2147483647 w 628"/>
                <a:gd name="T109" fmla="*/ 2147483647 h 706"/>
                <a:gd name="T110" fmla="*/ 2147483647 w 628"/>
                <a:gd name="T111" fmla="*/ 2147483647 h 706"/>
                <a:gd name="T112" fmla="*/ 2147483647 w 628"/>
                <a:gd name="T113" fmla="*/ 2147483647 h 706"/>
                <a:gd name="T114" fmla="*/ 2147483647 w 628"/>
                <a:gd name="T115" fmla="*/ 2147483647 h 70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28"/>
                <a:gd name="T175" fmla="*/ 0 h 706"/>
                <a:gd name="T176" fmla="*/ 628 w 628"/>
                <a:gd name="T177" fmla="*/ 706 h 70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28" h="706">
                  <a:moveTo>
                    <a:pt x="407" y="667"/>
                  </a:moveTo>
                  <a:lnTo>
                    <a:pt x="413" y="667"/>
                  </a:lnTo>
                  <a:lnTo>
                    <a:pt x="419" y="663"/>
                  </a:lnTo>
                  <a:lnTo>
                    <a:pt x="422" y="658"/>
                  </a:lnTo>
                  <a:lnTo>
                    <a:pt x="426" y="652"/>
                  </a:lnTo>
                  <a:lnTo>
                    <a:pt x="422" y="644"/>
                  </a:lnTo>
                  <a:lnTo>
                    <a:pt x="421" y="635"/>
                  </a:lnTo>
                  <a:lnTo>
                    <a:pt x="417" y="623"/>
                  </a:lnTo>
                  <a:lnTo>
                    <a:pt x="421" y="617"/>
                  </a:lnTo>
                  <a:lnTo>
                    <a:pt x="430" y="615"/>
                  </a:lnTo>
                  <a:lnTo>
                    <a:pt x="436" y="608"/>
                  </a:lnTo>
                  <a:lnTo>
                    <a:pt x="436" y="598"/>
                  </a:lnTo>
                  <a:lnTo>
                    <a:pt x="436" y="589"/>
                  </a:lnTo>
                  <a:lnTo>
                    <a:pt x="436" y="583"/>
                  </a:lnTo>
                  <a:lnTo>
                    <a:pt x="440" y="571"/>
                  </a:lnTo>
                  <a:lnTo>
                    <a:pt x="442" y="562"/>
                  </a:lnTo>
                  <a:lnTo>
                    <a:pt x="442" y="554"/>
                  </a:lnTo>
                  <a:lnTo>
                    <a:pt x="442" y="546"/>
                  </a:lnTo>
                  <a:lnTo>
                    <a:pt x="444" y="537"/>
                  </a:lnTo>
                  <a:lnTo>
                    <a:pt x="438" y="529"/>
                  </a:lnTo>
                  <a:lnTo>
                    <a:pt x="432" y="521"/>
                  </a:lnTo>
                  <a:lnTo>
                    <a:pt x="428" y="518"/>
                  </a:lnTo>
                  <a:lnTo>
                    <a:pt x="421" y="514"/>
                  </a:lnTo>
                  <a:lnTo>
                    <a:pt x="415" y="514"/>
                  </a:lnTo>
                  <a:lnTo>
                    <a:pt x="407" y="518"/>
                  </a:lnTo>
                  <a:lnTo>
                    <a:pt x="394" y="518"/>
                  </a:lnTo>
                  <a:lnTo>
                    <a:pt x="386" y="510"/>
                  </a:lnTo>
                  <a:lnTo>
                    <a:pt x="380" y="506"/>
                  </a:lnTo>
                  <a:lnTo>
                    <a:pt x="369" y="506"/>
                  </a:lnTo>
                  <a:lnTo>
                    <a:pt x="357" y="510"/>
                  </a:lnTo>
                  <a:lnTo>
                    <a:pt x="350" y="508"/>
                  </a:lnTo>
                  <a:lnTo>
                    <a:pt x="342" y="502"/>
                  </a:lnTo>
                  <a:lnTo>
                    <a:pt x="338" y="495"/>
                  </a:lnTo>
                  <a:lnTo>
                    <a:pt x="334" y="485"/>
                  </a:lnTo>
                  <a:lnTo>
                    <a:pt x="328" y="477"/>
                  </a:lnTo>
                  <a:lnTo>
                    <a:pt x="323" y="475"/>
                  </a:lnTo>
                  <a:lnTo>
                    <a:pt x="317" y="470"/>
                  </a:lnTo>
                  <a:lnTo>
                    <a:pt x="311" y="466"/>
                  </a:lnTo>
                  <a:lnTo>
                    <a:pt x="305" y="468"/>
                  </a:lnTo>
                  <a:lnTo>
                    <a:pt x="298" y="470"/>
                  </a:lnTo>
                  <a:lnTo>
                    <a:pt x="290" y="471"/>
                  </a:lnTo>
                  <a:lnTo>
                    <a:pt x="282" y="470"/>
                  </a:lnTo>
                  <a:lnTo>
                    <a:pt x="275" y="468"/>
                  </a:lnTo>
                  <a:lnTo>
                    <a:pt x="269" y="460"/>
                  </a:lnTo>
                  <a:lnTo>
                    <a:pt x="263" y="458"/>
                  </a:lnTo>
                  <a:lnTo>
                    <a:pt x="259" y="450"/>
                  </a:lnTo>
                  <a:lnTo>
                    <a:pt x="252" y="445"/>
                  </a:lnTo>
                  <a:lnTo>
                    <a:pt x="246" y="437"/>
                  </a:lnTo>
                  <a:lnTo>
                    <a:pt x="240" y="437"/>
                  </a:lnTo>
                  <a:lnTo>
                    <a:pt x="232" y="435"/>
                  </a:lnTo>
                  <a:lnTo>
                    <a:pt x="232" y="429"/>
                  </a:lnTo>
                  <a:lnTo>
                    <a:pt x="227" y="431"/>
                  </a:lnTo>
                  <a:lnTo>
                    <a:pt x="219" y="427"/>
                  </a:lnTo>
                  <a:lnTo>
                    <a:pt x="209" y="425"/>
                  </a:lnTo>
                  <a:lnTo>
                    <a:pt x="202" y="424"/>
                  </a:lnTo>
                  <a:lnTo>
                    <a:pt x="194" y="427"/>
                  </a:lnTo>
                  <a:lnTo>
                    <a:pt x="186" y="427"/>
                  </a:lnTo>
                  <a:lnTo>
                    <a:pt x="183" y="422"/>
                  </a:lnTo>
                  <a:lnTo>
                    <a:pt x="181" y="414"/>
                  </a:lnTo>
                  <a:lnTo>
                    <a:pt x="179" y="408"/>
                  </a:lnTo>
                  <a:lnTo>
                    <a:pt x="184" y="406"/>
                  </a:lnTo>
                  <a:lnTo>
                    <a:pt x="181" y="401"/>
                  </a:lnTo>
                  <a:lnTo>
                    <a:pt x="173" y="397"/>
                  </a:lnTo>
                  <a:lnTo>
                    <a:pt x="169" y="399"/>
                  </a:lnTo>
                  <a:lnTo>
                    <a:pt x="161" y="399"/>
                  </a:lnTo>
                  <a:lnTo>
                    <a:pt x="154" y="399"/>
                  </a:lnTo>
                  <a:lnTo>
                    <a:pt x="148" y="401"/>
                  </a:lnTo>
                  <a:lnTo>
                    <a:pt x="137" y="404"/>
                  </a:lnTo>
                  <a:lnTo>
                    <a:pt x="125" y="408"/>
                  </a:lnTo>
                  <a:lnTo>
                    <a:pt x="115" y="412"/>
                  </a:lnTo>
                  <a:lnTo>
                    <a:pt x="108" y="422"/>
                  </a:lnTo>
                  <a:lnTo>
                    <a:pt x="98" y="424"/>
                  </a:lnTo>
                  <a:lnTo>
                    <a:pt x="89" y="427"/>
                  </a:lnTo>
                  <a:lnTo>
                    <a:pt x="81" y="435"/>
                  </a:lnTo>
                  <a:lnTo>
                    <a:pt x="71" y="437"/>
                  </a:lnTo>
                  <a:lnTo>
                    <a:pt x="58" y="443"/>
                  </a:lnTo>
                  <a:lnTo>
                    <a:pt x="52" y="447"/>
                  </a:lnTo>
                  <a:lnTo>
                    <a:pt x="46" y="450"/>
                  </a:lnTo>
                  <a:lnTo>
                    <a:pt x="37" y="454"/>
                  </a:lnTo>
                  <a:lnTo>
                    <a:pt x="25" y="452"/>
                  </a:lnTo>
                  <a:lnTo>
                    <a:pt x="27" y="447"/>
                  </a:lnTo>
                  <a:lnTo>
                    <a:pt x="27" y="437"/>
                  </a:lnTo>
                  <a:lnTo>
                    <a:pt x="27" y="427"/>
                  </a:lnTo>
                  <a:lnTo>
                    <a:pt x="29" y="420"/>
                  </a:lnTo>
                  <a:lnTo>
                    <a:pt x="27" y="412"/>
                  </a:lnTo>
                  <a:lnTo>
                    <a:pt x="29" y="404"/>
                  </a:lnTo>
                  <a:lnTo>
                    <a:pt x="25" y="397"/>
                  </a:lnTo>
                  <a:lnTo>
                    <a:pt x="21" y="387"/>
                  </a:lnTo>
                  <a:lnTo>
                    <a:pt x="21" y="381"/>
                  </a:lnTo>
                  <a:lnTo>
                    <a:pt x="19" y="370"/>
                  </a:lnTo>
                  <a:lnTo>
                    <a:pt x="16" y="364"/>
                  </a:lnTo>
                  <a:lnTo>
                    <a:pt x="16" y="356"/>
                  </a:lnTo>
                  <a:lnTo>
                    <a:pt x="18" y="347"/>
                  </a:lnTo>
                  <a:lnTo>
                    <a:pt x="23" y="343"/>
                  </a:lnTo>
                  <a:lnTo>
                    <a:pt x="21" y="335"/>
                  </a:lnTo>
                  <a:lnTo>
                    <a:pt x="19" y="330"/>
                  </a:lnTo>
                  <a:lnTo>
                    <a:pt x="14" y="324"/>
                  </a:lnTo>
                  <a:lnTo>
                    <a:pt x="14" y="318"/>
                  </a:lnTo>
                  <a:lnTo>
                    <a:pt x="12" y="314"/>
                  </a:lnTo>
                  <a:lnTo>
                    <a:pt x="12" y="306"/>
                  </a:lnTo>
                  <a:lnTo>
                    <a:pt x="16" y="301"/>
                  </a:lnTo>
                  <a:lnTo>
                    <a:pt x="16" y="293"/>
                  </a:lnTo>
                  <a:lnTo>
                    <a:pt x="14" y="287"/>
                  </a:lnTo>
                  <a:lnTo>
                    <a:pt x="14" y="276"/>
                  </a:lnTo>
                  <a:lnTo>
                    <a:pt x="8" y="268"/>
                  </a:lnTo>
                  <a:lnTo>
                    <a:pt x="6" y="257"/>
                  </a:lnTo>
                  <a:lnTo>
                    <a:pt x="14" y="247"/>
                  </a:lnTo>
                  <a:lnTo>
                    <a:pt x="10" y="237"/>
                  </a:lnTo>
                  <a:lnTo>
                    <a:pt x="8" y="228"/>
                  </a:lnTo>
                  <a:lnTo>
                    <a:pt x="14" y="224"/>
                  </a:lnTo>
                  <a:lnTo>
                    <a:pt x="14" y="218"/>
                  </a:lnTo>
                  <a:lnTo>
                    <a:pt x="16" y="211"/>
                  </a:lnTo>
                  <a:lnTo>
                    <a:pt x="16" y="205"/>
                  </a:lnTo>
                  <a:lnTo>
                    <a:pt x="8" y="203"/>
                  </a:lnTo>
                  <a:lnTo>
                    <a:pt x="4" y="197"/>
                  </a:lnTo>
                  <a:lnTo>
                    <a:pt x="4" y="191"/>
                  </a:lnTo>
                  <a:lnTo>
                    <a:pt x="0" y="186"/>
                  </a:lnTo>
                  <a:lnTo>
                    <a:pt x="2" y="176"/>
                  </a:lnTo>
                  <a:lnTo>
                    <a:pt x="4" y="170"/>
                  </a:lnTo>
                  <a:lnTo>
                    <a:pt x="2" y="165"/>
                  </a:lnTo>
                  <a:lnTo>
                    <a:pt x="8" y="161"/>
                  </a:lnTo>
                  <a:lnTo>
                    <a:pt x="10" y="155"/>
                  </a:lnTo>
                  <a:lnTo>
                    <a:pt x="16" y="151"/>
                  </a:lnTo>
                  <a:lnTo>
                    <a:pt x="18" y="147"/>
                  </a:lnTo>
                  <a:lnTo>
                    <a:pt x="19" y="143"/>
                  </a:lnTo>
                  <a:lnTo>
                    <a:pt x="27" y="142"/>
                  </a:lnTo>
                  <a:lnTo>
                    <a:pt x="31" y="143"/>
                  </a:lnTo>
                  <a:lnTo>
                    <a:pt x="41" y="136"/>
                  </a:lnTo>
                  <a:lnTo>
                    <a:pt x="48" y="132"/>
                  </a:lnTo>
                  <a:lnTo>
                    <a:pt x="52" y="130"/>
                  </a:lnTo>
                  <a:lnTo>
                    <a:pt x="58" y="126"/>
                  </a:lnTo>
                  <a:lnTo>
                    <a:pt x="67" y="130"/>
                  </a:lnTo>
                  <a:lnTo>
                    <a:pt x="75" y="136"/>
                  </a:lnTo>
                  <a:lnTo>
                    <a:pt x="81" y="142"/>
                  </a:lnTo>
                  <a:lnTo>
                    <a:pt x="92" y="149"/>
                  </a:lnTo>
                  <a:lnTo>
                    <a:pt x="102" y="149"/>
                  </a:lnTo>
                  <a:lnTo>
                    <a:pt x="113" y="149"/>
                  </a:lnTo>
                  <a:lnTo>
                    <a:pt x="121" y="143"/>
                  </a:lnTo>
                  <a:lnTo>
                    <a:pt x="135" y="143"/>
                  </a:lnTo>
                  <a:lnTo>
                    <a:pt x="148" y="143"/>
                  </a:lnTo>
                  <a:lnTo>
                    <a:pt x="156" y="136"/>
                  </a:lnTo>
                  <a:lnTo>
                    <a:pt x="169" y="130"/>
                  </a:lnTo>
                  <a:lnTo>
                    <a:pt x="177" y="120"/>
                  </a:lnTo>
                  <a:lnTo>
                    <a:pt x="183" y="109"/>
                  </a:lnTo>
                  <a:lnTo>
                    <a:pt x="190" y="95"/>
                  </a:lnTo>
                  <a:lnTo>
                    <a:pt x="196" y="88"/>
                  </a:lnTo>
                  <a:lnTo>
                    <a:pt x="204" y="78"/>
                  </a:lnTo>
                  <a:lnTo>
                    <a:pt x="209" y="69"/>
                  </a:lnTo>
                  <a:lnTo>
                    <a:pt x="215" y="59"/>
                  </a:lnTo>
                  <a:lnTo>
                    <a:pt x="225" y="53"/>
                  </a:lnTo>
                  <a:lnTo>
                    <a:pt x="236" y="51"/>
                  </a:lnTo>
                  <a:lnTo>
                    <a:pt x="244" y="47"/>
                  </a:lnTo>
                  <a:lnTo>
                    <a:pt x="252" y="51"/>
                  </a:lnTo>
                  <a:lnTo>
                    <a:pt x="255" y="57"/>
                  </a:lnTo>
                  <a:lnTo>
                    <a:pt x="265" y="55"/>
                  </a:lnTo>
                  <a:lnTo>
                    <a:pt x="279" y="53"/>
                  </a:lnTo>
                  <a:lnTo>
                    <a:pt x="290" y="55"/>
                  </a:lnTo>
                  <a:lnTo>
                    <a:pt x="300" y="53"/>
                  </a:lnTo>
                  <a:lnTo>
                    <a:pt x="307" y="51"/>
                  </a:lnTo>
                  <a:lnTo>
                    <a:pt x="323" y="44"/>
                  </a:lnTo>
                  <a:lnTo>
                    <a:pt x="330" y="36"/>
                  </a:lnTo>
                  <a:lnTo>
                    <a:pt x="340" y="24"/>
                  </a:lnTo>
                  <a:lnTo>
                    <a:pt x="346" y="15"/>
                  </a:lnTo>
                  <a:lnTo>
                    <a:pt x="355" y="7"/>
                  </a:lnTo>
                  <a:lnTo>
                    <a:pt x="367" y="5"/>
                  </a:lnTo>
                  <a:lnTo>
                    <a:pt x="376" y="9"/>
                  </a:lnTo>
                  <a:lnTo>
                    <a:pt x="386" y="15"/>
                  </a:lnTo>
                  <a:lnTo>
                    <a:pt x="390" y="19"/>
                  </a:lnTo>
                  <a:lnTo>
                    <a:pt x="396" y="24"/>
                  </a:lnTo>
                  <a:lnTo>
                    <a:pt x="399" y="34"/>
                  </a:lnTo>
                  <a:lnTo>
                    <a:pt x="403" y="42"/>
                  </a:lnTo>
                  <a:lnTo>
                    <a:pt x="405" y="51"/>
                  </a:lnTo>
                  <a:lnTo>
                    <a:pt x="413" y="55"/>
                  </a:lnTo>
                  <a:lnTo>
                    <a:pt x="422" y="49"/>
                  </a:lnTo>
                  <a:lnTo>
                    <a:pt x="428" y="36"/>
                  </a:lnTo>
                  <a:lnTo>
                    <a:pt x="440" y="40"/>
                  </a:lnTo>
                  <a:lnTo>
                    <a:pt x="447" y="38"/>
                  </a:lnTo>
                  <a:lnTo>
                    <a:pt x="453" y="28"/>
                  </a:lnTo>
                  <a:lnTo>
                    <a:pt x="457" y="28"/>
                  </a:lnTo>
                  <a:lnTo>
                    <a:pt x="467" y="15"/>
                  </a:lnTo>
                  <a:lnTo>
                    <a:pt x="478" y="5"/>
                  </a:lnTo>
                  <a:lnTo>
                    <a:pt x="492" y="5"/>
                  </a:lnTo>
                  <a:lnTo>
                    <a:pt x="505" y="5"/>
                  </a:lnTo>
                  <a:lnTo>
                    <a:pt x="513" y="0"/>
                  </a:lnTo>
                  <a:lnTo>
                    <a:pt x="518" y="1"/>
                  </a:lnTo>
                  <a:lnTo>
                    <a:pt x="520" y="11"/>
                  </a:lnTo>
                  <a:lnTo>
                    <a:pt x="530" y="11"/>
                  </a:lnTo>
                  <a:lnTo>
                    <a:pt x="536" y="17"/>
                  </a:lnTo>
                  <a:lnTo>
                    <a:pt x="541" y="21"/>
                  </a:lnTo>
                  <a:lnTo>
                    <a:pt x="551" y="21"/>
                  </a:lnTo>
                  <a:lnTo>
                    <a:pt x="561" y="19"/>
                  </a:lnTo>
                  <a:lnTo>
                    <a:pt x="561" y="24"/>
                  </a:lnTo>
                  <a:lnTo>
                    <a:pt x="563" y="34"/>
                  </a:lnTo>
                  <a:lnTo>
                    <a:pt x="568" y="34"/>
                  </a:lnTo>
                  <a:lnTo>
                    <a:pt x="574" y="40"/>
                  </a:lnTo>
                  <a:lnTo>
                    <a:pt x="576" y="46"/>
                  </a:lnTo>
                  <a:lnTo>
                    <a:pt x="574" y="53"/>
                  </a:lnTo>
                  <a:lnTo>
                    <a:pt x="580" y="65"/>
                  </a:lnTo>
                  <a:lnTo>
                    <a:pt x="584" y="74"/>
                  </a:lnTo>
                  <a:lnTo>
                    <a:pt x="589" y="86"/>
                  </a:lnTo>
                  <a:lnTo>
                    <a:pt x="595" y="99"/>
                  </a:lnTo>
                  <a:lnTo>
                    <a:pt x="601" y="109"/>
                  </a:lnTo>
                  <a:lnTo>
                    <a:pt x="605" y="115"/>
                  </a:lnTo>
                  <a:lnTo>
                    <a:pt x="603" y="118"/>
                  </a:lnTo>
                  <a:lnTo>
                    <a:pt x="599" y="122"/>
                  </a:lnTo>
                  <a:lnTo>
                    <a:pt x="597" y="130"/>
                  </a:lnTo>
                  <a:lnTo>
                    <a:pt x="599" y="138"/>
                  </a:lnTo>
                  <a:lnTo>
                    <a:pt x="603" y="147"/>
                  </a:lnTo>
                  <a:lnTo>
                    <a:pt x="601" y="153"/>
                  </a:lnTo>
                  <a:lnTo>
                    <a:pt x="591" y="155"/>
                  </a:lnTo>
                  <a:lnTo>
                    <a:pt x="580" y="155"/>
                  </a:lnTo>
                  <a:lnTo>
                    <a:pt x="574" y="161"/>
                  </a:lnTo>
                  <a:lnTo>
                    <a:pt x="574" y="172"/>
                  </a:lnTo>
                  <a:lnTo>
                    <a:pt x="582" y="184"/>
                  </a:lnTo>
                  <a:lnTo>
                    <a:pt x="587" y="193"/>
                  </a:lnTo>
                  <a:lnTo>
                    <a:pt x="595" y="203"/>
                  </a:lnTo>
                  <a:lnTo>
                    <a:pt x="603" y="211"/>
                  </a:lnTo>
                  <a:lnTo>
                    <a:pt x="609" y="216"/>
                  </a:lnTo>
                  <a:lnTo>
                    <a:pt x="618" y="220"/>
                  </a:lnTo>
                  <a:lnTo>
                    <a:pt x="628" y="224"/>
                  </a:lnTo>
                  <a:lnTo>
                    <a:pt x="622" y="230"/>
                  </a:lnTo>
                  <a:lnTo>
                    <a:pt x="614" y="237"/>
                  </a:lnTo>
                  <a:lnTo>
                    <a:pt x="605" y="251"/>
                  </a:lnTo>
                  <a:lnTo>
                    <a:pt x="601" y="270"/>
                  </a:lnTo>
                  <a:lnTo>
                    <a:pt x="595" y="276"/>
                  </a:lnTo>
                  <a:lnTo>
                    <a:pt x="586" y="289"/>
                  </a:lnTo>
                  <a:lnTo>
                    <a:pt x="580" y="299"/>
                  </a:lnTo>
                  <a:lnTo>
                    <a:pt x="570" y="305"/>
                  </a:lnTo>
                  <a:lnTo>
                    <a:pt x="563" y="306"/>
                  </a:lnTo>
                  <a:lnTo>
                    <a:pt x="555" y="314"/>
                  </a:lnTo>
                  <a:lnTo>
                    <a:pt x="547" y="320"/>
                  </a:lnTo>
                  <a:lnTo>
                    <a:pt x="539" y="318"/>
                  </a:lnTo>
                  <a:lnTo>
                    <a:pt x="539" y="316"/>
                  </a:lnTo>
                  <a:lnTo>
                    <a:pt x="539" y="312"/>
                  </a:lnTo>
                  <a:lnTo>
                    <a:pt x="539" y="310"/>
                  </a:lnTo>
                  <a:lnTo>
                    <a:pt x="539" y="306"/>
                  </a:lnTo>
                  <a:lnTo>
                    <a:pt x="539" y="305"/>
                  </a:lnTo>
                  <a:lnTo>
                    <a:pt x="536" y="303"/>
                  </a:lnTo>
                  <a:lnTo>
                    <a:pt x="534" y="303"/>
                  </a:lnTo>
                  <a:lnTo>
                    <a:pt x="532" y="305"/>
                  </a:lnTo>
                  <a:lnTo>
                    <a:pt x="532" y="306"/>
                  </a:lnTo>
                  <a:lnTo>
                    <a:pt x="530" y="312"/>
                  </a:lnTo>
                  <a:lnTo>
                    <a:pt x="534" y="320"/>
                  </a:lnTo>
                  <a:lnTo>
                    <a:pt x="534" y="328"/>
                  </a:lnTo>
                  <a:lnTo>
                    <a:pt x="530" y="333"/>
                  </a:lnTo>
                  <a:lnTo>
                    <a:pt x="524" y="341"/>
                  </a:lnTo>
                  <a:lnTo>
                    <a:pt x="520" y="353"/>
                  </a:lnTo>
                  <a:lnTo>
                    <a:pt x="520" y="360"/>
                  </a:lnTo>
                  <a:lnTo>
                    <a:pt x="515" y="368"/>
                  </a:lnTo>
                  <a:lnTo>
                    <a:pt x="511" y="374"/>
                  </a:lnTo>
                  <a:lnTo>
                    <a:pt x="518" y="381"/>
                  </a:lnTo>
                  <a:lnTo>
                    <a:pt x="520" y="391"/>
                  </a:lnTo>
                  <a:lnTo>
                    <a:pt x="515" y="402"/>
                  </a:lnTo>
                  <a:lnTo>
                    <a:pt x="513" y="412"/>
                  </a:lnTo>
                  <a:lnTo>
                    <a:pt x="515" y="422"/>
                  </a:lnTo>
                  <a:lnTo>
                    <a:pt x="511" y="425"/>
                  </a:lnTo>
                  <a:lnTo>
                    <a:pt x="509" y="435"/>
                  </a:lnTo>
                  <a:lnTo>
                    <a:pt x="513" y="447"/>
                  </a:lnTo>
                  <a:lnTo>
                    <a:pt x="511" y="452"/>
                  </a:lnTo>
                  <a:lnTo>
                    <a:pt x="513" y="471"/>
                  </a:lnTo>
                  <a:lnTo>
                    <a:pt x="515" y="485"/>
                  </a:lnTo>
                  <a:lnTo>
                    <a:pt x="515" y="493"/>
                  </a:lnTo>
                  <a:lnTo>
                    <a:pt x="518" y="504"/>
                  </a:lnTo>
                  <a:lnTo>
                    <a:pt x="518" y="510"/>
                  </a:lnTo>
                  <a:lnTo>
                    <a:pt x="516" y="523"/>
                  </a:lnTo>
                  <a:lnTo>
                    <a:pt x="516" y="531"/>
                  </a:lnTo>
                  <a:lnTo>
                    <a:pt x="511" y="541"/>
                  </a:lnTo>
                  <a:lnTo>
                    <a:pt x="507" y="554"/>
                  </a:lnTo>
                  <a:lnTo>
                    <a:pt x="501" y="569"/>
                  </a:lnTo>
                  <a:lnTo>
                    <a:pt x="497" y="581"/>
                  </a:lnTo>
                  <a:lnTo>
                    <a:pt x="497" y="592"/>
                  </a:lnTo>
                  <a:lnTo>
                    <a:pt x="495" y="600"/>
                  </a:lnTo>
                  <a:lnTo>
                    <a:pt x="490" y="608"/>
                  </a:lnTo>
                  <a:lnTo>
                    <a:pt x="488" y="617"/>
                  </a:lnTo>
                  <a:lnTo>
                    <a:pt x="488" y="627"/>
                  </a:lnTo>
                  <a:lnTo>
                    <a:pt x="493" y="635"/>
                  </a:lnTo>
                  <a:lnTo>
                    <a:pt x="490" y="646"/>
                  </a:lnTo>
                  <a:lnTo>
                    <a:pt x="488" y="656"/>
                  </a:lnTo>
                  <a:lnTo>
                    <a:pt x="490" y="663"/>
                  </a:lnTo>
                  <a:lnTo>
                    <a:pt x="488" y="671"/>
                  </a:lnTo>
                  <a:lnTo>
                    <a:pt x="478" y="673"/>
                  </a:lnTo>
                  <a:lnTo>
                    <a:pt x="470" y="681"/>
                  </a:lnTo>
                  <a:lnTo>
                    <a:pt x="468" y="694"/>
                  </a:lnTo>
                  <a:lnTo>
                    <a:pt x="467" y="706"/>
                  </a:lnTo>
                  <a:lnTo>
                    <a:pt x="455" y="696"/>
                  </a:lnTo>
                  <a:lnTo>
                    <a:pt x="451" y="694"/>
                  </a:lnTo>
                  <a:lnTo>
                    <a:pt x="440" y="690"/>
                  </a:lnTo>
                  <a:lnTo>
                    <a:pt x="436" y="683"/>
                  </a:lnTo>
                  <a:lnTo>
                    <a:pt x="430" y="681"/>
                  </a:lnTo>
                  <a:lnTo>
                    <a:pt x="419" y="679"/>
                  </a:lnTo>
                  <a:lnTo>
                    <a:pt x="417" y="677"/>
                  </a:lnTo>
                  <a:lnTo>
                    <a:pt x="407" y="667"/>
                  </a:lnTo>
                  <a:close/>
                </a:path>
              </a:pathLst>
            </a:custGeom>
            <a:solidFill>
              <a:srgbClr val="92D050"/>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64" name="Freeform 40">
              <a:extLst>
                <a:ext uri="{FF2B5EF4-FFF2-40B4-BE49-F238E27FC236}">
                  <a16:creationId xmlns:a16="http://schemas.microsoft.com/office/drawing/2014/main" id="{4343B329-7ECE-426D-BB70-50596CD28DA4}"/>
                </a:ext>
              </a:extLst>
            </p:cNvPr>
            <p:cNvSpPr>
              <a:spLocks/>
            </p:cNvSpPr>
            <p:nvPr/>
          </p:nvSpPr>
          <p:spPr bwMode="auto">
            <a:xfrm>
              <a:off x="7066610" y="2877727"/>
              <a:ext cx="817580" cy="261592"/>
            </a:xfrm>
            <a:custGeom>
              <a:avLst/>
              <a:gdLst>
                <a:gd name="T0" fmla="*/ 2147483647 w 458"/>
                <a:gd name="T1" fmla="*/ 2147483647 h 150"/>
                <a:gd name="T2" fmla="*/ 2147483647 w 458"/>
                <a:gd name="T3" fmla="*/ 2147483647 h 150"/>
                <a:gd name="T4" fmla="*/ 2147483647 w 458"/>
                <a:gd name="T5" fmla="*/ 2147483647 h 150"/>
                <a:gd name="T6" fmla="*/ 2147483647 w 458"/>
                <a:gd name="T7" fmla="*/ 2147483647 h 150"/>
                <a:gd name="T8" fmla="*/ 2147483647 w 458"/>
                <a:gd name="T9" fmla="*/ 2147483647 h 150"/>
                <a:gd name="T10" fmla="*/ 2147483647 w 458"/>
                <a:gd name="T11" fmla="*/ 2147483647 h 150"/>
                <a:gd name="T12" fmla="*/ 2147483647 w 458"/>
                <a:gd name="T13" fmla="*/ 2147483647 h 150"/>
                <a:gd name="T14" fmla="*/ 2147483647 w 458"/>
                <a:gd name="T15" fmla="*/ 2147483647 h 150"/>
                <a:gd name="T16" fmla="*/ 2147483647 w 458"/>
                <a:gd name="T17" fmla="*/ 2147483647 h 150"/>
                <a:gd name="T18" fmla="*/ 2147483647 w 458"/>
                <a:gd name="T19" fmla="*/ 2147483647 h 150"/>
                <a:gd name="T20" fmla="*/ 2147483647 w 458"/>
                <a:gd name="T21" fmla="*/ 2147483647 h 150"/>
                <a:gd name="T22" fmla="*/ 2147483647 w 458"/>
                <a:gd name="T23" fmla="*/ 2147483647 h 150"/>
                <a:gd name="T24" fmla="*/ 2147483647 w 458"/>
                <a:gd name="T25" fmla="*/ 2147483647 h 150"/>
                <a:gd name="T26" fmla="*/ 2147483647 w 458"/>
                <a:gd name="T27" fmla="*/ 2147483647 h 150"/>
                <a:gd name="T28" fmla="*/ 2147483647 w 458"/>
                <a:gd name="T29" fmla="*/ 2147483647 h 150"/>
                <a:gd name="T30" fmla="*/ 2147483647 w 458"/>
                <a:gd name="T31" fmla="*/ 2147483647 h 150"/>
                <a:gd name="T32" fmla="*/ 2147483647 w 458"/>
                <a:gd name="T33" fmla="*/ 2147483647 h 150"/>
                <a:gd name="T34" fmla="*/ 2147483647 w 458"/>
                <a:gd name="T35" fmla="*/ 2147483647 h 150"/>
                <a:gd name="T36" fmla="*/ 2147483647 w 458"/>
                <a:gd name="T37" fmla="*/ 2147483647 h 150"/>
                <a:gd name="T38" fmla="*/ 2147483647 w 458"/>
                <a:gd name="T39" fmla="*/ 2147483647 h 150"/>
                <a:gd name="T40" fmla="*/ 2147483647 w 458"/>
                <a:gd name="T41" fmla="*/ 2147483647 h 150"/>
                <a:gd name="T42" fmla="*/ 2147483647 w 458"/>
                <a:gd name="T43" fmla="*/ 2147483647 h 150"/>
                <a:gd name="T44" fmla="*/ 2147483647 w 458"/>
                <a:gd name="T45" fmla="*/ 0 h 150"/>
                <a:gd name="T46" fmla="*/ 2147483647 w 458"/>
                <a:gd name="T47" fmla="*/ 2147483647 h 150"/>
                <a:gd name="T48" fmla="*/ 2147483647 w 458"/>
                <a:gd name="T49" fmla="*/ 2147483647 h 150"/>
                <a:gd name="T50" fmla="*/ 2147483647 w 458"/>
                <a:gd name="T51" fmla="*/ 2147483647 h 150"/>
                <a:gd name="T52" fmla="*/ 2147483647 w 458"/>
                <a:gd name="T53" fmla="*/ 2147483647 h 150"/>
                <a:gd name="T54" fmla="*/ 0 w 458"/>
                <a:gd name="T55" fmla="*/ 2147483647 h 150"/>
                <a:gd name="T56" fmla="*/ 2147483647 w 458"/>
                <a:gd name="T57" fmla="*/ 2147483647 h 150"/>
                <a:gd name="T58" fmla="*/ 2147483647 w 458"/>
                <a:gd name="T59" fmla="*/ 2147483647 h 150"/>
                <a:gd name="T60" fmla="*/ 2147483647 w 458"/>
                <a:gd name="T61" fmla="*/ 2147483647 h 150"/>
                <a:gd name="T62" fmla="*/ 2147483647 w 458"/>
                <a:gd name="T63" fmla="*/ 2147483647 h 150"/>
                <a:gd name="T64" fmla="*/ 2147483647 w 458"/>
                <a:gd name="T65" fmla="*/ 2147483647 h 150"/>
                <a:gd name="T66" fmla="*/ 2147483647 w 458"/>
                <a:gd name="T67" fmla="*/ 2147483647 h 150"/>
                <a:gd name="T68" fmla="*/ 2147483647 w 458"/>
                <a:gd name="T69" fmla="*/ 2147483647 h 150"/>
                <a:gd name="T70" fmla="*/ 2147483647 w 458"/>
                <a:gd name="T71" fmla="*/ 2147483647 h 150"/>
                <a:gd name="T72" fmla="*/ 2147483647 w 458"/>
                <a:gd name="T73" fmla="*/ 2147483647 h 150"/>
                <a:gd name="T74" fmla="*/ 2147483647 w 458"/>
                <a:gd name="T75" fmla="*/ 2147483647 h 150"/>
                <a:gd name="T76" fmla="*/ 2147483647 w 458"/>
                <a:gd name="T77" fmla="*/ 2147483647 h 150"/>
                <a:gd name="T78" fmla="*/ 2147483647 w 458"/>
                <a:gd name="T79" fmla="*/ 2147483647 h 150"/>
                <a:gd name="T80" fmla="*/ 2147483647 w 458"/>
                <a:gd name="T81" fmla="*/ 2147483647 h 150"/>
                <a:gd name="T82" fmla="*/ 2147483647 w 458"/>
                <a:gd name="T83" fmla="*/ 2147483647 h 150"/>
                <a:gd name="T84" fmla="*/ 2147483647 w 458"/>
                <a:gd name="T85" fmla="*/ 2147483647 h 150"/>
                <a:gd name="T86" fmla="*/ 2147483647 w 458"/>
                <a:gd name="T87" fmla="*/ 2147483647 h 150"/>
                <a:gd name="T88" fmla="*/ 2147483647 w 458"/>
                <a:gd name="T89" fmla="*/ 2147483647 h 150"/>
                <a:gd name="T90" fmla="*/ 2147483647 w 458"/>
                <a:gd name="T91" fmla="*/ 2147483647 h 150"/>
                <a:gd name="T92" fmla="*/ 2147483647 w 458"/>
                <a:gd name="T93" fmla="*/ 2147483647 h 150"/>
                <a:gd name="T94" fmla="*/ 2147483647 w 458"/>
                <a:gd name="T95" fmla="*/ 2147483647 h 150"/>
                <a:gd name="T96" fmla="*/ 2147483647 w 458"/>
                <a:gd name="T97" fmla="*/ 2147483647 h 150"/>
                <a:gd name="T98" fmla="*/ 2147483647 w 458"/>
                <a:gd name="T99" fmla="*/ 2147483647 h 1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58"/>
                <a:gd name="T151" fmla="*/ 0 h 150"/>
                <a:gd name="T152" fmla="*/ 458 w 458"/>
                <a:gd name="T153" fmla="*/ 150 h 1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58" h="150">
                  <a:moveTo>
                    <a:pt x="456" y="15"/>
                  </a:moveTo>
                  <a:lnTo>
                    <a:pt x="451" y="17"/>
                  </a:lnTo>
                  <a:lnTo>
                    <a:pt x="443" y="19"/>
                  </a:lnTo>
                  <a:lnTo>
                    <a:pt x="437" y="19"/>
                  </a:lnTo>
                  <a:lnTo>
                    <a:pt x="430" y="19"/>
                  </a:lnTo>
                  <a:lnTo>
                    <a:pt x="422" y="21"/>
                  </a:lnTo>
                  <a:lnTo>
                    <a:pt x="418" y="21"/>
                  </a:lnTo>
                  <a:lnTo>
                    <a:pt x="410" y="21"/>
                  </a:lnTo>
                  <a:lnTo>
                    <a:pt x="403" y="23"/>
                  </a:lnTo>
                  <a:lnTo>
                    <a:pt x="397" y="25"/>
                  </a:lnTo>
                  <a:lnTo>
                    <a:pt x="393" y="33"/>
                  </a:lnTo>
                  <a:lnTo>
                    <a:pt x="389" y="35"/>
                  </a:lnTo>
                  <a:lnTo>
                    <a:pt x="384" y="38"/>
                  </a:lnTo>
                  <a:lnTo>
                    <a:pt x="374" y="38"/>
                  </a:lnTo>
                  <a:lnTo>
                    <a:pt x="366" y="40"/>
                  </a:lnTo>
                  <a:lnTo>
                    <a:pt x="359" y="38"/>
                  </a:lnTo>
                  <a:lnTo>
                    <a:pt x="355" y="36"/>
                  </a:lnTo>
                  <a:lnTo>
                    <a:pt x="351" y="42"/>
                  </a:lnTo>
                  <a:lnTo>
                    <a:pt x="341" y="44"/>
                  </a:lnTo>
                  <a:lnTo>
                    <a:pt x="338" y="44"/>
                  </a:lnTo>
                  <a:lnTo>
                    <a:pt x="330" y="44"/>
                  </a:lnTo>
                  <a:lnTo>
                    <a:pt x="324" y="50"/>
                  </a:lnTo>
                  <a:lnTo>
                    <a:pt x="322" y="54"/>
                  </a:lnTo>
                  <a:lnTo>
                    <a:pt x="320" y="61"/>
                  </a:lnTo>
                  <a:lnTo>
                    <a:pt x="316" y="67"/>
                  </a:lnTo>
                  <a:lnTo>
                    <a:pt x="311" y="65"/>
                  </a:lnTo>
                  <a:lnTo>
                    <a:pt x="305" y="69"/>
                  </a:lnTo>
                  <a:lnTo>
                    <a:pt x="297" y="69"/>
                  </a:lnTo>
                  <a:lnTo>
                    <a:pt x="291" y="65"/>
                  </a:lnTo>
                  <a:lnTo>
                    <a:pt x="290" y="63"/>
                  </a:lnTo>
                  <a:lnTo>
                    <a:pt x="290" y="60"/>
                  </a:lnTo>
                  <a:lnTo>
                    <a:pt x="291" y="58"/>
                  </a:lnTo>
                  <a:lnTo>
                    <a:pt x="291" y="54"/>
                  </a:lnTo>
                  <a:lnTo>
                    <a:pt x="288" y="52"/>
                  </a:lnTo>
                  <a:lnTo>
                    <a:pt x="282" y="52"/>
                  </a:lnTo>
                  <a:lnTo>
                    <a:pt x="280" y="48"/>
                  </a:lnTo>
                  <a:lnTo>
                    <a:pt x="280" y="44"/>
                  </a:lnTo>
                  <a:lnTo>
                    <a:pt x="282" y="40"/>
                  </a:lnTo>
                  <a:lnTo>
                    <a:pt x="282" y="33"/>
                  </a:lnTo>
                  <a:lnTo>
                    <a:pt x="284" y="25"/>
                  </a:lnTo>
                  <a:lnTo>
                    <a:pt x="288" y="23"/>
                  </a:lnTo>
                  <a:lnTo>
                    <a:pt x="291" y="19"/>
                  </a:lnTo>
                  <a:lnTo>
                    <a:pt x="290" y="13"/>
                  </a:lnTo>
                  <a:lnTo>
                    <a:pt x="284" y="8"/>
                  </a:lnTo>
                  <a:lnTo>
                    <a:pt x="276" y="8"/>
                  </a:lnTo>
                  <a:lnTo>
                    <a:pt x="270" y="12"/>
                  </a:lnTo>
                  <a:lnTo>
                    <a:pt x="261" y="15"/>
                  </a:lnTo>
                  <a:lnTo>
                    <a:pt x="253" y="21"/>
                  </a:lnTo>
                  <a:lnTo>
                    <a:pt x="245" y="27"/>
                  </a:lnTo>
                  <a:lnTo>
                    <a:pt x="240" y="33"/>
                  </a:lnTo>
                  <a:lnTo>
                    <a:pt x="228" y="36"/>
                  </a:lnTo>
                  <a:lnTo>
                    <a:pt x="217" y="36"/>
                  </a:lnTo>
                  <a:lnTo>
                    <a:pt x="205" y="36"/>
                  </a:lnTo>
                  <a:lnTo>
                    <a:pt x="197" y="35"/>
                  </a:lnTo>
                  <a:lnTo>
                    <a:pt x="190" y="29"/>
                  </a:lnTo>
                  <a:lnTo>
                    <a:pt x="184" y="21"/>
                  </a:lnTo>
                  <a:lnTo>
                    <a:pt x="182" y="17"/>
                  </a:lnTo>
                  <a:lnTo>
                    <a:pt x="172" y="23"/>
                  </a:lnTo>
                  <a:lnTo>
                    <a:pt x="161" y="29"/>
                  </a:lnTo>
                  <a:lnTo>
                    <a:pt x="148" y="29"/>
                  </a:lnTo>
                  <a:lnTo>
                    <a:pt x="134" y="23"/>
                  </a:lnTo>
                  <a:lnTo>
                    <a:pt x="128" y="15"/>
                  </a:lnTo>
                  <a:lnTo>
                    <a:pt x="123" y="10"/>
                  </a:lnTo>
                  <a:lnTo>
                    <a:pt x="113" y="6"/>
                  </a:lnTo>
                  <a:lnTo>
                    <a:pt x="105" y="4"/>
                  </a:lnTo>
                  <a:lnTo>
                    <a:pt x="92" y="6"/>
                  </a:lnTo>
                  <a:lnTo>
                    <a:pt x="82" y="0"/>
                  </a:lnTo>
                  <a:lnTo>
                    <a:pt x="69" y="0"/>
                  </a:lnTo>
                  <a:lnTo>
                    <a:pt x="57" y="0"/>
                  </a:lnTo>
                  <a:lnTo>
                    <a:pt x="46" y="0"/>
                  </a:lnTo>
                  <a:lnTo>
                    <a:pt x="40" y="4"/>
                  </a:lnTo>
                  <a:lnTo>
                    <a:pt x="38" y="12"/>
                  </a:lnTo>
                  <a:lnTo>
                    <a:pt x="40" y="19"/>
                  </a:lnTo>
                  <a:lnTo>
                    <a:pt x="44" y="27"/>
                  </a:lnTo>
                  <a:lnTo>
                    <a:pt x="46" y="35"/>
                  </a:lnTo>
                  <a:lnTo>
                    <a:pt x="44" y="42"/>
                  </a:lnTo>
                  <a:lnTo>
                    <a:pt x="42" y="50"/>
                  </a:lnTo>
                  <a:lnTo>
                    <a:pt x="36" y="58"/>
                  </a:lnTo>
                  <a:lnTo>
                    <a:pt x="32" y="61"/>
                  </a:lnTo>
                  <a:lnTo>
                    <a:pt x="27" y="65"/>
                  </a:lnTo>
                  <a:lnTo>
                    <a:pt x="23" y="71"/>
                  </a:lnTo>
                  <a:lnTo>
                    <a:pt x="17" y="75"/>
                  </a:lnTo>
                  <a:lnTo>
                    <a:pt x="11" y="77"/>
                  </a:lnTo>
                  <a:lnTo>
                    <a:pt x="0" y="88"/>
                  </a:lnTo>
                  <a:lnTo>
                    <a:pt x="9" y="92"/>
                  </a:lnTo>
                  <a:lnTo>
                    <a:pt x="19" y="98"/>
                  </a:lnTo>
                  <a:lnTo>
                    <a:pt x="23" y="102"/>
                  </a:lnTo>
                  <a:lnTo>
                    <a:pt x="29" y="107"/>
                  </a:lnTo>
                  <a:lnTo>
                    <a:pt x="32" y="117"/>
                  </a:lnTo>
                  <a:lnTo>
                    <a:pt x="36" y="125"/>
                  </a:lnTo>
                  <a:lnTo>
                    <a:pt x="38" y="134"/>
                  </a:lnTo>
                  <a:lnTo>
                    <a:pt x="46" y="138"/>
                  </a:lnTo>
                  <a:lnTo>
                    <a:pt x="55" y="132"/>
                  </a:lnTo>
                  <a:lnTo>
                    <a:pt x="61" y="119"/>
                  </a:lnTo>
                  <a:lnTo>
                    <a:pt x="73" y="123"/>
                  </a:lnTo>
                  <a:lnTo>
                    <a:pt x="80" y="121"/>
                  </a:lnTo>
                  <a:lnTo>
                    <a:pt x="86" y="111"/>
                  </a:lnTo>
                  <a:lnTo>
                    <a:pt x="90" y="111"/>
                  </a:lnTo>
                  <a:lnTo>
                    <a:pt x="100" y="98"/>
                  </a:lnTo>
                  <a:lnTo>
                    <a:pt x="111" y="88"/>
                  </a:lnTo>
                  <a:lnTo>
                    <a:pt x="125" y="88"/>
                  </a:lnTo>
                  <a:lnTo>
                    <a:pt x="138" y="88"/>
                  </a:lnTo>
                  <a:lnTo>
                    <a:pt x="146" y="83"/>
                  </a:lnTo>
                  <a:lnTo>
                    <a:pt x="151" y="84"/>
                  </a:lnTo>
                  <a:lnTo>
                    <a:pt x="153" y="94"/>
                  </a:lnTo>
                  <a:lnTo>
                    <a:pt x="163" y="94"/>
                  </a:lnTo>
                  <a:lnTo>
                    <a:pt x="169" y="100"/>
                  </a:lnTo>
                  <a:lnTo>
                    <a:pt x="174" y="104"/>
                  </a:lnTo>
                  <a:lnTo>
                    <a:pt x="184" y="104"/>
                  </a:lnTo>
                  <a:lnTo>
                    <a:pt x="194" y="102"/>
                  </a:lnTo>
                  <a:lnTo>
                    <a:pt x="194" y="107"/>
                  </a:lnTo>
                  <a:lnTo>
                    <a:pt x="196" y="117"/>
                  </a:lnTo>
                  <a:lnTo>
                    <a:pt x="201" y="117"/>
                  </a:lnTo>
                  <a:lnTo>
                    <a:pt x="207" y="123"/>
                  </a:lnTo>
                  <a:lnTo>
                    <a:pt x="209" y="129"/>
                  </a:lnTo>
                  <a:lnTo>
                    <a:pt x="207" y="136"/>
                  </a:lnTo>
                  <a:lnTo>
                    <a:pt x="213" y="150"/>
                  </a:lnTo>
                  <a:lnTo>
                    <a:pt x="220" y="148"/>
                  </a:lnTo>
                  <a:lnTo>
                    <a:pt x="226" y="144"/>
                  </a:lnTo>
                  <a:lnTo>
                    <a:pt x="234" y="140"/>
                  </a:lnTo>
                  <a:lnTo>
                    <a:pt x="240" y="130"/>
                  </a:lnTo>
                  <a:lnTo>
                    <a:pt x="243" y="125"/>
                  </a:lnTo>
                  <a:lnTo>
                    <a:pt x="249" y="121"/>
                  </a:lnTo>
                  <a:lnTo>
                    <a:pt x="257" y="117"/>
                  </a:lnTo>
                  <a:lnTo>
                    <a:pt x="265" y="121"/>
                  </a:lnTo>
                  <a:lnTo>
                    <a:pt x="270" y="127"/>
                  </a:lnTo>
                  <a:lnTo>
                    <a:pt x="278" y="132"/>
                  </a:lnTo>
                  <a:lnTo>
                    <a:pt x="286" y="138"/>
                  </a:lnTo>
                  <a:lnTo>
                    <a:pt x="297" y="142"/>
                  </a:lnTo>
                  <a:lnTo>
                    <a:pt x="305" y="144"/>
                  </a:lnTo>
                  <a:lnTo>
                    <a:pt x="320" y="140"/>
                  </a:lnTo>
                  <a:lnTo>
                    <a:pt x="332" y="136"/>
                  </a:lnTo>
                  <a:lnTo>
                    <a:pt x="339" y="134"/>
                  </a:lnTo>
                  <a:lnTo>
                    <a:pt x="349" y="127"/>
                  </a:lnTo>
                  <a:lnTo>
                    <a:pt x="359" y="123"/>
                  </a:lnTo>
                  <a:lnTo>
                    <a:pt x="370" y="119"/>
                  </a:lnTo>
                  <a:lnTo>
                    <a:pt x="380" y="119"/>
                  </a:lnTo>
                  <a:lnTo>
                    <a:pt x="393" y="117"/>
                  </a:lnTo>
                  <a:lnTo>
                    <a:pt x="403" y="117"/>
                  </a:lnTo>
                  <a:lnTo>
                    <a:pt x="412" y="119"/>
                  </a:lnTo>
                  <a:lnTo>
                    <a:pt x="422" y="125"/>
                  </a:lnTo>
                  <a:lnTo>
                    <a:pt x="426" y="117"/>
                  </a:lnTo>
                  <a:lnTo>
                    <a:pt x="432" y="106"/>
                  </a:lnTo>
                  <a:lnTo>
                    <a:pt x="435" y="96"/>
                  </a:lnTo>
                  <a:lnTo>
                    <a:pt x="439" y="81"/>
                  </a:lnTo>
                  <a:lnTo>
                    <a:pt x="443" y="69"/>
                  </a:lnTo>
                  <a:lnTo>
                    <a:pt x="447" y="60"/>
                  </a:lnTo>
                  <a:lnTo>
                    <a:pt x="451" y="50"/>
                  </a:lnTo>
                  <a:lnTo>
                    <a:pt x="455" y="40"/>
                  </a:lnTo>
                  <a:lnTo>
                    <a:pt x="458" y="31"/>
                  </a:lnTo>
                  <a:lnTo>
                    <a:pt x="458" y="21"/>
                  </a:lnTo>
                  <a:lnTo>
                    <a:pt x="456" y="15"/>
                  </a:lnTo>
                  <a:close/>
                </a:path>
              </a:pathLst>
            </a:custGeom>
            <a:solidFill>
              <a:srgbClr val="92D050"/>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65" name="Freeform 41">
              <a:extLst>
                <a:ext uri="{FF2B5EF4-FFF2-40B4-BE49-F238E27FC236}">
                  <a16:creationId xmlns:a16="http://schemas.microsoft.com/office/drawing/2014/main" id="{05713FB9-0E78-4B29-8735-873A5C08F8AE}"/>
                </a:ext>
              </a:extLst>
            </p:cNvPr>
            <p:cNvSpPr>
              <a:spLocks/>
            </p:cNvSpPr>
            <p:nvPr/>
          </p:nvSpPr>
          <p:spPr bwMode="auto">
            <a:xfrm>
              <a:off x="7435719" y="3135710"/>
              <a:ext cx="230694" cy="276022"/>
            </a:xfrm>
            <a:custGeom>
              <a:avLst/>
              <a:gdLst>
                <a:gd name="T0" fmla="*/ 2147483647 w 129"/>
                <a:gd name="T1" fmla="*/ 2147483647 h 159"/>
                <a:gd name="T2" fmla="*/ 2147483647 w 129"/>
                <a:gd name="T3" fmla="*/ 2147483647 h 159"/>
                <a:gd name="T4" fmla="*/ 2147483647 w 129"/>
                <a:gd name="T5" fmla="*/ 2147483647 h 159"/>
                <a:gd name="T6" fmla="*/ 2147483647 w 129"/>
                <a:gd name="T7" fmla="*/ 2147483647 h 159"/>
                <a:gd name="T8" fmla="*/ 2147483647 w 129"/>
                <a:gd name="T9" fmla="*/ 2147483647 h 159"/>
                <a:gd name="T10" fmla="*/ 2147483647 w 129"/>
                <a:gd name="T11" fmla="*/ 2147483647 h 159"/>
                <a:gd name="T12" fmla="*/ 2147483647 w 129"/>
                <a:gd name="T13" fmla="*/ 2147483647 h 159"/>
                <a:gd name="T14" fmla="*/ 2147483647 w 129"/>
                <a:gd name="T15" fmla="*/ 2147483647 h 159"/>
                <a:gd name="T16" fmla="*/ 2147483647 w 129"/>
                <a:gd name="T17" fmla="*/ 2147483647 h 159"/>
                <a:gd name="T18" fmla="*/ 2147483647 w 129"/>
                <a:gd name="T19" fmla="*/ 2147483647 h 159"/>
                <a:gd name="T20" fmla="*/ 0 w 129"/>
                <a:gd name="T21" fmla="*/ 2147483647 h 159"/>
                <a:gd name="T22" fmla="*/ 2147483647 w 129"/>
                <a:gd name="T23" fmla="*/ 2147483647 h 159"/>
                <a:gd name="T24" fmla="*/ 2147483647 w 129"/>
                <a:gd name="T25" fmla="*/ 2147483647 h 159"/>
                <a:gd name="T26" fmla="*/ 2147483647 w 129"/>
                <a:gd name="T27" fmla="*/ 2147483647 h 159"/>
                <a:gd name="T28" fmla="*/ 2147483647 w 129"/>
                <a:gd name="T29" fmla="*/ 2147483647 h 159"/>
                <a:gd name="T30" fmla="*/ 2147483647 w 129"/>
                <a:gd name="T31" fmla="*/ 2147483647 h 159"/>
                <a:gd name="T32" fmla="*/ 2147483647 w 129"/>
                <a:gd name="T33" fmla="*/ 2147483647 h 159"/>
                <a:gd name="T34" fmla="*/ 2147483647 w 129"/>
                <a:gd name="T35" fmla="*/ 0 h 159"/>
                <a:gd name="T36" fmla="*/ 2147483647 w 129"/>
                <a:gd name="T37" fmla="*/ 2147483647 h 159"/>
                <a:gd name="T38" fmla="*/ 2147483647 w 129"/>
                <a:gd name="T39" fmla="*/ 2147483647 h 159"/>
                <a:gd name="T40" fmla="*/ 2147483647 w 129"/>
                <a:gd name="T41" fmla="*/ 2147483647 h 159"/>
                <a:gd name="T42" fmla="*/ 2147483647 w 129"/>
                <a:gd name="T43" fmla="*/ 2147483647 h 159"/>
                <a:gd name="T44" fmla="*/ 2147483647 w 129"/>
                <a:gd name="T45" fmla="*/ 2147483647 h 159"/>
                <a:gd name="T46" fmla="*/ 2147483647 w 129"/>
                <a:gd name="T47" fmla="*/ 2147483647 h 159"/>
                <a:gd name="T48" fmla="*/ 2147483647 w 129"/>
                <a:gd name="T49" fmla="*/ 2147483647 h 159"/>
                <a:gd name="T50" fmla="*/ 2147483647 w 129"/>
                <a:gd name="T51" fmla="*/ 2147483647 h 159"/>
                <a:gd name="T52" fmla="*/ 2147483647 w 129"/>
                <a:gd name="T53" fmla="*/ 2147483647 h 159"/>
                <a:gd name="T54" fmla="*/ 2147483647 w 129"/>
                <a:gd name="T55" fmla="*/ 2147483647 h 159"/>
                <a:gd name="T56" fmla="*/ 2147483647 w 129"/>
                <a:gd name="T57" fmla="*/ 2147483647 h 159"/>
                <a:gd name="T58" fmla="*/ 2147483647 w 129"/>
                <a:gd name="T59" fmla="*/ 2147483647 h 159"/>
                <a:gd name="T60" fmla="*/ 2147483647 w 129"/>
                <a:gd name="T61" fmla="*/ 2147483647 h 159"/>
                <a:gd name="T62" fmla="*/ 2147483647 w 129"/>
                <a:gd name="T63" fmla="*/ 2147483647 h 159"/>
                <a:gd name="T64" fmla="*/ 2147483647 w 129"/>
                <a:gd name="T65" fmla="*/ 2147483647 h 159"/>
                <a:gd name="T66" fmla="*/ 2147483647 w 129"/>
                <a:gd name="T67" fmla="*/ 2147483647 h 1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9"/>
                <a:gd name="T103" fmla="*/ 0 h 159"/>
                <a:gd name="T104" fmla="*/ 129 w 129"/>
                <a:gd name="T105" fmla="*/ 159 h 1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9" h="159">
                  <a:moveTo>
                    <a:pt x="129" y="80"/>
                  </a:moveTo>
                  <a:lnTo>
                    <a:pt x="119" y="86"/>
                  </a:lnTo>
                  <a:lnTo>
                    <a:pt x="113" y="92"/>
                  </a:lnTo>
                  <a:lnTo>
                    <a:pt x="107" y="96"/>
                  </a:lnTo>
                  <a:lnTo>
                    <a:pt x="100" y="101"/>
                  </a:lnTo>
                  <a:lnTo>
                    <a:pt x="92" y="109"/>
                  </a:lnTo>
                  <a:lnTo>
                    <a:pt x="88" y="117"/>
                  </a:lnTo>
                  <a:lnTo>
                    <a:pt x="79" y="121"/>
                  </a:lnTo>
                  <a:lnTo>
                    <a:pt x="73" y="126"/>
                  </a:lnTo>
                  <a:lnTo>
                    <a:pt x="71" y="132"/>
                  </a:lnTo>
                  <a:lnTo>
                    <a:pt x="69" y="136"/>
                  </a:lnTo>
                  <a:lnTo>
                    <a:pt x="63" y="142"/>
                  </a:lnTo>
                  <a:lnTo>
                    <a:pt x="60" y="151"/>
                  </a:lnTo>
                  <a:lnTo>
                    <a:pt x="54" y="159"/>
                  </a:lnTo>
                  <a:lnTo>
                    <a:pt x="44" y="155"/>
                  </a:lnTo>
                  <a:lnTo>
                    <a:pt x="35" y="151"/>
                  </a:lnTo>
                  <a:lnTo>
                    <a:pt x="29" y="146"/>
                  </a:lnTo>
                  <a:lnTo>
                    <a:pt x="21" y="138"/>
                  </a:lnTo>
                  <a:lnTo>
                    <a:pt x="13" y="128"/>
                  </a:lnTo>
                  <a:lnTo>
                    <a:pt x="8" y="119"/>
                  </a:lnTo>
                  <a:lnTo>
                    <a:pt x="0" y="107"/>
                  </a:lnTo>
                  <a:lnTo>
                    <a:pt x="0" y="96"/>
                  </a:lnTo>
                  <a:lnTo>
                    <a:pt x="6" y="90"/>
                  </a:lnTo>
                  <a:lnTo>
                    <a:pt x="17" y="90"/>
                  </a:lnTo>
                  <a:lnTo>
                    <a:pt x="27" y="88"/>
                  </a:lnTo>
                  <a:lnTo>
                    <a:pt x="29" y="82"/>
                  </a:lnTo>
                  <a:lnTo>
                    <a:pt x="25" y="73"/>
                  </a:lnTo>
                  <a:lnTo>
                    <a:pt x="23" y="65"/>
                  </a:lnTo>
                  <a:lnTo>
                    <a:pt x="25" y="57"/>
                  </a:lnTo>
                  <a:lnTo>
                    <a:pt x="29" y="53"/>
                  </a:lnTo>
                  <a:lnTo>
                    <a:pt x="31" y="50"/>
                  </a:lnTo>
                  <a:lnTo>
                    <a:pt x="27" y="44"/>
                  </a:lnTo>
                  <a:lnTo>
                    <a:pt x="21" y="34"/>
                  </a:lnTo>
                  <a:lnTo>
                    <a:pt x="15" y="21"/>
                  </a:lnTo>
                  <a:lnTo>
                    <a:pt x="10" y="9"/>
                  </a:lnTo>
                  <a:lnTo>
                    <a:pt x="6" y="0"/>
                  </a:lnTo>
                  <a:lnTo>
                    <a:pt x="10" y="2"/>
                  </a:lnTo>
                  <a:lnTo>
                    <a:pt x="13" y="6"/>
                  </a:lnTo>
                  <a:lnTo>
                    <a:pt x="15" y="6"/>
                  </a:lnTo>
                  <a:lnTo>
                    <a:pt x="19" y="7"/>
                  </a:lnTo>
                  <a:lnTo>
                    <a:pt x="25" y="11"/>
                  </a:lnTo>
                  <a:lnTo>
                    <a:pt x="27" y="11"/>
                  </a:lnTo>
                  <a:lnTo>
                    <a:pt x="31" y="15"/>
                  </a:lnTo>
                  <a:lnTo>
                    <a:pt x="36" y="17"/>
                  </a:lnTo>
                  <a:lnTo>
                    <a:pt x="42" y="21"/>
                  </a:lnTo>
                  <a:lnTo>
                    <a:pt x="46" y="23"/>
                  </a:lnTo>
                  <a:lnTo>
                    <a:pt x="50" y="27"/>
                  </a:lnTo>
                  <a:lnTo>
                    <a:pt x="54" y="29"/>
                  </a:lnTo>
                  <a:lnTo>
                    <a:pt x="58" y="30"/>
                  </a:lnTo>
                  <a:lnTo>
                    <a:pt x="60" y="32"/>
                  </a:lnTo>
                  <a:lnTo>
                    <a:pt x="63" y="34"/>
                  </a:lnTo>
                  <a:lnTo>
                    <a:pt x="65" y="34"/>
                  </a:lnTo>
                  <a:lnTo>
                    <a:pt x="67" y="36"/>
                  </a:lnTo>
                  <a:lnTo>
                    <a:pt x="69" y="36"/>
                  </a:lnTo>
                  <a:lnTo>
                    <a:pt x="75" y="36"/>
                  </a:lnTo>
                  <a:lnTo>
                    <a:pt x="79" y="34"/>
                  </a:lnTo>
                  <a:lnTo>
                    <a:pt x="83" y="36"/>
                  </a:lnTo>
                  <a:lnTo>
                    <a:pt x="86" y="38"/>
                  </a:lnTo>
                  <a:lnTo>
                    <a:pt x="92" y="44"/>
                  </a:lnTo>
                  <a:lnTo>
                    <a:pt x="98" y="48"/>
                  </a:lnTo>
                  <a:lnTo>
                    <a:pt x="102" y="50"/>
                  </a:lnTo>
                  <a:lnTo>
                    <a:pt x="106" y="53"/>
                  </a:lnTo>
                  <a:lnTo>
                    <a:pt x="109" y="57"/>
                  </a:lnTo>
                  <a:lnTo>
                    <a:pt x="113" y="61"/>
                  </a:lnTo>
                  <a:lnTo>
                    <a:pt x="117" y="65"/>
                  </a:lnTo>
                  <a:lnTo>
                    <a:pt x="121" y="69"/>
                  </a:lnTo>
                  <a:lnTo>
                    <a:pt x="125" y="73"/>
                  </a:lnTo>
                  <a:lnTo>
                    <a:pt x="127" y="77"/>
                  </a:lnTo>
                  <a:lnTo>
                    <a:pt x="129" y="80"/>
                  </a:lnTo>
                  <a:close/>
                </a:path>
              </a:pathLst>
            </a:custGeom>
            <a:solidFill>
              <a:srgbClr val="92D050"/>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66" name="Freeform 42">
              <a:extLst>
                <a:ext uri="{FF2B5EF4-FFF2-40B4-BE49-F238E27FC236}">
                  <a16:creationId xmlns:a16="http://schemas.microsoft.com/office/drawing/2014/main" id="{728DA969-C60F-48D7-AD67-B585AA4E897E}"/>
                </a:ext>
              </a:extLst>
            </p:cNvPr>
            <p:cNvSpPr>
              <a:spLocks/>
            </p:cNvSpPr>
            <p:nvPr/>
          </p:nvSpPr>
          <p:spPr bwMode="auto">
            <a:xfrm>
              <a:off x="7446791" y="3081591"/>
              <a:ext cx="372800" cy="193035"/>
            </a:xfrm>
            <a:custGeom>
              <a:avLst/>
              <a:gdLst>
                <a:gd name="T0" fmla="*/ 2147483647 w 209"/>
                <a:gd name="T1" fmla="*/ 2147483647 h 111"/>
                <a:gd name="T2" fmla="*/ 2147483647 w 209"/>
                <a:gd name="T3" fmla="*/ 2147483647 h 111"/>
                <a:gd name="T4" fmla="*/ 2147483647 w 209"/>
                <a:gd name="T5" fmla="*/ 2147483647 h 111"/>
                <a:gd name="T6" fmla="*/ 2147483647 w 209"/>
                <a:gd name="T7" fmla="*/ 2147483647 h 111"/>
                <a:gd name="T8" fmla="*/ 2147483647 w 209"/>
                <a:gd name="T9" fmla="*/ 2147483647 h 111"/>
                <a:gd name="T10" fmla="*/ 2147483647 w 209"/>
                <a:gd name="T11" fmla="*/ 2147483647 h 111"/>
                <a:gd name="T12" fmla="*/ 2147483647 w 209"/>
                <a:gd name="T13" fmla="*/ 2147483647 h 111"/>
                <a:gd name="T14" fmla="*/ 2147483647 w 209"/>
                <a:gd name="T15" fmla="*/ 2147483647 h 111"/>
                <a:gd name="T16" fmla="*/ 2147483647 w 209"/>
                <a:gd name="T17" fmla="*/ 0 h 111"/>
                <a:gd name="T18" fmla="*/ 2147483647 w 209"/>
                <a:gd name="T19" fmla="*/ 2147483647 h 111"/>
                <a:gd name="T20" fmla="*/ 2147483647 w 209"/>
                <a:gd name="T21" fmla="*/ 2147483647 h 111"/>
                <a:gd name="T22" fmla="*/ 2147483647 w 209"/>
                <a:gd name="T23" fmla="*/ 2147483647 h 111"/>
                <a:gd name="T24" fmla="*/ 2147483647 w 209"/>
                <a:gd name="T25" fmla="*/ 2147483647 h 111"/>
                <a:gd name="T26" fmla="*/ 2147483647 w 209"/>
                <a:gd name="T27" fmla="*/ 2147483647 h 111"/>
                <a:gd name="T28" fmla="*/ 2147483647 w 209"/>
                <a:gd name="T29" fmla="*/ 2147483647 h 111"/>
                <a:gd name="T30" fmla="*/ 2147483647 w 209"/>
                <a:gd name="T31" fmla="*/ 0 h 111"/>
                <a:gd name="T32" fmla="*/ 2147483647 w 209"/>
                <a:gd name="T33" fmla="*/ 2147483647 h 111"/>
                <a:gd name="T34" fmla="*/ 2147483647 w 209"/>
                <a:gd name="T35" fmla="*/ 2147483647 h 111"/>
                <a:gd name="T36" fmla="*/ 2147483647 w 209"/>
                <a:gd name="T37" fmla="*/ 2147483647 h 111"/>
                <a:gd name="T38" fmla="*/ 2147483647 w 209"/>
                <a:gd name="T39" fmla="*/ 2147483647 h 111"/>
                <a:gd name="T40" fmla="*/ 2147483647 w 209"/>
                <a:gd name="T41" fmla="*/ 2147483647 h 111"/>
                <a:gd name="T42" fmla="*/ 2147483647 w 209"/>
                <a:gd name="T43" fmla="*/ 2147483647 h 111"/>
                <a:gd name="T44" fmla="*/ 2147483647 w 209"/>
                <a:gd name="T45" fmla="*/ 2147483647 h 111"/>
                <a:gd name="T46" fmla="*/ 2147483647 w 209"/>
                <a:gd name="T47" fmla="*/ 2147483647 h 111"/>
                <a:gd name="T48" fmla="*/ 2147483647 w 209"/>
                <a:gd name="T49" fmla="*/ 2147483647 h 111"/>
                <a:gd name="T50" fmla="*/ 2147483647 w 209"/>
                <a:gd name="T51" fmla="*/ 2147483647 h 111"/>
                <a:gd name="T52" fmla="*/ 2147483647 w 209"/>
                <a:gd name="T53" fmla="*/ 2147483647 h 111"/>
                <a:gd name="T54" fmla="*/ 2147483647 w 209"/>
                <a:gd name="T55" fmla="*/ 2147483647 h 111"/>
                <a:gd name="T56" fmla="*/ 2147483647 w 209"/>
                <a:gd name="T57" fmla="*/ 2147483647 h 111"/>
                <a:gd name="T58" fmla="*/ 2147483647 w 209"/>
                <a:gd name="T59" fmla="*/ 2147483647 h 111"/>
                <a:gd name="T60" fmla="*/ 2147483647 w 209"/>
                <a:gd name="T61" fmla="*/ 2147483647 h 111"/>
                <a:gd name="T62" fmla="*/ 2147483647 w 209"/>
                <a:gd name="T63" fmla="*/ 2147483647 h 111"/>
                <a:gd name="T64" fmla="*/ 2147483647 w 209"/>
                <a:gd name="T65" fmla="*/ 2147483647 h 111"/>
                <a:gd name="T66" fmla="*/ 2147483647 w 209"/>
                <a:gd name="T67" fmla="*/ 2147483647 h 111"/>
                <a:gd name="T68" fmla="*/ 2147483647 w 209"/>
                <a:gd name="T69" fmla="*/ 2147483647 h 111"/>
                <a:gd name="T70" fmla="*/ 2147483647 w 209"/>
                <a:gd name="T71" fmla="*/ 2147483647 h 11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9"/>
                <a:gd name="T109" fmla="*/ 0 h 111"/>
                <a:gd name="T110" fmla="*/ 209 w 209"/>
                <a:gd name="T111" fmla="*/ 111 h 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9" h="111">
                  <a:moveTo>
                    <a:pt x="123" y="111"/>
                  </a:moveTo>
                  <a:lnTo>
                    <a:pt x="130" y="104"/>
                  </a:lnTo>
                  <a:lnTo>
                    <a:pt x="138" y="98"/>
                  </a:lnTo>
                  <a:lnTo>
                    <a:pt x="148" y="92"/>
                  </a:lnTo>
                  <a:lnTo>
                    <a:pt x="151" y="83"/>
                  </a:lnTo>
                  <a:lnTo>
                    <a:pt x="153" y="79"/>
                  </a:lnTo>
                  <a:lnTo>
                    <a:pt x="159" y="71"/>
                  </a:lnTo>
                  <a:lnTo>
                    <a:pt x="169" y="65"/>
                  </a:lnTo>
                  <a:lnTo>
                    <a:pt x="176" y="58"/>
                  </a:lnTo>
                  <a:lnTo>
                    <a:pt x="182" y="48"/>
                  </a:lnTo>
                  <a:lnTo>
                    <a:pt x="192" y="42"/>
                  </a:lnTo>
                  <a:lnTo>
                    <a:pt x="197" y="35"/>
                  </a:lnTo>
                  <a:lnTo>
                    <a:pt x="203" y="25"/>
                  </a:lnTo>
                  <a:lnTo>
                    <a:pt x="205" y="17"/>
                  </a:lnTo>
                  <a:lnTo>
                    <a:pt x="209" y="8"/>
                  </a:lnTo>
                  <a:lnTo>
                    <a:pt x="199" y="2"/>
                  </a:lnTo>
                  <a:lnTo>
                    <a:pt x="190" y="0"/>
                  </a:lnTo>
                  <a:lnTo>
                    <a:pt x="180" y="0"/>
                  </a:lnTo>
                  <a:lnTo>
                    <a:pt x="167" y="2"/>
                  </a:lnTo>
                  <a:lnTo>
                    <a:pt x="157" y="2"/>
                  </a:lnTo>
                  <a:lnTo>
                    <a:pt x="146" y="6"/>
                  </a:lnTo>
                  <a:lnTo>
                    <a:pt x="136" y="10"/>
                  </a:lnTo>
                  <a:lnTo>
                    <a:pt x="126" y="17"/>
                  </a:lnTo>
                  <a:lnTo>
                    <a:pt x="119" y="19"/>
                  </a:lnTo>
                  <a:lnTo>
                    <a:pt x="107" y="23"/>
                  </a:lnTo>
                  <a:lnTo>
                    <a:pt x="92" y="27"/>
                  </a:lnTo>
                  <a:lnTo>
                    <a:pt x="84" y="25"/>
                  </a:lnTo>
                  <a:lnTo>
                    <a:pt x="73" y="21"/>
                  </a:lnTo>
                  <a:lnTo>
                    <a:pt x="65" y="15"/>
                  </a:lnTo>
                  <a:lnTo>
                    <a:pt x="57" y="10"/>
                  </a:lnTo>
                  <a:lnTo>
                    <a:pt x="52" y="4"/>
                  </a:lnTo>
                  <a:lnTo>
                    <a:pt x="44" y="0"/>
                  </a:lnTo>
                  <a:lnTo>
                    <a:pt x="36" y="4"/>
                  </a:lnTo>
                  <a:lnTo>
                    <a:pt x="30" y="8"/>
                  </a:lnTo>
                  <a:lnTo>
                    <a:pt x="27" y="13"/>
                  </a:lnTo>
                  <a:lnTo>
                    <a:pt x="21" y="23"/>
                  </a:lnTo>
                  <a:lnTo>
                    <a:pt x="13" y="27"/>
                  </a:lnTo>
                  <a:lnTo>
                    <a:pt x="7" y="31"/>
                  </a:lnTo>
                  <a:lnTo>
                    <a:pt x="0" y="31"/>
                  </a:lnTo>
                  <a:lnTo>
                    <a:pt x="4" y="33"/>
                  </a:lnTo>
                  <a:lnTo>
                    <a:pt x="7" y="37"/>
                  </a:lnTo>
                  <a:lnTo>
                    <a:pt x="9" y="37"/>
                  </a:lnTo>
                  <a:lnTo>
                    <a:pt x="13" y="38"/>
                  </a:lnTo>
                  <a:lnTo>
                    <a:pt x="19" y="42"/>
                  </a:lnTo>
                  <a:lnTo>
                    <a:pt x="21" y="42"/>
                  </a:lnTo>
                  <a:lnTo>
                    <a:pt x="25" y="46"/>
                  </a:lnTo>
                  <a:lnTo>
                    <a:pt x="30" y="48"/>
                  </a:lnTo>
                  <a:lnTo>
                    <a:pt x="36" y="52"/>
                  </a:lnTo>
                  <a:lnTo>
                    <a:pt x="40" y="54"/>
                  </a:lnTo>
                  <a:lnTo>
                    <a:pt x="44" y="58"/>
                  </a:lnTo>
                  <a:lnTo>
                    <a:pt x="48" y="60"/>
                  </a:lnTo>
                  <a:lnTo>
                    <a:pt x="52" y="61"/>
                  </a:lnTo>
                  <a:lnTo>
                    <a:pt x="54" y="63"/>
                  </a:lnTo>
                  <a:lnTo>
                    <a:pt x="57" y="65"/>
                  </a:lnTo>
                  <a:lnTo>
                    <a:pt x="59" y="65"/>
                  </a:lnTo>
                  <a:lnTo>
                    <a:pt x="61" y="67"/>
                  </a:lnTo>
                  <a:lnTo>
                    <a:pt x="63" y="67"/>
                  </a:lnTo>
                  <a:lnTo>
                    <a:pt x="69" y="67"/>
                  </a:lnTo>
                  <a:lnTo>
                    <a:pt x="73" y="65"/>
                  </a:lnTo>
                  <a:lnTo>
                    <a:pt x="77" y="67"/>
                  </a:lnTo>
                  <a:lnTo>
                    <a:pt x="80" y="69"/>
                  </a:lnTo>
                  <a:lnTo>
                    <a:pt x="86" y="75"/>
                  </a:lnTo>
                  <a:lnTo>
                    <a:pt x="92" y="79"/>
                  </a:lnTo>
                  <a:lnTo>
                    <a:pt x="96" y="81"/>
                  </a:lnTo>
                  <a:lnTo>
                    <a:pt x="100" y="84"/>
                  </a:lnTo>
                  <a:lnTo>
                    <a:pt x="103" y="88"/>
                  </a:lnTo>
                  <a:lnTo>
                    <a:pt x="107" y="92"/>
                  </a:lnTo>
                  <a:lnTo>
                    <a:pt x="111" y="96"/>
                  </a:lnTo>
                  <a:lnTo>
                    <a:pt x="115" y="100"/>
                  </a:lnTo>
                  <a:lnTo>
                    <a:pt x="119" y="104"/>
                  </a:lnTo>
                  <a:lnTo>
                    <a:pt x="121" y="108"/>
                  </a:lnTo>
                  <a:lnTo>
                    <a:pt x="123" y="111"/>
                  </a:lnTo>
                  <a:close/>
                </a:path>
              </a:pathLst>
            </a:custGeom>
            <a:solidFill>
              <a:srgbClr val="92D050"/>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67" name="Freeform 43">
              <a:extLst>
                <a:ext uri="{FF2B5EF4-FFF2-40B4-BE49-F238E27FC236}">
                  <a16:creationId xmlns:a16="http://schemas.microsoft.com/office/drawing/2014/main" id="{FAD4275D-ADC7-456E-AAD3-49125CB5B690}"/>
                </a:ext>
              </a:extLst>
            </p:cNvPr>
            <p:cNvSpPr>
              <a:spLocks/>
            </p:cNvSpPr>
            <p:nvPr/>
          </p:nvSpPr>
          <p:spPr bwMode="auto">
            <a:xfrm>
              <a:off x="5911292" y="1643740"/>
              <a:ext cx="49831" cy="46906"/>
            </a:xfrm>
            <a:custGeom>
              <a:avLst/>
              <a:gdLst>
                <a:gd name="T0" fmla="*/ 2147483647 w 29"/>
                <a:gd name="T1" fmla="*/ 2147483647 h 27"/>
                <a:gd name="T2" fmla="*/ 2147483647 w 29"/>
                <a:gd name="T3" fmla="*/ 2147483647 h 27"/>
                <a:gd name="T4" fmla="*/ 2147483647 w 29"/>
                <a:gd name="T5" fmla="*/ 2147483647 h 27"/>
                <a:gd name="T6" fmla="*/ 2147483647 w 29"/>
                <a:gd name="T7" fmla="*/ 2147483647 h 27"/>
                <a:gd name="T8" fmla="*/ 2147483647 w 29"/>
                <a:gd name="T9" fmla="*/ 2147483647 h 27"/>
                <a:gd name="T10" fmla="*/ 2147483647 w 29"/>
                <a:gd name="T11" fmla="*/ 2147483647 h 27"/>
                <a:gd name="T12" fmla="*/ 2147483647 w 29"/>
                <a:gd name="T13" fmla="*/ 2147483647 h 27"/>
                <a:gd name="T14" fmla="*/ 2147483647 w 29"/>
                <a:gd name="T15" fmla="*/ 0 h 27"/>
                <a:gd name="T16" fmla="*/ 2147483647 w 29"/>
                <a:gd name="T17" fmla="*/ 0 h 27"/>
                <a:gd name="T18" fmla="*/ 2147483647 w 29"/>
                <a:gd name="T19" fmla="*/ 2147483647 h 27"/>
                <a:gd name="T20" fmla="*/ 0 w 29"/>
                <a:gd name="T21" fmla="*/ 2147483647 h 27"/>
                <a:gd name="T22" fmla="*/ 2147483647 w 29"/>
                <a:gd name="T23" fmla="*/ 2147483647 h 27"/>
                <a:gd name="T24" fmla="*/ 2147483647 w 29"/>
                <a:gd name="T25" fmla="*/ 2147483647 h 27"/>
                <a:gd name="T26" fmla="*/ 2147483647 w 29"/>
                <a:gd name="T27" fmla="*/ 2147483647 h 27"/>
                <a:gd name="T28" fmla="*/ 2147483647 w 29"/>
                <a:gd name="T29" fmla="*/ 2147483647 h 27"/>
                <a:gd name="T30" fmla="*/ 2147483647 w 29"/>
                <a:gd name="T31" fmla="*/ 2147483647 h 27"/>
                <a:gd name="T32" fmla="*/ 2147483647 w 29"/>
                <a:gd name="T33" fmla="*/ 2147483647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27"/>
                <a:gd name="T53" fmla="*/ 29 w 29"/>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27">
                  <a:moveTo>
                    <a:pt x="27" y="19"/>
                  </a:moveTo>
                  <a:lnTo>
                    <a:pt x="29" y="16"/>
                  </a:lnTo>
                  <a:lnTo>
                    <a:pt x="27" y="12"/>
                  </a:lnTo>
                  <a:lnTo>
                    <a:pt x="23" y="10"/>
                  </a:lnTo>
                  <a:lnTo>
                    <a:pt x="21" y="6"/>
                  </a:lnTo>
                  <a:lnTo>
                    <a:pt x="16" y="4"/>
                  </a:lnTo>
                  <a:lnTo>
                    <a:pt x="12" y="2"/>
                  </a:lnTo>
                  <a:lnTo>
                    <a:pt x="8" y="0"/>
                  </a:lnTo>
                  <a:lnTo>
                    <a:pt x="6" y="0"/>
                  </a:lnTo>
                  <a:lnTo>
                    <a:pt x="2" y="4"/>
                  </a:lnTo>
                  <a:lnTo>
                    <a:pt x="0" y="12"/>
                  </a:lnTo>
                  <a:lnTo>
                    <a:pt x="4" y="19"/>
                  </a:lnTo>
                  <a:lnTo>
                    <a:pt x="8" y="25"/>
                  </a:lnTo>
                  <a:lnTo>
                    <a:pt x="16" y="27"/>
                  </a:lnTo>
                  <a:lnTo>
                    <a:pt x="19" y="25"/>
                  </a:lnTo>
                  <a:lnTo>
                    <a:pt x="25" y="25"/>
                  </a:lnTo>
                  <a:lnTo>
                    <a:pt x="27" y="19"/>
                  </a:lnTo>
                  <a:close/>
                </a:path>
              </a:pathLst>
            </a:custGeom>
            <a:solidFill>
              <a:srgbClr val="FFE07D"/>
            </a:solidFill>
            <a:ln w="9525" cap="flat"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68" name="Freeform 44">
              <a:extLst>
                <a:ext uri="{FF2B5EF4-FFF2-40B4-BE49-F238E27FC236}">
                  <a16:creationId xmlns:a16="http://schemas.microsoft.com/office/drawing/2014/main" id="{5CFAF431-E5CC-41B3-ABC7-38DE69574097}"/>
                </a:ext>
              </a:extLst>
            </p:cNvPr>
            <p:cNvSpPr>
              <a:spLocks/>
            </p:cNvSpPr>
            <p:nvPr/>
          </p:nvSpPr>
          <p:spPr bwMode="auto">
            <a:xfrm>
              <a:off x="5477587" y="4741333"/>
              <a:ext cx="730835" cy="326535"/>
            </a:xfrm>
            <a:custGeom>
              <a:avLst/>
              <a:gdLst>
                <a:gd name="T0" fmla="*/ 2147483647 w 409"/>
                <a:gd name="T1" fmla="*/ 2147483647 h 188"/>
                <a:gd name="T2" fmla="*/ 2147483647 w 409"/>
                <a:gd name="T3" fmla="*/ 2147483647 h 188"/>
                <a:gd name="T4" fmla="*/ 2147483647 w 409"/>
                <a:gd name="T5" fmla="*/ 2147483647 h 188"/>
                <a:gd name="T6" fmla="*/ 2147483647 w 409"/>
                <a:gd name="T7" fmla="*/ 2147483647 h 188"/>
                <a:gd name="T8" fmla="*/ 2147483647 w 409"/>
                <a:gd name="T9" fmla="*/ 2147483647 h 188"/>
                <a:gd name="T10" fmla="*/ 2147483647 w 409"/>
                <a:gd name="T11" fmla="*/ 2147483647 h 188"/>
                <a:gd name="T12" fmla="*/ 2147483647 w 409"/>
                <a:gd name="T13" fmla="*/ 2147483647 h 188"/>
                <a:gd name="T14" fmla="*/ 2147483647 w 409"/>
                <a:gd name="T15" fmla="*/ 0 h 188"/>
                <a:gd name="T16" fmla="*/ 2147483647 w 409"/>
                <a:gd name="T17" fmla="*/ 2147483647 h 188"/>
                <a:gd name="T18" fmla="*/ 2147483647 w 409"/>
                <a:gd name="T19" fmla="*/ 0 h 188"/>
                <a:gd name="T20" fmla="*/ 2147483647 w 409"/>
                <a:gd name="T21" fmla="*/ 2147483647 h 188"/>
                <a:gd name="T22" fmla="*/ 2147483647 w 409"/>
                <a:gd name="T23" fmla="*/ 2147483647 h 188"/>
                <a:gd name="T24" fmla="*/ 2147483647 w 409"/>
                <a:gd name="T25" fmla="*/ 2147483647 h 188"/>
                <a:gd name="T26" fmla="*/ 2147483647 w 409"/>
                <a:gd name="T27" fmla="*/ 2147483647 h 188"/>
                <a:gd name="T28" fmla="*/ 2147483647 w 409"/>
                <a:gd name="T29" fmla="*/ 2147483647 h 188"/>
                <a:gd name="T30" fmla="*/ 2147483647 w 409"/>
                <a:gd name="T31" fmla="*/ 2147483647 h 188"/>
                <a:gd name="T32" fmla="*/ 2147483647 w 409"/>
                <a:gd name="T33" fmla="*/ 2147483647 h 188"/>
                <a:gd name="T34" fmla="*/ 2147483647 w 409"/>
                <a:gd name="T35" fmla="*/ 2147483647 h 188"/>
                <a:gd name="T36" fmla="*/ 2147483647 w 409"/>
                <a:gd name="T37" fmla="*/ 2147483647 h 188"/>
                <a:gd name="T38" fmla="*/ 2147483647 w 409"/>
                <a:gd name="T39" fmla="*/ 2147483647 h 188"/>
                <a:gd name="T40" fmla="*/ 2147483647 w 409"/>
                <a:gd name="T41" fmla="*/ 2147483647 h 188"/>
                <a:gd name="T42" fmla="*/ 2147483647 w 409"/>
                <a:gd name="T43" fmla="*/ 2147483647 h 188"/>
                <a:gd name="T44" fmla="*/ 2147483647 w 409"/>
                <a:gd name="T45" fmla="*/ 2147483647 h 188"/>
                <a:gd name="T46" fmla="*/ 2147483647 w 409"/>
                <a:gd name="T47" fmla="*/ 2147483647 h 188"/>
                <a:gd name="T48" fmla="*/ 2147483647 w 409"/>
                <a:gd name="T49" fmla="*/ 2147483647 h 188"/>
                <a:gd name="T50" fmla="*/ 2147483647 w 409"/>
                <a:gd name="T51" fmla="*/ 2147483647 h 188"/>
                <a:gd name="T52" fmla="*/ 2147483647 w 409"/>
                <a:gd name="T53" fmla="*/ 2147483647 h 188"/>
                <a:gd name="T54" fmla="*/ 2147483647 w 409"/>
                <a:gd name="T55" fmla="*/ 2147483647 h 188"/>
                <a:gd name="T56" fmla="*/ 2147483647 w 409"/>
                <a:gd name="T57" fmla="*/ 2147483647 h 188"/>
                <a:gd name="T58" fmla="*/ 2147483647 w 409"/>
                <a:gd name="T59" fmla="*/ 2147483647 h 188"/>
                <a:gd name="T60" fmla="*/ 2147483647 w 409"/>
                <a:gd name="T61" fmla="*/ 2147483647 h 188"/>
                <a:gd name="T62" fmla="*/ 2147483647 w 409"/>
                <a:gd name="T63" fmla="*/ 2147483647 h 188"/>
                <a:gd name="T64" fmla="*/ 2147483647 w 409"/>
                <a:gd name="T65" fmla="*/ 2147483647 h 188"/>
                <a:gd name="T66" fmla="*/ 2147483647 w 409"/>
                <a:gd name="T67" fmla="*/ 2147483647 h 188"/>
                <a:gd name="T68" fmla="*/ 2147483647 w 409"/>
                <a:gd name="T69" fmla="*/ 2147483647 h 1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9"/>
                <a:gd name="T106" fmla="*/ 0 h 188"/>
                <a:gd name="T107" fmla="*/ 409 w 409"/>
                <a:gd name="T108" fmla="*/ 188 h 1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9" h="188">
                  <a:moveTo>
                    <a:pt x="0" y="108"/>
                  </a:moveTo>
                  <a:lnTo>
                    <a:pt x="10" y="100"/>
                  </a:lnTo>
                  <a:lnTo>
                    <a:pt x="18" y="89"/>
                  </a:lnTo>
                  <a:lnTo>
                    <a:pt x="21" y="77"/>
                  </a:lnTo>
                  <a:lnTo>
                    <a:pt x="27" y="64"/>
                  </a:lnTo>
                  <a:lnTo>
                    <a:pt x="33" y="52"/>
                  </a:lnTo>
                  <a:lnTo>
                    <a:pt x="41" y="43"/>
                  </a:lnTo>
                  <a:lnTo>
                    <a:pt x="39" y="31"/>
                  </a:lnTo>
                  <a:lnTo>
                    <a:pt x="43" y="23"/>
                  </a:lnTo>
                  <a:lnTo>
                    <a:pt x="54" y="20"/>
                  </a:lnTo>
                  <a:lnTo>
                    <a:pt x="68" y="16"/>
                  </a:lnTo>
                  <a:lnTo>
                    <a:pt x="75" y="4"/>
                  </a:lnTo>
                  <a:lnTo>
                    <a:pt x="91" y="2"/>
                  </a:lnTo>
                  <a:lnTo>
                    <a:pt x="102" y="4"/>
                  </a:lnTo>
                  <a:lnTo>
                    <a:pt x="110" y="6"/>
                  </a:lnTo>
                  <a:lnTo>
                    <a:pt x="117" y="0"/>
                  </a:lnTo>
                  <a:lnTo>
                    <a:pt x="121" y="2"/>
                  </a:lnTo>
                  <a:lnTo>
                    <a:pt x="133" y="4"/>
                  </a:lnTo>
                  <a:lnTo>
                    <a:pt x="141" y="0"/>
                  </a:lnTo>
                  <a:lnTo>
                    <a:pt x="150" y="0"/>
                  </a:lnTo>
                  <a:lnTo>
                    <a:pt x="162" y="4"/>
                  </a:lnTo>
                  <a:lnTo>
                    <a:pt x="171" y="4"/>
                  </a:lnTo>
                  <a:lnTo>
                    <a:pt x="183" y="6"/>
                  </a:lnTo>
                  <a:lnTo>
                    <a:pt x="190" y="8"/>
                  </a:lnTo>
                  <a:lnTo>
                    <a:pt x="196" y="12"/>
                  </a:lnTo>
                  <a:lnTo>
                    <a:pt x="204" y="8"/>
                  </a:lnTo>
                  <a:lnTo>
                    <a:pt x="208" y="8"/>
                  </a:lnTo>
                  <a:lnTo>
                    <a:pt x="210" y="14"/>
                  </a:lnTo>
                  <a:lnTo>
                    <a:pt x="217" y="21"/>
                  </a:lnTo>
                  <a:lnTo>
                    <a:pt x="223" y="23"/>
                  </a:lnTo>
                  <a:lnTo>
                    <a:pt x="227" y="23"/>
                  </a:lnTo>
                  <a:lnTo>
                    <a:pt x="235" y="27"/>
                  </a:lnTo>
                  <a:lnTo>
                    <a:pt x="240" y="31"/>
                  </a:lnTo>
                  <a:lnTo>
                    <a:pt x="246" y="23"/>
                  </a:lnTo>
                  <a:lnTo>
                    <a:pt x="256" y="21"/>
                  </a:lnTo>
                  <a:lnTo>
                    <a:pt x="267" y="23"/>
                  </a:lnTo>
                  <a:lnTo>
                    <a:pt x="275" y="25"/>
                  </a:lnTo>
                  <a:lnTo>
                    <a:pt x="283" y="27"/>
                  </a:lnTo>
                  <a:lnTo>
                    <a:pt x="286" y="23"/>
                  </a:lnTo>
                  <a:lnTo>
                    <a:pt x="290" y="25"/>
                  </a:lnTo>
                  <a:lnTo>
                    <a:pt x="292" y="31"/>
                  </a:lnTo>
                  <a:lnTo>
                    <a:pt x="292" y="37"/>
                  </a:lnTo>
                  <a:lnTo>
                    <a:pt x="294" y="39"/>
                  </a:lnTo>
                  <a:lnTo>
                    <a:pt x="304" y="39"/>
                  </a:lnTo>
                  <a:lnTo>
                    <a:pt x="308" y="45"/>
                  </a:lnTo>
                  <a:lnTo>
                    <a:pt x="308" y="54"/>
                  </a:lnTo>
                  <a:lnTo>
                    <a:pt x="310" y="62"/>
                  </a:lnTo>
                  <a:lnTo>
                    <a:pt x="313" y="69"/>
                  </a:lnTo>
                  <a:lnTo>
                    <a:pt x="315" y="77"/>
                  </a:lnTo>
                  <a:lnTo>
                    <a:pt x="313" y="85"/>
                  </a:lnTo>
                  <a:lnTo>
                    <a:pt x="313" y="94"/>
                  </a:lnTo>
                  <a:lnTo>
                    <a:pt x="319" y="98"/>
                  </a:lnTo>
                  <a:lnTo>
                    <a:pt x="325" y="108"/>
                  </a:lnTo>
                  <a:lnTo>
                    <a:pt x="327" y="116"/>
                  </a:lnTo>
                  <a:lnTo>
                    <a:pt x="331" y="123"/>
                  </a:lnTo>
                  <a:lnTo>
                    <a:pt x="329" y="131"/>
                  </a:lnTo>
                  <a:lnTo>
                    <a:pt x="329" y="139"/>
                  </a:lnTo>
                  <a:lnTo>
                    <a:pt x="333" y="144"/>
                  </a:lnTo>
                  <a:lnTo>
                    <a:pt x="336" y="150"/>
                  </a:lnTo>
                  <a:lnTo>
                    <a:pt x="344" y="150"/>
                  </a:lnTo>
                  <a:lnTo>
                    <a:pt x="352" y="146"/>
                  </a:lnTo>
                  <a:lnTo>
                    <a:pt x="363" y="150"/>
                  </a:lnTo>
                  <a:lnTo>
                    <a:pt x="371" y="154"/>
                  </a:lnTo>
                  <a:lnTo>
                    <a:pt x="377" y="156"/>
                  </a:lnTo>
                  <a:lnTo>
                    <a:pt x="377" y="165"/>
                  </a:lnTo>
                  <a:lnTo>
                    <a:pt x="375" y="175"/>
                  </a:lnTo>
                  <a:lnTo>
                    <a:pt x="381" y="183"/>
                  </a:lnTo>
                  <a:lnTo>
                    <a:pt x="388" y="183"/>
                  </a:lnTo>
                  <a:lnTo>
                    <a:pt x="394" y="181"/>
                  </a:lnTo>
                  <a:lnTo>
                    <a:pt x="404" y="185"/>
                  </a:lnTo>
                  <a:lnTo>
                    <a:pt x="409" y="188"/>
                  </a:lnTo>
                </a:path>
              </a:pathLst>
            </a:custGeom>
            <a:noFill/>
            <a:ln w="9525" cap="flat" cmpd="sng">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69" name="Freeform 45">
              <a:extLst>
                <a:ext uri="{FF2B5EF4-FFF2-40B4-BE49-F238E27FC236}">
                  <a16:creationId xmlns:a16="http://schemas.microsoft.com/office/drawing/2014/main" id="{4193441F-794B-4284-B0F5-92DB99720EA4}"/>
                </a:ext>
              </a:extLst>
            </p:cNvPr>
            <p:cNvSpPr>
              <a:spLocks/>
            </p:cNvSpPr>
            <p:nvPr/>
          </p:nvSpPr>
          <p:spPr bwMode="auto">
            <a:xfrm>
              <a:off x="5612315" y="3711207"/>
              <a:ext cx="1631466" cy="1360270"/>
            </a:xfrm>
            <a:custGeom>
              <a:avLst/>
              <a:gdLst>
                <a:gd name="T0" fmla="*/ 2147483647 w 914"/>
                <a:gd name="T1" fmla="*/ 2147483647 h 783"/>
                <a:gd name="T2" fmla="*/ 2147483647 w 914"/>
                <a:gd name="T3" fmla="*/ 2147483647 h 783"/>
                <a:gd name="T4" fmla="*/ 2147483647 w 914"/>
                <a:gd name="T5" fmla="*/ 2147483647 h 783"/>
                <a:gd name="T6" fmla="*/ 2147483647 w 914"/>
                <a:gd name="T7" fmla="*/ 2147483647 h 783"/>
                <a:gd name="T8" fmla="*/ 2147483647 w 914"/>
                <a:gd name="T9" fmla="*/ 2147483647 h 783"/>
                <a:gd name="T10" fmla="*/ 2147483647 w 914"/>
                <a:gd name="T11" fmla="*/ 2147483647 h 783"/>
                <a:gd name="T12" fmla="*/ 2147483647 w 914"/>
                <a:gd name="T13" fmla="*/ 2147483647 h 783"/>
                <a:gd name="T14" fmla="*/ 2147483647 w 914"/>
                <a:gd name="T15" fmla="*/ 2147483647 h 783"/>
                <a:gd name="T16" fmla="*/ 2147483647 w 914"/>
                <a:gd name="T17" fmla="*/ 2147483647 h 783"/>
                <a:gd name="T18" fmla="*/ 2147483647 w 914"/>
                <a:gd name="T19" fmla="*/ 2147483647 h 783"/>
                <a:gd name="T20" fmla="*/ 2147483647 w 914"/>
                <a:gd name="T21" fmla="*/ 2147483647 h 783"/>
                <a:gd name="T22" fmla="*/ 0 w 914"/>
                <a:gd name="T23" fmla="*/ 2147483647 h 783"/>
                <a:gd name="T24" fmla="*/ 2147483647 w 914"/>
                <a:gd name="T25" fmla="*/ 2147483647 h 783"/>
                <a:gd name="T26" fmla="*/ 2147483647 w 914"/>
                <a:gd name="T27" fmla="*/ 2147483647 h 783"/>
                <a:gd name="T28" fmla="*/ 2147483647 w 914"/>
                <a:gd name="T29" fmla="*/ 2147483647 h 783"/>
                <a:gd name="T30" fmla="*/ 2147483647 w 914"/>
                <a:gd name="T31" fmla="*/ 2147483647 h 783"/>
                <a:gd name="T32" fmla="*/ 2147483647 w 914"/>
                <a:gd name="T33" fmla="*/ 2147483647 h 783"/>
                <a:gd name="T34" fmla="*/ 2147483647 w 914"/>
                <a:gd name="T35" fmla="*/ 2147483647 h 783"/>
                <a:gd name="T36" fmla="*/ 2147483647 w 914"/>
                <a:gd name="T37" fmla="*/ 2147483647 h 783"/>
                <a:gd name="T38" fmla="*/ 2147483647 w 914"/>
                <a:gd name="T39" fmla="*/ 2147483647 h 783"/>
                <a:gd name="T40" fmla="*/ 2147483647 w 914"/>
                <a:gd name="T41" fmla="*/ 2147483647 h 783"/>
                <a:gd name="T42" fmla="*/ 2147483647 w 914"/>
                <a:gd name="T43" fmla="*/ 2147483647 h 783"/>
                <a:gd name="T44" fmla="*/ 2147483647 w 914"/>
                <a:gd name="T45" fmla="*/ 2147483647 h 783"/>
                <a:gd name="T46" fmla="*/ 2147483647 w 914"/>
                <a:gd name="T47" fmla="*/ 2147483647 h 783"/>
                <a:gd name="T48" fmla="*/ 2147483647 w 914"/>
                <a:gd name="T49" fmla="*/ 2147483647 h 783"/>
                <a:gd name="T50" fmla="*/ 2147483647 w 914"/>
                <a:gd name="T51" fmla="*/ 2147483647 h 783"/>
                <a:gd name="T52" fmla="*/ 2147483647 w 914"/>
                <a:gd name="T53" fmla="*/ 2147483647 h 783"/>
                <a:gd name="T54" fmla="*/ 2147483647 w 914"/>
                <a:gd name="T55" fmla="*/ 2147483647 h 783"/>
                <a:gd name="T56" fmla="*/ 2147483647 w 914"/>
                <a:gd name="T57" fmla="*/ 2147483647 h 783"/>
                <a:gd name="T58" fmla="*/ 2147483647 w 914"/>
                <a:gd name="T59" fmla="*/ 2147483647 h 783"/>
                <a:gd name="T60" fmla="*/ 2147483647 w 914"/>
                <a:gd name="T61" fmla="*/ 2147483647 h 783"/>
                <a:gd name="T62" fmla="*/ 2147483647 w 914"/>
                <a:gd name="T63" fmla="*/ 2147483647 h 783"/>
                <a:gd name="T64" fmla="*/ 2147483647 w 914"/>
                <a:gd name="T65" fmla="*/ 2147483647 h 783"/>
                <a:gd name="T66" fmla="*/ 2147483647 w 914"/>
                <a:gd name="T67" fmla="*/ 2147483647 h 783"/>
                <a:gd name="T68" fmla="*/ 2147483647 w 914"/>
                <a:gd name="T69" fmla="*/ 2147483647 h 783"/>
                <a:gd name="T70" fmla="*/ 2147483647 w 914"/>
                <a:gd name="T71" fmla="*/ 2147483647 h 783"/>
                <a:gd name="T72" fmla="*/ 2147483647 w 914"/>
                <a:gd name="T73" fmla="*/ 2147483647 h 783"/>
                <a:gd name="T74" fmla="*/ 2147483647 w 914"/>
                <a:gd name="T75" fmla="*/ 2147483647 h 783"/>
                <a:gd name="T76" fmla="*/ 2147483647 w 914"/>
                <a:gd name="T77" fmla="*/ 2147483647 h 783"/>
                <a:gd name="T78" fmla="*/ 2147483647 w 914"/>
                <a:gd name="T79" fmla="*/ 2147483647 h 783"/>
                <a:gd name="T80" fmla="*/ 2147483647 w 914"/>
                <a:gd name="T81" fmla="*/ 0 h 783"/>
                <a:gd name="T82" fmla="*/ 2147483647 w 914"/>
                <a:gd name="T83" fmla="*/ 2147483647 h 783"/>
                <a:gd name="T84" fmla="*/ 2147483647 w 914"/>
                <a:gd name="T85" fmla="*/ 2147483647 h 783"/>
                <a:gd name="T86" fmla="*/ 2147483647 w 914"/>
                <a:gd name="T87" fmla="*/ 2147483647 h 783"/>
                <a:gd name="T88" fmla="*/ 2147483647 w 914"/>
                <a:gd name="T89" fmla="*/ 2147483647 h 783"/>
                <a:gd name="T90" fmla="*/ 2147483647 w 914"/>
                <a:gd name="T91" fmla="*/ 2147483647 h 783"/>
                <a:gd name="T92" fmla="*/ 2147483647 w 914"/>
                <a:gd name="T93" fmla="*/ 2147483647 h 783"/>
                <a:gd name="T94" fmla="*/ 2147483647 w 914"/>
                <a:gd name="T95" fmla="*/ 2147483647 h 783"/>
                <a:gd name="T96" fmla="*/ 2147483647 w 914"/>
                <a:gd name="T97" fmla="*/ 2147483647 h 783"/>
                <a:gd name="T98" fmla="*/ 2147483647 w 914"/>
                <a:gd name="T99" fmla="*/ 2147483647 h 783"/>
                <a:gd name="T100" fmla="*/ 2147483647 w 914"/>
                <a:gd name="T101" fmla="*/ 2147483647 h 783"/>
                <a:gd name="T102" fmla="*/ 2147483647 w 914"/>
                <a:gd name="T103" fmla="*/ 2147483647 h 783"/>
                <a:gd name="T104" fmla="*/ 2147483647 w 914"/>
                <a:gd name="T105" fmla="*/ 2147483647 h 783"/>
                <a:gd name="T106" fmla="*/ 2147483647 w 914"/>
                <a:gd name="T107" fmla="*/ 2147483647 h 783"/>
                <a:gd name="T108" fmla="*/ 2147483647 w 914"/>
                <a:gd name="T109" fmla="*/ 2147483647 h 78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14"/>
                <a:gd name="T166" fmla="*/ 0 h 783"/>
                <a:gd name="T167" fmla="*/ 914 w 914"/>
                <a:gd name="T168" fmla="*/ 783 h 78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14" h="783">
                  <a:moveTo>
                    <a:pt x="332" y="783"/>
                  </a:moveTo>
                  <a:lnTo>
                    <a:pt x="329" y="778"/>
                  </a:lnTo>
                  <a:lnTo>
                    <a:pt x="319" y="774"/>
                  </a:lnTo>
                  <a:lnTo>
                    <a:pt x="313" y="776"/>
                  </a:lnTo>
                  <a:lnTo>
                    <a:pt x="306" y="776"/>
                  </a:lnTo>
                  <a:lnTo>
                    <a:pt x="300" y="768"/>
                  </a:lnTo>
                  <a:lnTo>
                    <a:pt x="302" y="758"/>
                  </a:lnTo>
                  <a:lnTo>
                    <a:pt x="302" y="749"/>
                  </a:lnTo>
                  <a:lnTo>
                    <a:pt x="296" y="747"/>
                  </a:lnTo>
                  <a:lnTo>
                    <a:pt x="288" y="743"/>
                  </a:lnTo>
                  <a:lnTo>
                    <a:pt x="277" y="739"/>
                  </a:lnTo>
                  <a:lnTo>
                    <a:pt x="269" y="743"/>
                  </a:lnTo>
                  <a:lnTo>
                    <a:pt x="261" y="743"/>
                  </a:lnTo>
                  <a:lnTo>
                    <a:pt x="258" y="737"/>
                  </a:lnTo>
                  <a:lnTo>
                    <a:pt x="254" y="732"/>
                  </a:lnTo>
                  <a:lnTo>
                    <a:pt x="254" y="724"/>
                  </a:lnTo>
                  <a:lnTo>
                    <a:pt x="256" y="716"/>
                  </a:lnTo>
                  <a:lnTo>
                    <a:pt x="252" y="709"/>
                  </a:lnTo>
                  <a:lnTo>
                    <a:pt x="250" y="701"/>
                  </a:lnTo>
                  <a:lnTo>
                    <a:pt x="244" y="691"/>
                  </a:lnTo>
                  <a:lnTo>
                    <a:pt x="238" y="687"/>
                  </a:lnTo>
                  <a:lnTo>
                    <a:pt x="238" y="678"/>
                  </a:lnTo>
                  <a:lnTo>
                    <a:pt x="240" y="670"/>
                  </a:lnTo>
                  <a:lnTo>
                    <a:pt x="238" y="662"/>
                  </a:lnTo>
                  <a:lnTo>
                    <a:pt x="235" y="655"/>
                  </a:lnTo>
                  <a:lnTo>
                    <a:pt x="233" y="647"/>
                  </a:lnTo>
                  <a:lnTo>
                    <a:pt x="233" y="638"/>
                  </a:lnTo>
                  <a:lnTo>
                    <a:pt x="229" y="632"/>
                  </a:lnTo>
                  <a:lnTo>
                    <a:pt x="219" y="632"/>
                  </a:lnTo>
                  <a:lnTo>
                    <a:pt x="217" y="630"/>
                  </a:lnTo>
                  <a:lnTo>
                    <a:pt x="217" y="624"/>
                  </a:lnTo>
                  <a:lnTo>
                    <a:pt x="215" y="618"/>
                  </a:lnTo>
                  <a:lnTo>
                    <a:pt x="211" y="616"/>
                  </a:lnTo>
                  <a:lnTo>
                    <a:pt x="208" y="620"/>
                  </a:lnTo>
                  <a:lnTo>
                    <a:pt x="200" y="618"/>
                  </a:lnTo>
                  <a:lnTo>
                    <a:pt x="192" y="616"/>
                  </a:lnTo>
                  <a:lnTo>
                    <a:pt x="181" y="614"/>
                  </a:lnTo>
                  <a:lnTo>
                    <a:pt x="171" y="616"/>
                  </a:lnTo>
                  <a:lnTo>
                    <a:pt x="165" y="624"/>
                  </a:lnTo>
                  <a:lnTo>
                    <a:pt x="160" y="620"/>
                  </a:lnTo>
                  <a:lnTo>
                    <a:pt x="152" y="616"/>
                  </a:lnTo>
                  <a:lnTo>
                    <a:pt x="148" y="616"/>
                  </a:lnTo>
                  <a:lnTo>
                    <a:pt x="142" y="614"/>
                  </a:lnTo>
                  <a:lnTo>
                    <a:pt x="135" y="607"/>
                  </a:lnTo>
                  <a:lnTo>
                    <a:pt x="133" y="601"/>
                  </a:lnTo>
                  <a:lnTo>
                    <a:pt x="129" y="601"/>
                  </a:lnTo>
                  <a:lnTo>
                    <a:pt x="121" y="605"/>
                  </a:lnTo>
                  <a:lnTo>
                    <a:pt x="115" y="601"/>
                  </a:lnTo>
                  <a:lnTo>
                    <a:pt x="108" y="599"/>
                  </a:lnTo>
                  <a:lnTo>
                    <a:pt x="96" y="597"/>
                  </a:lnTo>
                  <a:lnTo>
                    <a:pt x="87" y="597"/>
                  </a:lnTo>
                  <a:lnTo>
                    <a:pt x="75" y="593"/>
                  </a:lnTo>
                  <a:lnTo>
                    <a:pt x="66" y="593"/>
                  </a:lnTo>
                  <a:lnTo>
                    <a:pt x="58" y="597"/>
                  </a:lnTo>
                  <a:lnTo>
                    <a:pt x="46" y="595"/>
                  </a:lnTo>
                  <a:lnTo>
                    <a:pt x="42" y="593"/>
                  </a:lnTo>
                  <a:lnTo>
                    <a:pt x="35" y="599"/>
                  </a:lnTo>
                  <a:lnTo>
                    <a:pt x="27" y="597"/>
                  </a:lnTo>
                  <a:lnTo>
                    <a:pt x="16" y="595"/>
                  </a:lnTo>
                  <a:lnTo>
                    <a:pt x="0" y="597"/>
                  </a:lnTo>
                  <a:lnTo>
                    <a:pt x="6" y="590"/>
                  </a:lnTo>
                  <a:lnTo>
                    <a:pt x="14" y="584"/>
                  </a:lnTo>
                  <a:lnTo>
                    <a:pt x="21" y="580"/>
                  </a:lnTo>
                  <a:lnTo>
                    <a:pt x="33" y="576"/>
                  </a:lnTo>
                  <a:lnTo>
                    <a:pt x="42" y="572"/>
                  </a:lnTo>
                  <a:lnTo>
                    <a:pt x="50" y="565"/>
                  </a:lnTo>
                  <a:lnTo>
                    <a:pt x="56" y="555"/>
                  </a:lnTo>
                  <a:lnTo>
                    <a:pt x="62" y="545"/>
                  </a:lnTo>
                  <a:lnTo>
                    <a:pt x="66" y="536"/>
                  </a:lnTo>
                  <a:lnTo>
                    <a:pt x="69" y="526"/>
                  </a:lnTo>
                  <a:lnTo>
                    <a:pt x="77" y="518"/>
                  </a:lnTo>
                  <a:lnTo>
                    <a:pt x="81" y="511"/>
                  </a:lnTo>
                  <a:lnTo>
                    <a:pt x="81" y="501"/>
                  </a:lnTo>
                  <a:lnTo>
                    <a:pt x="87" y="492"/>
                  </a:lnTo>
                  <a:lnTo>
                    <a:pt x="92" y="484"/>
                  </a:lnTo>
                  <a:lnTo>
                    <a:pt x="96" y="472"/>
                  </a:lnTo>
                  <a:lnTo>
                    <a:pt x="98" y="467"/>
                  </a:lnTo>
                  <a:lnTo>
                    <a:pt x="102" y="457"/>
                  </a:lnTo>
                  <a:lnTo>
                    <a:pt x="106" y="451"/>
                  </a:lnTo>
                  <a:lnTo>
                    <a:pt x="112" y="442"/>
                  </a:lnTo>
                  <a:lnTo>
                    <a:pt x="117" y="438"/>
                  </a:lnTo>
                  <a:lnTo>
                    <a:pt x="121" y="436"/>
                  </a:lnTo>
                  <a:lnTo>
                    <a:pt x="127" y="432"/>
                  </a:lnTo>
                  <a:lnTo>
                    <a:pt x="131" y="426"/>
                  </a:lnTo>
                  <a:lnTo>
                    <a:pt x="133" y="423"/>
                  </a:lnTo>
                  <a:lnTo>
                    <a:pt x="137" y="417"/>
                  </a:lnTo>
                  <a:lnTo>
                    <a:pt x="142" y="411"/>
                  </a:lnTo>
                  <a:lnTo>
                    <a:pt x="138" y="413"/>
                  </a:lnTo>
                  <a:lnTo>
                    <a:pt x="138" y="411"/>
                  </a:lnTo>
                  <a:lnTo>
                    <a:pt x="138" y="407"/>
                  </a:lnTo>
                  <a:lnTo>
                    <a:pt x="138" y="401"/>
                  </a:lnTo>
                  <a:lnTo>
                    <a:pt x="135" y="398"/>
                  </a:lnTo>
                  <a:lnTo>
                    <a:pt x="133" y="392"/>
                  </a:lnTo>
                  <a:lnTo>
                    <a:pt x="133" y="388"/>
                  </a:lnTo>
                  <a:lnTo>
                    <a:pt x="133" y="386"/>
                  </a:lnTo>
                  <a:lnTo>
                    <a:pt x="133" y="382"/>
                  </a:lnTo>
                  <a:lnTo>
                    <a:pt x="133" y="378"/>
                  </a:lnTo>
                  <a:lnTo>
                    <a:pt x="137" y="376"/>
                  </a:lnTo>
                  <a:lnTo>
                    <a:pt x="138" y="373"/>
                  </a:lnTo>
                  <a:lnTo>
                    <a:pt x="140" y="373"/>
                  </a:lnTo>
                  <a:lnTo>
                    <a:pt x="146" y="371"/>
                  </a:lnTo>
                  <a:lnTo>
                    <a:pt x="148" y="367"/>
                  </a:lnTo>
                  <a:lnTo>
                    <a:pt x="148" y="363"/>
                  </a:lnTo>
                  <a:lnTo>
                    <a:pt x="150" y="357"/>
                  </a:lnTo>
                  <a:lnTo>
                    <a:pt x="154" y="353"/>
                  </a:lnTo>
                  <a:lnTo>
                    <a:pt x="158" y="351"/>
                  </a:lnTo>
                  <a:lnTo>
                    <a:pt x="163" y="350"/>
                  </a:lnTo>
                  <a:lnTo>
                    <a:pt x="165" y="346"/>
                  </a:lnTo>
                  <a:lnTo>
                    <a:pt x="171" y="344"/>
                  </a:lnTo>
                  <a:lnTo>
                    <a:pt x="173" y="340"/>
                  </a:lnTo>
                  <a:lnTo>
                    <a:pt x="173" y="334"/>
                  </a:lnTo>
                  <a:lnTo>
                    <a:pt x="175" y="328"/>
                  </a:lnTo>
                  <a:lnTo>
                    <a:pt x="179" y="327"/>
                  </a:lnTo>
                  <a:lnTo>
                    <a:pt x="181" y="323"/>
                  </a:lnTo>
                  <a:lnTo>
                    <a:pt x="185" y="319"/>
                  </a:lnTo>
                  <a:lnTo>
                    <a:pt x="190" y="315"/>
                  </a:lnTo>
                  <a:lnTo>
                    <a:pt x="192" y="313"/>
                  </a:lnTo>
                  <a:lnTo>
                    <a:pt x="198" y="309"/>
                  </a:lnTo>
                  <a:lnTo>
                    <a:pt x="204" y="309"/>
                  </a:lnTo>
                  <a:lnTo>
                    <a:pt x="208" y="311"/>
                  </a:lnTo>
                  <a:lnTo>
                    <a:pt x="211" y="311"/>
                  </a:lnTo>
                  <a:lnTo>
                    <a:pt x="213" y="311"/>
                  </a:lnTo>
                  <a:lnTo>
                    <a:pt x="217" y="307"/>
                  </a:lnTo>
                  <a:lnTo>
                    <a:pt x="225" y="305"/>
                  </a:lnTo>
                  <a:lnTo>
                    <a:pt x="231" y="305"/>
                  </a:lnTo>
                  <a:lnTo>
                    <a:pt x="236" y="309"/>
                  </a:lnTo>
                  <a:lnTo>
                    <a:pt x="240" y="309"/>
                  </a:lnTo>
                  <a:lnTo>
                    <a:pt x="246" y="305"/>
                  </a:lnTo>
                  <a:lnTo>
                    <a:pt x="252" y="304"/>
                  </a:lnTo>
                  <a:lnTo>
                    <a:pt x="258" y="302"/>
                  </a:lnTo>
                  <a:lnTo>
                    <a:pt x="261" y="296"/>
                  </a:lnTo>
                  <a:lnTo>
                    <a:pt x="267" y="294"/>
                  </a:lnTo>
                  <a:lnTo>
                    <a:pt x="271" y="290"/>
                  </a:lnTo>
                  <a:lnTo>
                    <a:pt x="277" y="292"/>
                  </a:lnTo>
                  <a:lnTo>
                    <a:pt x="284" y="290"/>
                  </a:lnTo>
                  <a:lnTo>
                    <a:pt x="288" y="288"/>
                  </a:lnTo>
                  <a:lnTo>
                    <a:pt x="292" y="288"/>
                  </a:lnTo>
                  <a:lnTo>
                    <a:pt x="296" y="290"/>
                  </a:lnTo>
                  <a:lnTo>
                    <a:pt x="300" y="290"/>
                  </a:lnTo>
                  <a:lnTo>
                    <a:pt x="306" y="290"/>
                  </a:lnTo>
                  <a:lnTo>
                    <a:pt x="311" y="288"/>
                  </a:lnTo>
                  <a:lnTo>
                    <a:pt x="315" y="288"/>
                  </a:lnTo>
                  <a:lnTo>
                    <a:pt x="321" y="290"/>
                  </a:lnTo>
                  <a:lnTo>
                    <a:pt x="325" y="292"/>
                  </a:lnTo>
                  <a:lnTo>
                    <a:pt x="329" y="294"/>
                  </a:lnTo>
                  <a:lnTo>
                    <a:pt x="334" y="296"/>
                  </a:lnTo>
                  <a:lnTo>
                    <a:pt x="340" y="296"/>
                  </a:lnTo>
                  <a:lnTo>
                    <a:pt x="346" y="294"/>
                  </a:lnTo>
                  <a:lnTo>
                    <a:pt x="352" y="292"/>
                  </a:lnTo>
                  <a:lnTo>
                    <a:pt x="357" y="290"/>
                  </a:lnTo>
                  <a:lnTo>
                    <a:pt x="361" y="284"/>
                  </a:lnTo>
                  <a:lnTo>
                    <a:pt x="363" y="279"/>
                  </a:lnTo>
                  <a:lnTo>
                    <a:pt x="363" y="269"/>
                  </a:lnTo>
                  <a:lnTo>
                    <a:pt x="365" y="263"/>
                  </a:lnTo>
                  <a:lnTo>
                    <a:pt x="363" y="257"/>
                  </a:lnTo>
                  <a:lnTo>
                    <a:pt x="367" y="252"/>
                  </a:lnTo>
                  <a:lnTo>
                    <a:pt x="367" y="244"/>
                  </a:lnTo>
                  <a:lnTo>
                    <a:pt x="363" y="236"/>
                  </a:lnTo>
                  <a:lnTo>
                    <a:pt x="369" y="227"/>
                  </a:lnTo>
                  <a:lnTo>
                    <a:pt x="373" y="225"/>
                  </a:lnTo>
                  <a:lnTo>
                    <a:pt x="379" y="217"/>
                  </a:lnTo>
                  <a:lnTo>
                    <a:pt x="386" y="215"/>
                  </a:lnTo>
                  <a:lnTo>
                    <a:pt x="388" y="209"/>
                  </a:lnTo>
                  <a:lnTo>
                    <a:pt x="382" y="206"/>
                  </a:lnTo>
                  <a:lnTo>
                    <a:pt x="384" y="198"/>
                  </a:lnTo>
                  <a:lnTo>
                    <a:pt x="390" y="196"/>
                  </a:lnTo>
                  <a:lnTo>
                    <a:pt x="392" y="190"/>
                  </a:lnTo>
                  <a:lnTo>
                    <a:pt x="394" y="181"/>
                  </a:lnTo>
                  <a:lnTo>
                    <a:pt x="390" y="173"/>
                  </a:lnTo>
                  <a:lnTo>
                    <a:pt x="386" y="165"/>
                  </a:lnTo>
                  <a:lnTo>
                    <a:pt x="386" y="152"/>
                  </a:lnTo>
                  <a:lnTo>
                    <a:pt x="384" y="144"/>
                  </a:lnTo>
                  <a:lnTo>
                    <a:pt x="384" y="133"/>
                  </a:lnTo>
                  <a:lnTo>
                    <a:pt x="386" y="123"/>
                  </a:lnTo>
                  <a:lnTo>
                    <a:pt x="390" y="115"/>
                  </a:lnTo>
                  <a:lnTo>
                    <a:pt x="392" y="106"/>
                  </a:lnTo>
                  <a:lnTo>
                    <a:pt x="394" y="92"/>
                  </a:lnTo>
                  <a:lnTo>
                    <a:pt x="396" y="87"/>
                  </a:lnTo>
                  <a:lnTo>
                    <a:pt x="400" y="81"/>
                  </a:lnTo>
                  <a:lnTo>
                    <a:pt x="405" y="75"/>
                  </a:lnTo>
                  <a:lnTo>
                    <a:pt x="415" y="73"/>
                  </a:lnTo>
                  <a:lnTo>
                    <a:pt x="425" y="71"/>
                  </a:lnTo>
                  <a:lnTo>
                    <a:pt x="430" y="67"/>
                  </a:lnTo>
                  <a:lnTo>
                    <a:pt x="432" y="56"/>
                  </a:lnTo>
                  <a:lnTo>
                    <a:pt x="438" y="46"/>
                  </a:lnTo>
                  <a:lnTo>
                    <a:pt x="444" y="44"/>
                  </a:lnTo>
                  <a:lnTo>
                    <a:pt x="452" y="42"/>
                  </a:lnTo>
                  <a:lnTo>
                    <a:pt x="455" y="41"/>
                  </a:lnTo>
                  <a:lnTo>
                    <a:pt x="465" y="41"/>
                  </a:lnTo>
                  <a:lnTo>
                    <a:pt x="471" y="48"/>
                  </a:lnTo>
                  <a:lnTo>
                    <a:pt x="475" y="56"/>
                  </a:lnTo>
                  <a:lnTo>
                    <a:pt x="484" y="56"/>
                  </a:lnTo>
                  <a:lnTo>
                    <a:pt x="496" y="54"/>
                  </a:lnTo>
                  <a:lnTo>
                    <a:pt x="501" y="50"/>
                  </a:lnTo>
                  <a:lnTo>
                    <a:pt x="507" y="46"/>
                  </a:lnTo>
                  <a:lnTo>
                    <a:pt x="521" y="41"/>
                  </a:lnTo>
                  <a:lnTo>
                    <a:pt x="530" y="37"/>
                  </a:lnTo>
                  <a:lnTo>
                    <a:pt x="536" y="31"/>
                  </a:lnTo>
                  <a:lnTo>
                    <a:pt x="546" y="27"/>
                  </a:lnTo>
                  <a:lnTo>
                    <a:pt x="557" y="23"/>
                  </a:lnTo>
                  <a:lnTo>
                    <a:pt x="565" y="16"/>
                  </a:lnTo>
                  <a:lnTo>
                    <a:pt x="574" y="12"/>
                  </a:lnTo>
                  <a:lnTo>
                    <a:pt x="586" y="8"/>
                  </a:lnTo>
                  <a:lnTo>
                    <a:pt x="596" y="4"/>
                  </a:lnTo>
                  <a:lnTo>
                    <a:pt x="603" y="0"/>
                  </a:lnTo>
                  <a:lnTo>
                    <a:pt x="611" y="2"/>
                  </a:lnTo>
                  <a:lnTo>
                    <a:pt x="619" y="0"/>
                  </a:lnTo>
                  <a:lnTo>
                    <a:pt x="622" y="0"/>
                  </a:lnTo>
                  <a:lnTo>
                    <a:pt x="628" y="4"/>
                  </a:lnTo>
                  <a:lnTo>
                    <a:pt x="634" y="10"/>
                  </a:lnTo>
                  <a:lnTo>
                    <a:pt x="628" y="12"/>
                  </a:lnTo>
                  <a:lnTo>
                    <a:pt x="630" y="17"/>
                  </a:lnTo>
                  <a:lnTo>
                    <a:pt x="632" y="23"/>
                  </a:lnTo>
                  <a:lnTo>
                    <a:pt x="636" y="31"/>
                  </a:lnTo>
                  <a:lnTo>
                    <a:pt x="642" y="31"/>
                  </a:lnTo>
                  <a:lnTo>
                    <a:pt x="651" y="27"/>
                  </a:lnTo>
                  <a:lnTo>
                    <a:pt x="659" y="29"/>
                  </a:lnTo>
                  <a:lnTo>
                    <a:pt x="669" y="31"/>
                  </a:lnTo>
                  <a:lnTo>
                    <a:pt x="676" y="35"/>
                  </a:lnTo>
                  <a:lnTo>
                    <a:pt x="680" y="33"/>
                  </a:lnTo>
                  <a:lnTo>
                    <a:pt x="682" y="39"/>
                  </a:lnTo>
                  <a:lnTo>
                    <a:pt x="690" y="41"/>
                  </a:lnTo>
                  <a:lnTo>
                    <a:pt x="695" y="41"/>
                  </a:lnTo>
                  <a:lnTo>
                    <a:pt x="701" y="48"/>
                  </a:lnTo>
                  <a:lnTo>
                    <a:pt x="707" y="54"/>
                  </a:lnTo>
                  <a:lnTo>
                    <a:pt x="711" y="60"/>
                  </a:lnTo>
                  <a:lnTo>
                    <a:pt x="717" y="64"/>
                  </a:lnTo>
                  <a:lnTo>
                    <a:pt x="724" y="69"/>
                  </a:lnTo>
                  <a:lnTo>
                    <a:pt x="730" y="73"/>
                  </a:lnTo>
                  <a:lnTo>
                    <a:pt x="740" y="75"/>
                  </a:lnTo>
                  <a:lnTo>
                    <a:pt x="747" y="73"/>
                  </a:lnTo>
                  <a:lnTo>
                    <a:pt x="753" y="69"/>
                  </a:lnTo>
                  <a:lnTo>
                    <a:pt x="759" y="69"/>
                  </a:lnTo>
                  <a:lnTo>
                    <a:pt x="767" y="73"/>
                  </a:lnTo>
                  <a:lnTo>
                    <a:pt x="772" y="79"/>
                  </a:lnTo>
                  <a:lnTo>
                    <a:pt x="778" y="81"/>
                  </a:lnTo>
                  <a:lnTo>
                    <a:pt x="782" y="89"/>
                  </a:lnTo>
                  <a:lnTo>
                    <a:pt x="786" y="98"/>
                  </a:lnTo>
                  <a:lnTo>
                    <a:pt x="791" y="106"/>
                  </a:lnTo>
                  <a:lnTo>
                    <a:pt x="799" y="112"/>
                  </a:lnTo>
                  <a:lnTo>
                    <a:pt x="807" y="113"/>
                  </a:lnTo>
                  <a:lnTo>
                    <a:pt x="818" y="110"/>
                  </a:lnTo>
                  <a:lnTo>
                    <a:pt x="828" y="110"/>
                  </a:lnTo>
                  <a:lnTo>
                    <a:pt x="836" y="113"/>
                  </a:lnTo>
                  <a:lnTo>
                    <a:pt x="841" y="121"/>
                  </a:lnTo>
                  <a:lnTo>
                    <a:pt x="855" y="121"/>
                  </a:lnTo>
                  <a:lnTo>
                    <a:pt x="864" y="117"/>
                  </a:lnTo>
                  <a:lnTo>
                    <a:pt x="870" y="115"/>
                  </a:lnTo>
                  <a:lnTo>
                    <a:pt x="878" y="121"/>
                  </a:lnTo>
                  <a:lnTo>
                    <a:pt x="882" y="125"/>
                  </a:lnTo>
                  <a:lnTo>
                    <a:pt x="888" y="133"/>
                  </a:lnTo>
                  <a:lnTo>
                    <a:pt x="893" y="140"/>
                  </a:lnTo>
                  <a:lnTo>
                    <a:pt x="891" y="148"/>
                  </a:lnTo>
                  <a:lnTo>
                    <a:pt x="891" y="158"/>
                  </a:lnTo>
                  <a:lnTo>
                    <a:pt x="891" y="165"/>
                  </a:lnTo>
                  <a:lnTo>
                    <a:pt x="888" y="175"/>
                  </a:lnTo>
                  <a:lnTo>
                    <a:pt x="886" y="184"/>
                  </a:lnTo>
                  <a:lnTo>
                    <a:pt x="886" y="192"/>
                  </a:lnTo>
                  <a:lnTo>
                    <a:pt x="884" y="202"/>
                  </a:lnTo>
                  <a:lnTo>
                    <a:pt x="886" y="211"/>
                  </a:lnTo>
                  <a:lnTo>
                    <a:pt x="880" y="219"/>
                  </a:lnTo>
                  <a:lnTo>
                    <a:pt x="870" y="221"/>
                  </a:lnTo>
                  <a:lnTo>
                    <a:pt x="866" y="227"/>
                  </a:lnTo>
                  <a:lnTo>
                    <a:pt x="868" y="236"/>
                  </a:lnTo>
                  <a:lnTo>
                    <a:pt x="872" y="248"/>
                  </a:lnTo>
                  <a:lnTo>
                    <a:pt x="874" y="256"/>
                  </a:lnTo>
                  <a:lnTo>
                    <a:pt x="870" y="259"/>
                  </a:lnTo>
                  <a:lnTo>
                    <a:pt x="868" y="267"/>
                  </a:lnTo>
                  <a:lnTo>
                    <a:pt x="861" y="269"/>
                  </a:lnTo>
                  <a:lnTo>
                    <a:pt x="855" y="271"/>
                  </a:lnTo>
                  <a:lnTo>
                    <a:pt x="864" y="280"/>
                  </a:lnTo>
                  <a:lnTo>
                    <a:pt x="868" y="282"/>
                  </a:lnTo>
                  <a:lnTo>
                    <a:pt x="878" y="282"/>
                  </a:lnTo>
                  <a:lnTo>
                    <a:pt x="884" y="286"/>
                  </a:lnTo>
                  <a:lnTo>
                    <a:pt x="889" y="292"/>
                  </a:lnTo>
                  <a:lnTo>
                    <a:pt x="901" y="296"/>
                  </a:lnTo>
                  <a:lnTo>
                    <a:pt x="905" y="300"/>
                  </a:lnTo>
                  <a:lnTo>
                    <a:pt x="914" y="309"/>
                  </a:lnTo>
                </a:path>
              </a:pathLst>
            </a:custGeom>
            <a:noFill/>
            <a:ln w="9525" cap="flat" cmpd="sng">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70" name="Freeform 46">
              <a:extLst>
                <a:ext uri="{FF2B5EF4-FFF2-40B4-BE49-F238E27FC236}">
                  <a16:creationId xmlns:a16="http://schemas.microsoft.com/office/drawing/2014/main" id="{67EA7A70-4CFD-45C7-9819-A5FF913ECFD9}"/>
                </a:ext>
              </a:extLst>
            </p:cNvPr>
            <p:cNvSpPr>
              <a:spLocks/>
            </p:cNvSpPr>
            <p:nvPr/>
          </p:nvSpPr>
          <p:spPr bwMode="auto">
            <a:xfrm>
              <a:off x="4562195" y="2078522"/>
              <a:ext cx="1952594" cy="1573149"/>
            </a:xfrm>
            <a:custGeom>
              <a:avLst/>
              <a:gdLst>
                <a:gd name="T0" fmla="*/ 2147483647 w 1094"/>
                <a:gd name="T1" fmla="*/ 2147483647 h 906"/>
                <a:gd name="T2" fmla="*/ 2147483647 w 1094"/>
                <a:gd name="T3" fmla="*/ 2147483647 h 906"/>
                <a:gd name="T4" fmla="*/ 2147483647 w 1094"/>
                <a:gd name="T5" fmla="*/ 2147483647 h 906"/>
                <a:gd name="T6" fmla="*/ 2147483647 w 1094"/>
                <a:gd name="T7" fmla="*/ 2147483647 h 906"/>
                <a:gd name="T8" fmla="*/ 2147483647 w 1094"/>
                <a:gd name="T9" fmla="*/ 2147483647 h 906"/>
                <a:gd name="T10" fmla="*/ 2147483647 w 1094"/>
                <a:gd name="T11" fmla="*/ 2147483647 h 906"/>
                <a:gd name="T12" fmla="*/ 2147483647 w 1094"/>
                <a:gd name="T13" fmla="*/ 2147483647 h 906"/>
                <a:gd name="T14" fmla="*/ 2147483647 w 1094"/>
                <a:gd name="T15" fmla="*/ 2147483647 h 906"/>
                <a:gd name="T16" fmla="*/ 2147483647 w 1094"/>
                <a:gd name="T17" fmla="*/ 2147483647 h 906"/>
                <a:gd name="T18" fmla="*/ 2147483647 w 1094"/>
                <a:gd name="T19" fmla="*/ 2147483647 h 906"/>
                <a:gd name="T20" fmla="*/ 2147483647 w 1094"/>
                <a:gd name="T21" fmla="*/ 2147483647 h 906"/>
                <a:gd name="T22" fmla="*/ 2147483647 w 1094"/>
                <a:gd name="T23" fmla="*/ 2147483647 h 906"/>
                <a:gd name="T24" fmla="*/ 2147483647 w 1094"/>
                <a:gd name="T25" fmla="*/ 2147483647 h 906"/>
                <a:gd name="T26" fmla="*/ 2147483647 w 1094"/>
                <a:gd name="T27" fmla="*/ 2147483647 h 906"/>
                <a:gd name="T28" fmla="*/ 2147483647 w 1094"/>
                <a:gd name="T29" fmla="*/ 2147483647 h 906"/>
                <a:gd name="T30" fmla="*/ 2147483647 w 1094"/>
                <a:gd name="T31" fmla="*/ 2147483647 h 906"/>
                <a:gd name="T32" fmla="*/ 2147483647 w 1094"/>
                <a:gd name="T33" fmla="*/ 2147483647 h 906"/>
                <a:gd name="T34" fmla="*/ 2147483647 w 1094"/>
                <a:gd name="T35" fmla="*/ 2147483647 h 906"/>
                <a:gd name="T36" fmla="*/ 2147483647 w 1094"/>
                <a:gd name="T37" fmla="*/ 2147483647 h 906"/>
                <a:gd name="T38" fmla="*/ 2147483647 w 1094"/>
                <a:gd name="T39" fmla="*/ 2147483647 h 906"/>
                <a:gd name="T40" fmla="*/ 2147483647 w 1094"/>
                <a:gd name="T41" fmla="*/ 2147483647 h 906"/>
                <a:gd name="T42" fmla="*/ 2147483647 w 1094"/>
                <a:gd name="T43" fmla="*/ 2147483647 h 906"/>
                <a:gd name="T44" fmla="*/ 2147483647 w 1094"/>
                <a:gd name="T45" fmla="*/ 2147483647 h 906"/>
                <a:gd name="T46" fmla="*/ 2147483647 w 1094"/>
                <a:gd name="T47" fmla="*/ 2147483647 h 906"/>
                <a:gd name="T48" fmla="*/ 2147483647 w 1094"/>
                <a:gd name="T49" fmla="*/ 2147483647 h 906"/>
                <a:gd name="T50" fmla="*/ 2147483647 w 1094"/>
                <a:gd name="T51" fmla="*/ 2147483647 h 906"/>
                <a:gd name="T52" fmla="*/ 2147483647 w 1094"/>
                <a:gd name="T53" fmla="*/ 2147483647 h 906"/>
                <a:gd name="T54" fmla="*/ 2147483647 w 1094"/>
                <a:gd name="T55" fmla="*/ 2147483647 h 906"/>
                <a:gd name="T56" fmla="*/ 2147483647 w 1094"/>
                <a:gd name="T57" fmla="*/ 2147483647 h 906"/>
                <a:gd name="T58" fmla="*/ 2147483647 w 1094"/>
                <a:gd name="T59" fmla="*/ 2147483647 h 906"/>
                <a:gd name="T60" fmla="*/ 2147483647 w 1094"/>
                <a:gd name="T61" fmla="*/ 2147483647 h 906"/>
                <a:gd name="T62" fmla="*/ 2147483647 w 1094"/>
                <a:gd name="T63" fmla="*/ 2147483647 h 906"/>
                <a:gd name="T64" fmla="*/ 2147483647 w 1094"/>
                <a:gd name="T65" fmla="*/ 2147483647 h 906"/>
                <a:gd name="T66" fmla="*/ 2147483647 w 1094"/>
                <a:gd name="T67" fmla="*/ 2147483647 h 906"/>
                <a:gd name="T68" fmla="*/ 2147483647 w 1094"/>
                <a:gd name="T69" fmla="*/ 2147483647 h 906"/>
                <a:gd name="T70" fmla="*/ 2147483647 w 1094"/>
                <a:gd name="T71" fmla="*/ 2147483647 h 906"/>
                <a:gd name="T72" fmla="*/ 2147483647 w 1094"/>
                <a:gd name="T73" fmla="*/ 2147483647 h 906"/>
                <a:gd name="T74" fmla="*/ 2147483647 w 1094"/>
                <a:gd name="T75" fmla="*/ 2147483647 h 906"/>
                <a:gd name="T76" fmla="*/ 2147483647 w 1094"/>
                <a:gd name="T77" fmla="*/ 2147483647 h 906"/>
                <a:gd name="T78" fmla="*/ 2147483647 w 1094"/>
                <a:gd name="T79" fmla="*/ 2147483647 h 906"/>
                <a:gd name="T80" fmla="*/ 2147483647 w 1094"/>
                <a:gd name="T81" fmla="*/ 2147483647 h 906"/>
                <a:gd name="T82" fmla="*/ 2147483647 w 1094"/>
                <a:gd name="T83" fmla="*/ 2147483647 h 906"/>
                <a:gd name="T84" fmla="*/ 2147483647 w 1094"/>
                <a:gd name="T85" fmla="*/ 2147483647 h 906"/>
                <a:gd name="T86" fmla="*/ 2147483647 w 1094"/>
                <a:gd name="T87" fmla="*/ 2147483647 h 906"/>
                <a:gd name="T88" fmla="*/ 2147483647 w 1094"/>
                <a:gd name="T89" fmla="*/ 2147483647 h 906"/>
                <a:gd name="T90" fmla="*/ 2147483647 w 1094"/>
                <a:gd name="T91" fmla="*/ 2147483647 h 906"/>
                <a:gd name="T92" fmla="*/ 0 w 1094"/>
                <a:gd name="T93" fmla="*/ 2147483647 h 906"/>
                <a:gd name="T94" fmla="*/ 2147483647 w 1094"/>
                <a:gd name="T95" fmla="*/ 2147483647 h 906"/>
                <a:gd name="T96" fmla="*/ 2147483647 w 1094"/>
                <a:gd name="T97" fmla="*/ 2147483647 h 906"/>
                <a:gd name="T98" fmla="*/ 2147483647 w 1094"/>
                <a:gd name="T99" fmla="*/ 2147483647 h 906"/>
                <a:gd name="T100" fmla="*/ 2147483647 w 1094"/>
                <a:gd name="T101" fmla="*/ 2147483647 h 906"/>
                <a:gd name="T102" fmla="*/ 2147483647 w 1094"/>
                <a:gd name="T103" fmla="*/ 2147483647 h 906"/>
                <a:gd name="T104" fmla="*/ 2147483647 w 1094"/>
                <a:gd name="T105" fmla="*/ 2147483647 h 906"/>
                <a:gd name="T106" fmla="*/ 2147483647 w 1094"/>
                <a:gd name="T107" fmla="*/ 2147483647 h 906"/>
                <a:gd name="T108" fmla="*/ 2147483647 w 1094"/>
                <a:gd name="T109" fmla="*/ 2147483647 h 9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94"/>
                <a:gd name="T166" fmla="*/ 0 h 906"/>
                <a:gd name="T167" fmla="*/ 1094 w 1094"/>
                <a:gd name="T168" fmla="*/ 906 h 9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94" h="906">
                  <a:moveTo>
                    <a:pt x="1090" y="0"/>
                  </a:moveTo>
                  <a:lnTo>
                    <a:pt x="1083" y="7"/>
                  </a:lnTo>
                  <a:lnTo>
                    <a:pt x="1079" y="17"/>
                  </a:lnTo>
                  <a:lnTo>
                    <a:pt x="1081" y="26"/>
                  </a:lnTo>
                  <a:lnTo>
                    <a:pt x="1075" y="34"/>
                  </a:lnTo>
                  <a:lnTo>
                    <a:pt x="1066" y="46"/>
                  </a:lnTo>
                  <a:lnTo>
                    <a:pt x="1067" y="53"/>
                  </a:lnTo>
                  <a:lnTo>
                    <a:pt x="1067" y="63"/>
                  </a:lnTo>
                  <a:lnTo>
                    <a:pt x="1066" y="74"/>
                  </a:lnTo>
                  <a:lnTo>
                    <a:pt x="1062" y="82"/>
                  </a:lnTo>
                  <a:lnTo>
                    <a:pt x="1054" y="82"/>
                  </a:lnTo>
                  <a:lnTo>
                    <a:pt x="1054" y="88"/>
                  </a:lnTo>
                  <a:lnTo>
                    <a:pt x="1048" y="96"/>
                  </a:lnTo>
                  <a:lnTo>
                    <a:pt x="1041" y="101"/>
                  </a:lnTo>
                  <a:lnTo>
                    <a:pt x="1037" y="111"/>
                  </a:lnTo>
                  <a:lnTo>
                    <a:pt x="1037" y="119"/>
                  </a:lnTo>
                  <a:lnTo>
                    <a:pt x="1037" y="126"/>
                  </a:lnTo>
                  <a:lnTo>
                    <a:pt x="1027" y="136"/>
                  </a:lnTo>
                  <a:lnTo>
                    <a:pt x="1023" y="145"/>
                  </a:lnTo>
                  <a:lnTo>
                    <a:pt x="1019" y="155"/>
                  </a:lnTo>
                  <a:lnTo>
                    <a:pt x="1012" y="165"/>
                  </a:lnTo>
                  <a:lnTo>
                    <a:pt x="1004" y="172"/>
                  </a:lnTo>
                  <a:lnTo>
                    <a:pt x="996" y="188"/>
                  </a:lnTo>
                  <a:lnTo>
                    <a:pt x="989" y="201"/>
                  </a:lnTo>
                  <a:lnTo>
                    <a:pt x="987" y="213"/>
                  </a:lnTo>
                  <a:lnTo>
                    <a:pt x="985" y="220"/>
                  </a:lnTo>
                  <a:lnTo>
                    <a:pt x="981" y="234"/>
                  </a:lnTo>
                  <a:lnTo>
                    <a:pt x="973" y="240"/>
                  </a:lnTo>
                  <a:lnTo>
                    <a:pt x="964" y="245"/>
                  </a:lnTo>
                  <a:lnTo>
                    <a:pt x="950" y="241"/>
                  </a:lnTo>
                  <a:lnTo>
                    <a:pt x="945" y="240"/>
                  </a:lnTo>
                  <a:lnTo>
                    <a:pt x="939" y="249"/>
                  </a:lnTo>
                  <a:lnTo>
                    <a:pt x="933" y="253"/>
                  </a:lnTo>
                  <a:lnTo>
                    <a:pt x="925" y="261"/>
                  </a:lnTo>
                  <a:lnTo>
                    <a:pt x="916" y="266"/>
                  </a:lnTo>
                  <a:lnTo>
                    <a:pt x="914" y="274"/>
                  </a:lnTo>
                  <a:lnTo>
                    <a:pt x="908" y="280"/>
                  </a:lnTo>
                  <a:lnTo>
                    <a:pt x="898" y="289"/>
                  </a:lnTo>
                  <a:lnTo>
                    <a:pt x="912" y="288"/>
                  </a:lnTo>
                  <a:lnTo>
                    <a:pt x="925" y="288"/>
                  </a:lnTo>
                  <a:lnTo>
                    <a:pt x="935" y="289"/>
                  </a:lnTo>
                  <a:lnTo>
                    <a:pt x="946" y="291"/>
                  </a:lnTo>
                  <a:lnTo>
                    <a:pt x="952" y="295"/>
                  </a:lnTo>
                  <a:lnTo>
                    <a:pt x="962" y="299"/>
                  </a:lnTo>
                  <a:lnTo>
                    <a:pt x="971" y="303"/>
                  </a:lnTo>
                  <a:lnTo>
                    <a:pt x="977" y="312"/>
                  </a:lnTo>
                  <a:lnTo>
                    <a:pt x="979" y="322"/>
                  </a:lnTo>
                  <a:lnTo>
                    <a:pt x="979" y="332"/>
                  </a:lnTo>
                  <a:lnTo>
                    <a:pt x="981" y="341"/>
                  </a:lnTo>
                  <a:lnTo>
                    <a:pt x="985" y="347"/>
                  </a:lnTo>
                  <a:lnTo>
                    <a:pt x="987" y="355"/>
                  </a:lnTo>
                  <a:lnTo>
                    <a:pt x="985" y="362"/>
                  </a:lnTo>
                  <a:lnTo>
                    <a:pt x="981" y="372"/>
                  </a:lnTo>
                  <a:lnTo>
                    <a:pt x="979" y="380"/>
                  </a:lnTo>
                  <a:lnTo>
                    <a:pt x="977" y="389"/>
                  </a:lnTo>
                  <a:lnTo>
                    <a:pt x="977" y="397"/>
                  </a:lnTo>
                  <a:lnTo>
                    <a:pt x="973" y="408"/>
                  </a:lnTo>
                  <a:lnTo>
                    <a:pt x="968" y="416"/>
                  </a:lnTo>
                  <a:lnTo>
                    <a:pt x="958" y="422"/>
                  </a:lnTo>
                  <a:lnTo>
                    <a:pt x="960" y="432"/>
                  </a:lnTo>
                  <a:lnTo>
                    <a:pt x="968" y="435"/>
                  </a:lnTo>
                  <a:lnTo>
                    <a:pt x="971" y="439"/>
                  </a:lnTo>
                  <a:lnTo>
                    <a:pt x="971" y="449"/>
                  </a:lnTo>
                  <a:lnTo>
                    <a:pt x="979" y="453"/>
                  </a:lnTo>
                  <a:lnTo>
                    <a:pt x="989" y="456"/>
                  </a:lnTo>
                  <a:lnTo>
                    <a:pt x="996" y="462"/>
                  </a:lnTo>
                  <a:lnTo>
                    <a:pt x="1000" y="468"/>
                  </a:lnTo>
                  <a:lnTo>
                    <a:pt x="996" y="474"/>
                  </a:lnTo>
                  <a:lnTo>
                    <a:pt x="993" y="478"/>
                  </a:lnTo>
                  <a:lnTo>
                    <a:pt x="996" y="485"/>
                  </a:lnTo>
                  <a:lnTo>
                    <a:pt x="1000" y="491"/>
                  </a:lnTo>
                  <a:lnTo>
                    <a:pt x="1002" y="499"/>
                  </a:lnTo>
                  <a:lnTo>
                    <a:pt x="998" y="506"/>
                  </a:lnTo>
                  <a:lnTo>
                    <a:pt x="991" y="508"/>
                  </a:lnTo>
                  <a:lnTo>
                    <a:pt x="993" y="512"/>
                  </a:lnTo>
                  <a:lnTo>
                    <a:pt x="996" y="516"/>
                  </a:lnTo>
                  <a:lnTo>
                    <a:pt x="991" y="522"/>
                  </a:lnTo>
                  <a:lnTo>
                    <a:pt x="993" y="527"/>
                  </a:lnTo>
                  <a:lnTo>
                    <a:pt x="1000" y="535"/>
                  </a:lnTo>
                  <a:lnTo>
                    <a:pt x="1000" y="541"/>
                  </a:lnTo>
                  <a:lnTo>
                    <a:pt x="1002" y="551"/>
                  </a:lnTo>
                  <a:lnTo>
                    <a:pt x="1010" y="558"/>
                  </a:lnTo>
                  <a:lnTo>
                    <a:pt x="1017" y="564"/>
                  </a:lnTo>
                  <a:lnTo>
                    <a:pt x="1021" y="572"/>
                  </a:lnTo>
                  <a:lnTo>
                    <a:pt x="1021" y="579"/>
                  </a:lnTo>
                  <a:lnTo>
                    <a:pt x="1027" y="593"/>
                  </a:lnTo>
                  <a:lnTo>
                    <a:pt x="1029" y="602"/>
                  </a:lnTo>
                  <a:lnTo>
                    <a:pt x="1033" y="612"/>
                  </a:lnTo>
                  <a:lnTo>
                    <a:pt x="1035" y="623"/>
                  </a:lnTo>
                  <a:lnTo>
                    <a:pt x="1037" y="633"/>
                  </a:lnTo>
                  <a:lnTo>
                    <a:pt x="1041" y="645"/>
                  </a:lnTo>
                  <a:lnTo>
                    <a:pt x="1048" y="652"/>
                  </a:lnTo>
                  <a:lnTo>
                    <a:pt x="1050" y="660"/>
                  </a:lnTo>
                  <a:lnTo>
                    <a:pt x="1060" y="668"/>
                  </a:lnTo>
                  <a:lnTo>
                    <a:pt x="1067" y="668"/>
                  </a:lnTo>
                  <a:lnTo>
                    <a:pt x="1075" y="671"/>
                  </a:lnTo>
                  <a:lnTo>
                    <a:pt x="1081" y="670"/>
                  </a:lnTo>
                  <a:lnTo>
                    <a:pt x="1090" y="668"/>
                  </a:lnTo>
                  <a:lnTo>
                    <a:pt x="1094" y="670"/>
                  </a:lnTo>
                  <a:lnTo>
                    <a:pt x="1090" y="673"/>
                  </a:lnTo>
                  <a:lnTo>
                    <a:pt x="1087" y="675"/>
                  </a:lnTo>
                  <a:lnTo>
                    <a:pt x="1077" y="679"/>
                  </a:lnTo>
                  <a:lnTo>
                    <a:pt x="1069" y="685"/>
                  </a:lnTo>
                  <a:lnTo>
                    <a:pt x="1066" y="685"/>
                  </a:lnTo>
                  <a:lnTo>
                    <a:pt x="1058" y="685"/>
                  </a:lnTo>
                  <a:lnTo>
                    <a:pt x="1056" y="691"/>
                  </a:lnTo>
                  <a:lnTo>
                    <a:pt x="1054" y="694"/>
                  </a:lnTo>
                  <a:lnTo>
                    <a:pt x="1048" y="698"/>
                  </a:lnTo>
                  <a:lnTo>
                    <a:pt x="1046" y="704"/>
                  </a:lnTo>
                  <a:lnTo>
                    <a:pt x="1041" y="708"/>
                  </a:lnTo>
                  <a:lnTo>
                    <a:pt x="1042" y="714"/>
                  </a:lnTo>
                  <a:lnTo>
                    <a:pt x="1039" y="719"/>
                  </a:lnTo>
                  <a:lnTo>
                    <a:pt x="1039" y="729"/>
                  </a:lnTo>
                  <a:lnTo>
                    <a:pt x="1042" y="735"/>
                  </a:lnTo>
                  <a:lnTo>
                    <a:pt x="1042" y="741"/>
                  </a:lnTo>
                  <a:lnTo>
                    <a:pt x="1046" y="746"/>
                  </a:lnTo>
                  <a:lnTo>
                    <a:pt x="1054" y="748"/>
                  </a:lnTo>
                  <a:lnTo>
                    <a:pt x="1054" y="754"/>
                  </a:lnTo>
                  <a:lnTo>
                    <a:pt x="1052" y="762"/>
                  </a:lnTo>
                  <a:lnTo>
                    <a:pt x="1052" y="767"/>
                  </a:lnTo>
                  <a:lnTo>
                    <a:pt x="1046" y="771"/>
                  </a:lnTo>
                  <a:lnTo>
                    <a:pt x="1048" y="781"/>
                  </a:lnTo>
                  <a:lnTo>
                    <a:pt x="1052" y="790"/>
                  </a:lnTo>
                  <a:lnTo>
                    <a:pt x="1044" y="800"/>
                  </a:lnTo>
                  <a:lnTo>
                    <a:pt x="1046" y="812"/>
                  </a:lnTo>
                  <a:lnTo>
                    <a:pt x="1052" y="819"/>
                  </a:lnTo>
                  <a:lnTo>
                    <a:pt x="1050" y="831"/>
                  </a:lnTo>
                  <a:lnTo>
                    <a:pt x="1046" y="829"/>
                  </a:lnTo>
                  <a:lnTo>
                    <a:pt x="1042" y="831"/>
                  </a:lnTo>
                  <a:lnTo>
                    <a:pt x="1039" y="833"/>
                  </a:lnTo>
                  <a:lnTo>
                    <a:pt x="1035" y="829"/>
                  </a:lnTo>
                  <a:lnTo>
                    <a:pt x="1029" y="825"/>
                  </a:lnTo>
                  <a:lnTo>
                    <a:pt x="1023" y="827"/>
                  </a:lnTo>
                  <a:lnTo>
                    <a:pt x="1021" y="833"/>
                  </a:lnTo>
                  <a:lnTo>
                    <a:pt x="1019" y="840"/>
                  </a:lnTo>
                  <a:lnTo>
                    <a:pt x="1014" y="844"/>
                  </a:lnTo>
                  <a:lnTo>
                    <a:pt x="1008" y="846"/>
                  </a:lnTo>
                  <a:lnTo>
                    <a:pt x="1000" y="848"/>
                  </a:lnTo>
                  <a:lnTo>
                    <a:pt x="996" y="854"/>
                  </a:lnTo>
                  <a:lnTo>
                    <a:pt x="989" y="856"/>
                  </a:lnTo>
                  <a:lnTo>
                    <a:pt x="981" y="852"/>
                  </a:lnTo>
                  <a:lnTo>
                    <a:pt x="971" y="850"/>
                  </a:lnTo>
                  <a:lnTo>
                    <a:pt x="966" y="848"/>
                  </a:lnTo>
                  <a:lnTo>
                    <a:pt x="962" y="850"/>
                  </a:lnTo>
                  <a:lnTo>
                    <a:pt x="958" y="856"/>
                  </a:lnTo>
                  <a:lnTo>
                    <a:pt x="962" y="862"/>
                  </a:lnTo>
                  <a:lnTo>
                    <a:pt x="964" y="867"/>
                  </a:lnTo>
                  <a:lnTo>
                    <a:pt x="962" y="873"/>
                  </a:lnTo>
                  <a:lnTo>
                    <a:pt x="958" y="877"/>
                  </a:lnTo>
                  <a:lnTo>
                    <a:pt x="950" y="875"/>
                  </a:lnTo>
                  <a:lnTo>
                    <a:pt x="946" y="871"/>
                  </a:lnTo>
                  <a:lnTo>
                    <a:pt x="943" y="871"/>
                  </a:lnTo>
                  <a:lnTo>
                    <a:pt x="933" y="869"/>
                  </a:lnTo>
                  <a:lnTo>
                    <a:pt x="931" y="865"/>
                  </a:lnTo>
                  <a:lnTo>
                    <a:pt x="927" y="862"/>
                  </a:lnTo>
                  <a:lnTo>
                    <a:pt x="921" y="863"/>
                  </a:lnTo>
                  <a:lnTo>
                    <a:pt x="918" y="867"/>
                  </a:lnTo>
                  <a:lnTo>
                    <a:pt x="916" y="869"/>
                  </a:lnTo>
                  <a:lnTo>
                    <a:pt x="908" y="869"/>
                  </a:lnTo>
                  <a:lnTo>
                    <a:pt x="904" y="863"/>
                  </a:lnTo>
                  <a:lnTo>
                    <a:pt x="900" y="860"/>
                  </a:lnTo>
                  <a:lnTo>
                    <a:pt x="897" y="854"/>
                  </a:lnTo>
                  <a:lnTo>
                    <a:pt x="897" y="846"/>
                  </a:lnTo>
                  <a:lnTo>
                    <a:pt x="893" y="840"/>
                  </a:lnTo>
                  <a:lnTo>
                    <a:pt x="881" y="838"/>
                  </a:lnTo>
                  <a:lnTo>
                    <a:pt x="875" y="840"/>
                  </a:lnTo>
                  <a:lnTo>
                    <a:pt x="870" y="837"/>
                  </a:lnTo>
                  <a:lnTo>
                    <a:pt x="862" y="838"/>
                  </a:lnTo>
                  <a:lnTo>
                    <a:pt x="856" y="848"/>
                  </a:lnTo>
                  <a:lnTo>
                    <a:pt x="852" y="854"/>
                  </a:lnTo>
                  <a:lnTo>
                    <a:pt x="848" y="862"/>
                  </a:lnTo>
                  <a:lnTo>
                    <a:pt x="843" y="863"/>
                  </a:lnTo>
                  <a:lnTo>
                    <a:pt x="835" y="863"/>
                  </a:lnTo>
                  <a:lnTo>
                    <a:pt x="831" y="863"/>
                  </a:lnTo>
                  <a:lnTo>
                    <a:pt x="822" y="860"/>
                  </a:lnTo>
                  <a:lnTo>
                    <a:pt x="816" y="850"/>
                  </a:lnTo>
                  <a:lnTo>
                    <a:pt x="806" y="848"/>
                  </a:lnTo>
                  <a:lnTo>
                    <a:pt x="802" y="852"/>
                  </a:lnTo>
                  <a:lnTo>
                    <a:pt x="791" y="854"/>
                  </a:lnTo>
                  <a:lnTo>
                    <a:pt x="785" y="848"/>
                  </a:lnTo>
                  <a:lnTo>
                    <a:pt x="783" y="840"/>
                  </a:lnTo>
                  <a:lnTo>
                    <a:pt x="785" y="837"/>
                  </a:lnTo>
                  <a:lnTo>
                    <a:pt x="783" y="829"/>
                  </a:lnTo>
                  <a:lnTo>
                    <a:pt x="779" y="825"/>
                  </a:lnTo>
                  <a:lnTo>
                    <a:pt x="779" y="817"/>
                  </a:lnTo>
                  <a:lnTo>
                    <a:pt x="783" y="812"/>
                  </a:lnTo>
                  <a:lnTo>
                    <a:pt x="779" y="808"/>
                  </a:lnTo>
                  <a:lnTo>
                    <a:pt x="772" y="806"/>
                  </a:lnTo>
                  <a:lnTo>
                    <a:pt x="766" y="810"/>
                  </a:lnTo>
                  <a:lnTo>
                    <a:pt x="764" y="815"/>
                  </a:lnTo>
                  <a:lnTo>
                    <a:pt x="762" y="821"/>
                  </a:lnTo>
                  <a:lnTo>
                    <a:pt x="756" y="823"/>
                  </a:lnTo>
                  <a:lnTo>
                    <a:pt x="749" y="821"/>
                  </a:lnTo>
                  <a:lnTo>
                    <a:pt x="749" y="815"/>
                  </a:lnTo>
                  <a:lnTo>
                    <a:pt x="751" y="804"/>
                  </a:lnTo>
                  <a:lnTo>
                    <a:pt x="752" y="794"/>
                  </a:lnTo>
                  <a:lnTo>
                    <a:pt x="751" y="781"/>
                  </a:lnTo>
                  <a:lnTo>
                    <a:pt x="752" y="769"/>
                  </a:lnTo>
                  <a:lnTo>
                    <a:pt x="752" y="758"/>
                  </a:lnTo>
                  <a:lnTo>
                    <a:pt x="749" y="748"/>
                  </a:lnTo>
                  <a:lnTo>
                    <a:pt x="751" y="739"/>
                  </a:lnTo>
                  <a:lnTo>
                    <a:pt x="752" y="731"/>
                  </a:lnTo>
                  <a:lnTo>
                    <a:pt x="756" y="723"/>
                  </a:lnTo>
                  <a:lnTo>
                    <a:pt x="756" y="716"/>
                  </a:lnTo>
                  <a:lnTo>
                    <a:pt x="751" y="710"/>
                  </a:lnTo>
                  <a:lnTo>
                    <a:pt x="749" y="698"/>
                  </a:lnTo>
                  <a:lnTo>
                    <a:pt x="754" y="691"/>
                  </a:lnTo>
                  <a:lnTo>
                    <a:pt x="752" y="679"/>
                  </a:lnTo>
                  <a:lnTo>
                    <a:pt x="756" y="670"/>
                  </a:lnTo>
                  <a:lnTo>
                    <a:pt x="758" y="658"/>
                  </a:lnTo>
                  <a:lnTo>
                    <a:pt x="764" y="648"/>
                  </a:lnTo>
                  <a:lnTo>
                    <a:pt x="770" y="641"/>
                  </a:lnTo>
                  <a:lnTo>
                    <a:pt x="774" y="631"/>
                  </a:lnTo>
                  <a:lnTo>
                    <a:pt x="776" y="625"/>
                  </a:lnTo>
                  <a:lnTo>
                    <a:pt x="776" y="618"/>
                  </a:lnTo>
                  <a:lnTo>
                    <a:pt x="756" y="618"/>
                  </a:lnTo>
                  <a:lnTo>
                    <a:pt x="741" y="614"/>
                  </a:lnTo>
                  <a:lnTo>
                    <a:pt x="722" y="614"/>
                  </a:lnTo>
                  <a:lnTo>
                    <a:pt x="699" y="610"/>
                  </a:lnTo>
                  <a:lnTo>
                    <a:pt x="678" y="610"/>
                  </a:lnTo>
                  <a:lnTo>
                    <a:pt x="658" y="610"/>
                  </a:lnTo>
                  <a:lnTo>
                    <a:pt x="624" y="606"/>
                  </a:lnTo>
                  <a:lnTo>
                    <a:pt x="605" y="606"/>
                  </a:lnTo>
                  <a:lnTo>
                    <a:pt x="583" y="604"/>
                  </a:lnTo>
                  <a:lnTo>
                    <a:pt x="557" y="602"/>
                  </a:lnTo>
                  <a:lnTo>
                    <a:pt x="537" y="600"/>
                  </a:lnTo>
                  <a:lnTo>
                    <a:pt x="510" y="600"/>
                  </a:lnTo>
                  <a:lnTo>
                    <a:pt x="486" y="600"/>
                  </a:lnTo>
                  <a:lnTo>
                    <a:pt x="462" y="600"/>
                  </a:lnTo>
                  <a:lnTo>
                    <a:pt x="437" y="597"/>
                  </a:lnTo>
                  <a:lnTo>
                    <a:pt x="416" y="595"/>
                  </a:lnTo>
                  <a:lnTo>
                    <a:pt x="399" y="595"/>
                  </a:lnTo>
                  <a:lnTo>
                    <a:pt x="376" y="595"/>
                  </a:lnTo>
                  <a:lnTo>
                    <a:pt x="353" y="595"/>
                  </a:lnTo>
                  <a:lnTo>
                    <a:pt x="340" y="597"/>
                  </a:lnTo>
                  <a:lnTo>
                    <a:pt x="326" y="585"/>
                  </a:lnTo>
                  <a:lnTo>
                    <a:pt x="320" y="575"/>
                  </a:lnTo>
                  <a:lnTo>
                    <a:pt x="311" y="568"/>
                  </a:lnTo>
                  <a:lnTo>
                    <a:pt x="299" y="558"/>
                  </a:lnTo>
                  <a:lnTo>
                    <a:pt x="288" y="552"/>
                  </a:lnTo>
                  <a:lnTo>
                    <a:pt x="282" y="539"/>
                  </a:lnTo>
                  <a:lnTo>
                    <a:pt x="282" y="527"/>
                  </a:lnTo>
                  <a:lnTo>
                    <a:pt x="286" y="522"/>
                  </a:lnTo>
                  <a:lnTo>
                    <a:pt x="292" y="510"/>
                  </a:lnTo>
                  <a:lnTo>
                    <a:pt x="286" y="499"/>
                  </a:lnTo>
                  <a:lnTo>
                    <a:pt x="286" y="489"/>
                  </a:lnTo>
                  <a:lnTo>
                    <a:pt x="288" y="478"/>
                  </a:lnTo>
                  <a:lnTo>
                    <a:pt x="286" y="468"/>
                  </a:lnTo>
                  <a:lnTo>
                    <a:pt x="282" y="460"/>
                  </a:lnTo>
                  <a:lnTo>
                    <a:pt x="276" y="456"/>
                  </a:lnTo>
                  <a:lnTo>
                    <a:pt x="272" y="447"/>
                  </a:lnTo>
                  <a:lnTo>
                    <a:pt x="267" y="439"/>
                  </a:lnTo>
                  <a:lnTo>
                    <a:pt x="263" y="426"/>
                  </a:lnTo>
                  <a:lnTo>
                    <a:pt x="257" y="418"/>
                  </a:lnTo>
                  <a:lnTo>
                    <a:pt x="255" y="416"/>
                  </a:lnTo>
                  <a:lnTo>
                    <a:pt x="253" y="420"/>
                  </a:lnTo>
                  <a:lnTo>
                    <a:pt x="247" y="430"/>
                  </a:lnTo>
                  <a:lnTo>
                    <a:pt x="244" y="443"/>
                  </a:lnTo>
                  <a:lnTo>
                    <a:pt x="244" y="455"/>
                  </a:lnTo>
                  <a:lnTo>
                    <a:pt x="242" y="468"/>
                  </a:lnTo>
                  <a:lnTo>
                    <a:pt x="240" y="478"/>
                  </a:lnTo>
                  <a:lnTo>
                    <a:pt x="242" y="489"/>
                  </a:lnTo>
                  <a:lnTo>
                    <a:pt x="238" y="504"/>
                  </a:lnTo>
                  <a:lnTo>
                    <a:pt x="238" y="512"/>
                  </a:lnTo>
                  <a:lnTo>
                    <a:pt x="228" y="522"/>
                  </a:lnTo>
                  <a:lnTo>
                    <a:pt x="230" y="533"/>
                  </a:lnTo>
                  <a:lnTo>
                    <a:pt x="228" y="543"/>
                  </a:lnTo>
                  <a:lnTo>
                    <a:pt x="224" y="545"/>
                  </a:lnTo>
                  <a:lnTo>
                    <a:pt x="213" y="547"/>
                  </a:lnTo>
                  <a:lnTo>
                    <a:pt x="199" y="551"/>
                  </a:lnTo>
                  <a:lnTo>
                    <a:pt x="178" y="552"/>
                  </a:lnTo>
                  <a:lnTo>
                    <a:pt x="159" y="551"/>
                  </a:lnTo>
                  <a:lnTo>
                    <a:pt x="142" y="552"/>
                  </a:lnTo>
                  <a:lnTo>
                    <a:pt x="123" y="552"/>
                  </a:lnTo>
                  <a:lnTo>
                    <a:pt x="101" y="552"/>
                  </a:lnTo>
                  <a:lnTo>
                    <a:pt x="86" y="551"/>
                  </a:lnTo>
                  <a:lnTo>
                    <a:pt x="69" y="551"/>
                  </a:lnTo>
                  <a:lnTo>
                    <a:pt x="51" y="552"/>
                  </a:lnTo>
                  <a:lnTo>
                    <a:pt x="36" y="551"/>
                  </a:lnTo>
                  <a:lnTo>
                    <a:pt x="26" y="551"/>
                  </a:lnTo>
                  <a:lnTo>
                    <a:pt x="15" y="552"/>
                  </a:lnTo>
                  <a:lnTo>
                    <a:pt x="0" y="552"/>
                  </a:lnTo>
                  <a:lnTo>
                    <a:pt x="2" y="566"/>
                  </a:lnTo>
                  <a:lnTo>
                    <a:pt x="2" y="577"/>
                  </a:lnTo>
                  <a:lnTo>
                    <a:pt x="3" y="585"/>
                  </a:lnTo>
                  <a:lnTo>
                    <a:pt x="2" y="597"/>
                  </a:lnTo>
                  <a:lnTo>
                    <a:pt x="2" y="610"/>
                  </a:lnTo>
                  <a:lnTo>
                    <a:pt x="2" y="623"/>
                  </a:lnTo>
                  <a:lnTo>
                    <a:pt x="5" y="633"/>
                  </a:lnTo>
                  <a:lnTo>
                    <a:pt x="7" y="641"/>
                  </a:lnTo>
                  <a:lnTo>
                    <a:pt x="9" y="648"/>
                  </a:lnTo>
                  <a:lnTo>
                    <a:pt x="11" y="658"/>
                  </a:lnTo>
                  <a:lnTo>
                    <a:pt x="13" y="668"/>
                  </a:lnTo>
                  <a:lnTo>
                    <a:pt x="15" y="677"/>
                  </a:lnTo>
                  <a:lnTo>
                    <a:pt x="23" y="683"/>
                  </a:lnTo>
                  <a:lnTo>
                    <a:pt x="25" y="689"/>
                  </a:lnTo>
                  <a:lnTo>
                    <a:pt x="30" y="698"/>
                  </a:lnTo>
                  <a:lnTo>
                    <a:pt x="36" y="704"/>
                  </a:lnTo>
                  <a:lnTo>
                    <a:pt x="44" y="708"/>
                  </a:lnTo>
                  <a:lnTo>
                    <a:pt x="53" y="708"/>
                  </a:lnTo>
                  <a:lnTo>
                    <a:pt x="59" y="710"/>
                  </a:lnTo>
                  <a:lnTo>
                    <a:pt x="65" y="718"/>
                  </a:lnTo>
                  <a:lnTo>
                    <a:pt x="71" y="719"/>
                  </a:lnTo>
                  <a:lnTo>
                    <a:pt x="78" y="721"/>
                  </a:lnTo>
                  <a:lnTo>
                    <a:pt x="92" y="725"/>
                  </a:lnTo>
                  <a:lnTo>
                    <a:pt x="99" y="731"/>
                  </a:lnTo>
                  <a:lnTo>
                    <a:pt x="101" y="742"/>
                  </a:lnTo>
                  <a:lnTo>
                    <a:pt x="101" y="754"/>
                  </a:lnTo>
                  <a:lnTo>
                    <a:pt x="105" y="762"/>
                  </a:lnTo>
                  <a:lnTo>
                    <a:pt x="107" y="771"/>
                  </a:lnTo>
                  <a:lnTo>
                    <a:pt x="109" y="777"/>
                  </a:lnTo>
                  <a:lnTo>
                    <a:pt x="109" y="781"/>
                  </a:lnTo>
                  <a:lnTo>
                    <a:pt x="107" y="790"/>
                  </a:lnTo>
                  <a:lnTo>
                    <a:pt x="109" y="796"/>
                  </a:lnTo>
                  <a:lnTo>
                    <a:pt x="109" y="806"/>
                  </a:lnTo>
                  <a:lnTo>
                    <a:pt x="107" y="814"/>
                  </a:lnTo>
                  <a:lnTo>
                    <a:pt x="103" y="819"/>
                  </a:lnTo>
                  <a:lnTo>
                    <a:pt x="103" y="825"/>
                  </a:lnTo>
                  <a:lnTo>
                    <a:pt x="99" y="835"/>
                  </a:lnTo>
                  <a:lnTo>
                    <a:pt x="96" y="842"/>
                  </a:lnTo>
                  <a:lnTo>
                    <a:pt x="90" y="848"/>
                  </a:lnTo>
                  <a:lnTo>
                    <a:pt x="82" y="852"/>
                  </a:lnTo>
                  <a:lnTo>
                    <a:pt x="76" y="856"/>
                  </a:lnTo>
                  <a:lnTo>
                    <a:pt x="73" y="862"/>
                  </a:lnTo>
                  <a:lnTo>
                    <a:pt x="69" y="867"/>
                  </a:lnTo>
                  <a:lnTo>
                    <a:pt x="67" y="873"/>
                  </a:lnTo>
                  <a:lnTo>
                    <a:pt x="67" y="879"/>
                  </a:lnTo>
                  <a:lnTo>
                    <a:pt x="65" y="885"/>
                  </a:lnTo>
                  <a:lnTo>
                    <a:pt x="57" y="888"/>
                  </a:lnTo>
                  <a:lnTo>
                    <a:pt x="51" y="894"/>
                  </a:lnTo>
                  <a:lnTo>
                    <a:pt x="50" y="898"/>
                  </a:lnTo>
                  <a:lnTo>
                    <a:pt x="46" y="906"/>
                  </a:lnTo>
                </a:path>
              </a:pathLst>
            </a:custGeom>
            <a:noFill/>
            <a:ln w="9525" cap="flat" cmpd="sng">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71" name="Freeform 47">
              <a:extLst>
                <a:ext uri="{FF2B5EF4-FFF2-40B4-BE49-F238E27FC236}">
                  <a16:creationId xmlns:a16="http://schemas.microsoft.com/office/drawing/2014/main" id="{C442AD76-7B98-4FE3-B5E9-71140FB8A96B}"/>
                </a:ext>
              </a:extLst>
            </p:cNvPr>
            <p:cNvSpPr>
              <a:spLocks/>
            </p:cNvSpPr>
            <p:nvPr/>
          </p:nvSpPr>
          <p:spPr bwMode="auto">
            <a:xfrm>
              <a:off x="6514789" y="3243954"/>
              <a:ext cx="20299" cy="5414"/>
            </a:xfrm>
            <a:custGeom>
              <a:avLst/>
              <a:gdLst>
                <a:gd name="T0" fmla="*/ 0 w 12"/>
                <a:gd name="T1" fmla="*/ 0 h 3"/>
                <a:gd name="T2" fmla="*/ 0 w 12"/>
                <a:gd name="T3" fmla="*/ 0 h 3"/>
                <a:gd name="T4" fmla="*/ 2147483647 w 12"/>
                <a:gd name="T5" fmla="*/ 2147483647 h 3"/>
                <a:gd name="T6" fmla="*/ 0 w 12"/>
                <a:gd name="T7" fmla="*/ 0 h 3"/>
                <a:gd name="T8" fmla="*/ 0 60000 65536"/>
                <a:gd name="T9" fmla="*/ 0 60000 65536"/>
                <a:gd name="T10" fmla="*/ 0 60000 65536"/>
                <a:gd name="T11" fmla="*/ 0 60000 65536"/>
                <a:gd name="T12" fmla="*/ 0 w 12"/>
                <a:gd name="T13" fmla="*/ 0 h 3"/>
                <a:gd name="T14" fmla="*/ 12 w 12"/>
                <a:gd name="T15" fmla="*/ 3 h 3"/>
              </a:gdLst>
              <a:ahLst/>
              <a:cxnLst>
                <a:cxn ang="T8">
                  <a:pos x="T0" y="T1"/>
                </a:cxn>
                <a:cxn ang="T9">
                  <a:pos x="T2" y="T3"/>
                </a:cxn>
                <a:cxn ang="T10">
                  <a:pos x="T4" y="T5"/>
                </a:cxn>
                <a:cxn ang="T11">
                  <a:pos x="T6" y="T7"/>
                </a:cxn>
              </a:cxnLst>
              <a:rect l="T12" t="T13" r="T14" b="T15"/>
              <a:pathLst>
                <a:path w="12" h="3">
                  <a:moveTo>
                    <a:pt x="0" y="0"/>
                  </a:moveTo>
                  <a:lnTo>
                    <a:pt x="0" y="0"/>
                  </a:lnTo>
                  <a:lnTo>
                    <a:pt x="12" y="3"/>
                  </a:lnTo>
                  <a:lnTo>
                    <a:pt x="0" y="0"/>
                  </a:lnTo>
                  <a:close/>
                </a:path>
              </a:pathLst>
            </a:custGeom>
            <a:solidFill>
              <a:srgbClr val="00B050"/>
            </a:solidFill>
            <a:ln w="9525" cap="flat" cmpd="sng">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72" name="Freeform 48">
              <a:extLst>
                <a:ext uri="{FF2B5EF4-FFF2-40B4-BE49-F238E27FC236}">
                  <a16:creationId xmlns:a16="http://schemas.microsoft.com/office/drawing/2014/main" id="{9E05CFF2-E1F6-4DCD-8F21-6DD858333F79}"/>
                </a:ext>
              </a:extLst>
            </p:cNvPr>
            <p:cNvSpPr>
              <a:spLocks/>
            </p:cNvSpPr>
            <p:nvPr/>
          </p:nvSpPr>
          <p:spPr bwMode="auto">
            <a:xfrm>
              <a:off x="6514789" y="3243954"/>
              <a:ext cx="20299" cy="5414"/>
            </a:xfrm>
            <a:custGeom>
              <a:avLst/>
              <a:gdLst>
                <a:gd name="T0" fmla="*/ 0 w 12"/>
                <a:gd name="T1" fmla="*/ 0 h 3"/>
                <a:gd name="T2" fmla="*/ 2147483647 w 12"/>
                <a:gd name="T3" fmla="*/ 2147483647 h 3"/>
                <a:gd name="T4" fmla="*/ 0 w 12"/>
                <a:gd name="T5" fmla="*/ 0 h 3"/>
                <a:gd name="T6" fmla="*/ 0 60000 65536"/>
                <a:gd name="T7" fmla="*/ 0 60000 65536"/>
                <a:gd name="T8" fmla="*/ 0 60000 65536"/>
                <a:gd name="T9" fmla="*/ 0 w 12"/>
                <a:gd name="T10" fmla="*/ 0 h 3"/>
                <a:gd name="T11" fmla="*/ 12 w 12"/>
                <a:gd name="T12" fmla="*/ 3 h 3"/>
              </a:gdLst>
              <a:ahLst/>
              <a:cxnLst>
                <a:cxn ang="T6">
                  <a:pos x="T0" y="T1"/>
                </a:cxn>
                <a:cxn ang="T7">
                  <a:pos x="T2" y="T3"/>
                </a:cxn>
                <a:cxn ang="T8">
                  <a:pos x="T4" y="T5"/>
                </a:cxn>
              </a:cxnLst>
              <a:rect l="T9" t="T10" r="T11" b="T12"/>
              <a:pathLst>
                <a:path w="12" h="3">
                  <a:moveTo>
                    <a:pt x="0" y="0"/>
                  </a:moveTo>
                  <a:lnTo>
                    <a:pt x="12" y="3"/>
                  </a:lnTo>
                  <a:lnTo>
                    <a:pt x="0" y="0"/>
                  </a:lnTo>
                </a:path>
              </a:pathLst>
            </a:custGeom>
            <a:solidFill>
              <a:srgbClr val="00B050"/>
            </a:solidFill>
            <a:ln w="9525" cap="flat" cmpd="sng">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73" name="Freeform 49">
              <a:extLst>
                <a:ext uri="{FF2B5EF4-FFF2-40B4-BE49-F238E27FC236}">
                  <a16:creationId xmlns:a16="http://schemas.microsoft.com/office/drawing/2014/main" id="{DD257FDD-E2EC-420C-959C-FFDAD2A26379}"/>
                </a:ext>
              </a:extLst>
            </p:cNvPr>
            <p:cNvSpPr>
              <a:spLocks/>
            </p:cNvSpPr>
            <p:nvPr/>
          </p:nvSpPr>
          <p:spPr bwMode="auto">
            <a:xfrm>
              <a:off x="6164134" y="2082131"/>
              <a:ext cx="1079647" cy="2166690"/>
            </a:xfrm>
            <a:custGeom>
              <a:avLst/>
              <a:gdLst>
                <a:gd name="T0" fmla="*/ 2147483647 w 605"/>
                <a:gd name="T1" fmla="*/ 2147483647 h 1249"/>
                <a:gd name="T2" fmla="*/ 2147483647 w 605"/>
                <a:gd name="T3" fmla="*/ 2147483647 h 1249"/>
                <a:gd name="T4" fmla="*/ 2147483647 w 605"/>
                <a:gd name="T5" fmla="*/ 2147483647 h 1249"/>
                <a:gd name="T6" fmla="*/ 2147483647 w 605"/>
                <a:gd name="T7" fmla="*/ 2147483647 h 1249"/>
                <a:gd name="T8" fmla="*/ 2147483647 w 605"/>
                <a:gd name="T9" fmla="*/ 2147483647 h 1249"/>
                <a:gd name="T10" fmla="*/ 2147483647 w 605"/>
                <a:gd name="T11" fmla="*/ 2147483647 h 1249"/>
                <a:gd name="T12" fmla="*/ 2147483647 w 605"/>
                <a:gd name="T13" fmla="*/ 2147483647 h 1249"/>
                <a:gd name="T14" fmla="*/ 2147483647 w 605"/>
                <a:gd name="T15" fmla="*/ 2147483647 h 1249"/>
                <a:gd name="T16" fmla="*/ 2147483647 w 605"/>
                <a:gd name="T17" fmla="*/ 2147483647 h 1249"/>
                <a:gd name="T18" fmla="*/ 2147483647 w 605"/>
                <a:gd name="T19" fmla="*/ 2147483647 h 1249"/>
                <a:gd name="T20" fmla="*/ 2147483647 w 605"/>
                <a:gd name="T21" fmla="*/ 2147483647 h 1249"/>
                <a:gd name="T22" fmla="*/ 2147483647 w 605"/>
                <a:gd name="T23" fmla="*/ 2147483647 h 1249"/>
                <a:gd name="T24" fmla="*/ 2147483647 w 605"/>
                <a:gd name="T25" fmla="*/ 2147483647 h 1249"/>
                <a:gd name="T26" fmla="*/ 2147483647 w 605"/>
                <a:gd name="T27" fmla="*/ 2147483647 h 1249"/>
                <a:gd name="T28" fmla="*/ 2147483647 w 605"/>
                <a:gd name="T29" fmla="*/ 2147483647 h 1249"/>
                <a:gd name="T30" fmla="*/ 2147483647 w 605"/>
                <a:gd name="T31" fmla="*/ 2147483647 h 1249"/>
                <a:gd name="T32" fmla="*/ 2147483647 w 605"/>
                <a:gd name="T33" fmla="*/ 2147483647 h 1249"/>
                <a:gd name="T34" fmla="*/ 2147483647 w 605"/>
                <a:gd name="T35" fmla="*/ 2147483647 h 1249"/>
                <a:gd name="T36" fmla="*/ 2147483647 w 605"/>
                <a:gd name="T37" fmla="*/ 2147483647 h 1249"/>
                <a:gd name="T38" fmla="*/ 2147483647 w 605"/>
                <a:gd name="T39" fmla="*/ 2147483647 h 1249"/>
                <a:gd name="T40" fmla="*/ 2147483647 w 605"/>
                <a:gd name="T41" fmla="*/ 2147483647 h 1249"/>
                <a:gd name="T42" fmla="*/ 2147483647 w 605"/>
                <a:gd name="T43" fmla="*/ 2147483647 h 1249"/>
                <a:gd name="T44" fmla="*/ 2147483647 w 605"/>
                <a:gd name="T45" fmla="*/ 2147483647 h 1249"/>
                <a:gd name="T46" fmla="*/ 2147483647 w 605"/>
                <a:gd name="T47" fmla="*/ 2147483647 h 1249"/>
                <a:gd name="T48" fmla="*/ 2147483647 w 605"/>
                <a:gd name="T49" fmla="*/ 2147483647 h 1249"/>
                <a:gd name="T50" fmla="*/ 2147483647 w 605"/>
                <a:gd name="T51" fmla="*/ 2147483647 h 1249"/>
                <a:gd name="T52" fmla="*/ 2147483647 w 605"/>
                <a:gd name="T53" fmla="*/ 2147483647 h 1249"/>
                <a:gd name="T54" fmla="*/ 2147483647 w 605"/>
                <a:gd name="T55" fmla="*/ 2147483647 h 1249"/>
                <a:gd name="T56" fmla="*/ 2147483647 w 605"/>
                <a:gd name="T57" fmla="*/ 2147483647 h 1249"/>
                <a:gd name="T58" fmla="*/ 2147483647 w 605"/>
                <a:gd name="T59" fmla="*/ 2147483647 h 1249"/>
                <a:gd name="T60" fmla="*/ 2147483647 w 605"/>
                <a:gd name="T61" fmla="*/ 2147483647 h 1249"/>
                <a:gd name="T62" fmla="*/ 2147483647 w 605"/>
                <a:gd name="T63" fmla="*/ 2147483647 h 1249"/>
                <a:gd name="T64" fmla="*/ 2147483647 w 605"/>
                <a:gd name="T65" fmla="*/ 2147483647 h 1249"/>
                <a:gd name="T66" fmla="*/ 2147483647 w 605"/>
                <a:gd name="T67" fmla="*/ 2147483647 h 1249"/>
                <a:gd name="T68" fmla="*/ 2147483647 w 605"/>
                <a:gd name="T69" fmla="*/ 2147483647 h 1249"/>
                <a:gd name="T70" fmla="*/ 2147483647 w 605"/>
                <a:gd name="T71" fmla="*/ 2147483647 h 1249"/>
                <a:gd name="T72" fmla="*/ 2147483647 w 605"/>
                <a:gd name="T73" fmla="*/ 2147483647 h 1249"/>
                <a:gd name="T74" fmla="*/ 2147483647 w 605"/>
                <a:gd name="T75" fmla="*/ 2147483647 h 1249"/>
                <a:gd name="T76" fmla="*/ 2147483647 w 605"/>
                <a:gd name="T77" fmla="*/ 2147483647 h 1249"/>
                <a:gd name="T78" fmla="*/ 2147483647 w 605"/>
                <a:gd name="T79" fmla="*/ 2147483647 h 1249"/>
                <a:gd name="T80" fmla="*/ 2147483647 w 605"/>
                <a:gd name="T81" fmla="*/ 2147483647 h 1249"/>
                <a:gd name="T82" fmla="*/ 2147483647 w 605"/>
                <a:gd name="T83" fmla="*/ 2147483647 h 1249"/>
                <a:gd name="T84" fmla="*/ 2147483647 w 605"/>
                <a:gd name="T85" fmla="*/ 2147483647 h 1249"/>
                <a:gd name="T86" fmla="*/ 2147483647 w 605"/>
                <a:gd name="T87" fmla="*/ 2147483647 h 1249"/>
                <a:gd name="T88" fmla="*/ 2147483647 w 605"/>
                <a:gd name="T89" fmla="*/ 2147483647 h 1249"/>
                <a:gd name="T90" fmla="*/ 2147483647 w 605"/>
                <a:gd name="T91" fmla="*/ 2147483647 h 1249"/>
                <a:gd name="T92" fmla="*/ 2147483647 w 605"/>
                <a:gd name="T93" fmla="*/ 2147483647 h 1249"/>
                <a:gd name="T94" fmla="*/ 2147483647 w 605"/>
                <a:gd name="T95" fmla="*/ 2147483647 h 1249"/>
                <a:gd name="T96" fmla="*/ 2147483647 w 605"/>
                <a:gd name="T97" fmla="*/ 2147483647 h 1249"/>
                <a:gd name="T98" fmla="*/ 2147483647 w 605"/>
                <a:gd name="T99" fmla="*/ 2147483647 h 1249"/>
                <a:gd name="T100" fmla="*/ 2147483647 w 605"/>
                <a:gd name="T101" fmla="*/ 2147483647 h 1249"/>
                <a:gd name="T102" fmla="*/ 2147483647 w 605"/>
                <a:gd name="T103" fmla="*/ 2147483647 h 1249"/>
                <a:gd name="T104" fmla="*/ 2147483647 w 605"/>
                <a:gd name="T105" fmla="*/ 2147483647 h 1249"/>
                <a:gd name="T106" fmla="*/ 2147483647 w 605"/>
                <a:gd name="T107" fmla="*/ 2147483647 h 1249"/>
                <a:gd name="T108" fmla="*/ 2147483647 w 605"/>
                <a:gd name="T109" fmla="*/ 2147483647 h 1249"/>
                <a:gd name="T110" fmla="*/ 2147483647 w 605"/>
                <a:gd name="T111" fmla="*/ 2147483647 h 1249"/>
                <a:gd name="T112" fmla="*/ 2147483647 w 605"/>
                <a:gd name="T113" fmla="*/ 2147483647 h 1249"/>
                <a:gd name="T114" fmla="*/ 2147483647 w 605"/>
                <a:gd name="T115" fmla="*/ 2147483647 h 1249"/>
                <a:gd name="T116" fmla="*/ 2147483647 w 605"/>
                <a:gd name="T117" fmla="*/ 2147483647 h 124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05"/>
                <a:gd name="T178" fmla="*/ 0 h 1249"/>
                <a:gd name="T179" fmla="*/ 605 w 605"/>
                <a:gd name="T180" fmla="*/ 1249 h 124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05" h="1249">
                  <a:moveTo>
                    <a:pt x="605" y="1249"/>
                  </a:moveTo>
                  <a:lnTo>
                    <a:pt x="596" y="1240"/>
                  </a:lnTo>
                  <a:lnTo>
                    <a:pt x="592" y="1236"/>
                  </a:lnTo>
                  <a:lnTo>
                    <a:pt x="580" y="1232"/>
                  </a:lnTo>
                  <a:lnTo>
                    <a:pt x="575" y="1226"/>
                  </a:lnTo>
                  <a:lnTo>
                    <a:pt x="569" y="1222"/>
                  </a:lnTo>
                  <a:lnTo>
                    <a:pt x="559" y="1222"/>
                  </a:lnTo>
                  <a:lnTo>
                    <a:pt x="555" y="1220"/>
                  </a:lnTo>
                  <a:lnTo>
                    <a:pt x="546" y="1211"/>
                  </a:lnTo>
                  <a:lnTo>
                    <a:pt x="552" y="1209"/>
                  </a:lnTo>
                  <a:lnTo>
                    <a:pt x="559" y="1207"/>
                  </a:lnTo>
                  <a:lnTo>
                    <a:pt x="561" y="1199"/>
                  </a:lnTo>
                  <a:lnTo>
                    <a:pt x="565" y="1196"/>
                  </a:lnTo>
                  <a:lnTo>
                    <a:pt x="563" y="1188"/>
                  </a:lnTo>
                  <a:lnTo>
                    <a:pt x="559" y="1176"/>
                  </a:lnTo>
                  <a:lnTo>
                    <a:pt x="557" y="1167"/>
                  </a:lnTo>
                  <a:lnTo>
                    <a:pt x="561" y="1161"/>
                  </a:lnTo>
                  <a:lnTo>
                    <a:pt x="571" y="1159"/>
                  </a:lnTo>
                  <a:lnTo>
                    <a:pt x="577" y="1151"/>
                  </a:lnTo>
                  <a:lnTo>
                    <a:pt x="575" y="1142"/>
                  </a:lnTo>
                  <a:lnTo>
                    <a:pt x="577" y="1132"/>
                  </a:lnTo>
                  <a:lnTo>
                    <a:pt x="577" y="1124"/>
                  </a:lnTo>
                  <a:lnTo>
                    <a:pt x="579" y="1115"/>
                  </a:lnTo>
                  <a:lnTo>
                    <a:pt x="582" y="1105"/>
                  </a:lnTo>
                  <a:lnTo>
                    <a:pt x="582" y="1098"/>
                  </a:lnTo>
                  <a:lnTo>
                    <a:pt x="582" y="1088"/>
                  </a:lnTo>
                  <a:lnTo>
                    <a:pt x="584" y="1080"/>
                  </a:lnTo>
                  <a:lnTo>
                    <a:pt x="579" y="1073"/>
                  </a:lnTo>
                  <a:lnTo>
                    <a:pt x="573" y="1065"/>
                  </a:lnTo>
                  <a:lnTo>
                    <a:pt x="569" y="1061"/>
                  </a:lnTo>
                  <a:lnTo>
                    <a:pt x="561" y="1055"/>
                  </a:lnTo>
                  <a:lnTo>
                    <a:pt x="555" y="1057"/>
                  </a:lnTo>
                  <a:lnTo>
                    <a:pt x="546" y="1061"/>
                  </a:lnTo>
                  <a:lnTo>
                    <a:pt x="532" y="1061"/>
                  </a:lnTo>
                  <a:lnTo>
                    <a:pt x="527" y="1053"/>
                  </a:lnTo>
                  <a:lnTo>
                    <a:pt x="519" y="1050"/>
                  </a:lnTo>
                  <a:lnTo>
                    <a:pt x="509" y="1050"/>
                  </a:lnTo>
                  <a:lnTo>
                    <a:pt x="498" y="1053"/>
                  </a:lnTo>
                  <a:lnTo>
                    <a:pt x="490" y="1052"/>
                  </a:lnTo>
                  <a:lnTo>
                    <a:pt x="482" y="1046"/>
                  </a:lnTo>
                  <a:lnTo>
                    <a:pt x="477" y="1038"/>
                  </a:lnTo>
                  <a:lnTo>
                    <a:pt x="473" y="1029"/>
                  </a:lnTo>
                  <a:lnTo>
                    <a:pt x="469" y="1021"/>
                  </a:lnTo>
                  <a:lnTo>
                    <a:pt x="463" y="1019"/>
                  </a:lnTo>
                  <a:lnTo>
                    <a:pt x="458" y="1013"/>
                  </a:lnTo>
                  <a:lnTo>
                    <a:pt x="450" y="1009"/>
                  </a:lnTo>
                  <a:lnTo>
                    <a:pt x="444" y="1009"/>
                  </a:lnTo>
                  <a:lnTo>
                    <a:pt x="438" y="1013"/>
                  </a:lnTo>
                  <a:lnTo>
                    <a:pt x="431" y="1015"/>
                  </a:lnTo>
                  <a:lnTo>
                    <a:pt x="421" y="1013"/>
                  </a:lnTo>
                  <a:lnTo>
                    <a:pt x="415" y="1009"/>
                  </a:lnTo>
                  <a:lnTo>
                    <a:pt x="408" y="1004"/>
                  </a:lnTo>
                  <a:lnTo>
                    <a:pt x="402" y="1000"/>
                  </a:lnTo>
                  <a:lnTo>
                    <a:pt x="398" y="994"/>
                  </a:lnTo>
                  <a:lnTo>
                    <a:pt x="392" y="988"/>
                  </a:lnTo>
                  <a:lnTo>
                    <a:pt x="386" y="981"/>
                  </a:lnTo>
                  <a:lnTo>
                    <a:pt x="381" y="981"/>
                  </a:lnTo>
                  <a:lnTo>
                    <a:pt x="373" y="979"/>
                  </a:lnTo>
                  <a:lnTo>
                    <a:pt x="371" y="973"/>
                  </a:lnTo>
                  <a:lnTo>
                    <a:pt x="367" y="975"/>
                  </a:lnTo>
                  <a:lnTo>
                    <a:pt x="360" y="971"/>
                  </a:lnTo>
                  <a:lnTo>
                    <a:pt x="350" y="969"/>
                  </a:lnTo>
                  <a:lnTo>
                    <a:pt x="342" y="967"/>
                  </a:lnTo>
                  <a:lnTo>
                    <a:pt x="333" y="971"/>
                  </a:lnTo>
                  <a:lnTo>
                    <a:pt x="327" y="971"/>
                  </a:lnTo>
                  <a:lnTo>
                    <a:pt x="323" y="963"/>
                  </a:lnTo>
                  <a:lnTo>
                    <a:pt x="321" y="957"/>
                  </a:lnTo>
                  <a:lnTo>
                    <a:pt x="319" y="952"/>
                  </a:lnTo>
                  <a:lnTo>
                    <a:pt x="325" y="950"/>
                  </a:lnTo>
                  <a:lnTo>
                    <a:pt x="319" y="944"/>
                  </a:lnTo>
                  <a:lnTo>
                    <a:pt x="313" y="940"/>
                  </a:lnTo>
                  <a:lnTo>
                    <a:pt x="310" y="940"/>
                  </a:lnTo>
                  <a:lnTo>
                    <a:pt x="302" y="942"/>
                  </a:lnTo>
                  <a:lnTo>
                    <a:pt x="294" y="940"/>
                  </a:lnTo>
                  <a:lnTo>
                    <a:pt x="287" y="944"/>
                  </a:lnTo>
                  <a:lnTo>
                    <a:pt x="277" y="948"/>
                  </a:lnTo>
                  <a:lnTo>
                    <a:pt x="265" y="952"/>
                  </a:lnTo>
                  <a:lnTo>
                    <a:pt x="256" y="956"/>
                  </a:lnTo>
                  <a:lnTo>
                    <a:pt x="248" y="963"/>
                  </a:lnTo>
                  <a:lnTo>
                    <a:pt x="237" y="967"/>
                  </a:lnTo>
                  <a:lnTo>
                    <a:pt x="227" y="971"/>
                  </a:lnTo>
                  <a:lnTo>
                    <a:pt x="221" y="977"/>
                  </a:lnTo>
                  <a:lnTo>
                    <a:pt x="212" y="981"/>
                  </a:lnTo>
                  <a:lnTo>
                    <a:pt x="198" y="986"/>
                  </a:lnTo>
                  <a:lnTo>
                    <a:pt x="192" y="990"/>
                  </a:lnTo>
                  <a:lnTo>
                    <a:pt x="187" y="994"/>
                  </a:lnTo>
                  <a:lnTo>
                    <a:pt x="175" y="996"/>
                  </a:lnTo>
                  <a:lnTo>
                    <a:pt x="166" y="996"/>
                  </a:lnTo>
                  <a:lnTo>
                    <a:pt x="168" y="988"/>
                  </a:lnTo>
                  <a:lnTo>
                    <a:pt x="166" y="981"/>
                  </a:lnTo>
                  <a:lnTo>
                    <a:pt x="168" y="971"/>
                  </a:lnTo>
                  <a:lnTo>
                    <a:pt x="169" y="963"/>
                  </a:lnTo>
                  <a:lnTo>
                    <a:pt x="168" y="954"/>
                  </a:lnTo>
                  <a:lnTo>
                    <a:pt x="169" y="946"/>
                  </a:lnTo>
                  <a:lnTo>
                    <a:pt x="166" y="938"/>
                  </a:lnTo>
                  <a:lnTo>
                    <a:pt x="162" y="931"/>
                  </a:lnTo>
                  <a:lnTo>
                    <a:pt x="162" y="925"/>
                  </a:lnTo>
                  <a:lnTo>
                    <a:pt x="160" y="913"/>
                  </a:lnTo>
                  <a:lnTo>
                    <a:pt x="156" y="908"/>
                  </a:lnTo>
                  <a:lnTo>
                    <a:pt x="156" y="900"/>
                  </a:lnTo>
                  <a:lnTo>
                    <a:pt x="158" y="890"/>
                  </a:lnTo>
                  <a:lnTo>
                    <a:pt x="162" y="886"/>
                  </a:lnTo>
                  <a:lnTo>
                    <a:pt x="162" y="879"/>
                  </a:lnTo>
                  <a:lnTo>
                    <a:pt x="160" y="873"/>
                  </a:lnTo>
                  <a:lnTo>
                    <a:pt x="154" y="867"/>
                  </a:lnTo>
                  <a:lnTo>
                    <a:pt x="154" y="862"/>
                  </a:lnTo>
                  <a:lnTo>
                    <a:pt x="152" y="858"/>
                  </a:lnTo>
                  <a:lnTo>
                    <a:pt x="152" y="850"/>
                  </a:lnTo>
                  <a:lnTo>
                    <a:pt x="156" y="844"/>
                  </a:lnTo>
                  <a:lnTo>
                    <a:pt x="156" y="837"/>
                  </a:lnTo>
                  <a:lnTo>
                    <a:pt x="152" y="831"/>
                  </a:lnTo>
                  <a:lnTo>
                    <a:pt x="154" y="819"/>
                  </a:lnTo>
                  <a:lnTo>
                    <a:pt x="148" y="812"/>
                  </a:lnTo>
                  <a:lnTo>
                    <a:pt x="146" y="800"/>
                  </a:lnTo>
                  <a:lnTo>
                    <a:pt x="154" y="790"/>
                  </a:lnTo>
                  <a:lnTo>
                    <a:pt x="150" y="781"/>
                  </a:lnTo>
                  <a:lnTo>
                    <a:pt x="148" y="771"/>
                  </a:lnTo>
                  <a:lnTo>
                    <a:pt x="154" y="767"/>
                  </a:lnTo>
                  <a:lnTo>
                    <a:pt x="154" y="762"/>
                  </a:lnTo>
                  <a:lnTo>
                    <a:pt x="156" y="754"/>
                  </a:lnTo>
                  <a:lnTo>
                    <a:pt x="156" y="748"/>
                  </a:lnTo>
                  <a:lnTo>
                    <a:pt x="148" y="746"/>
                  </a:lnTo>
                  <a:lnTo>
                    <a:pt x="144" y="741"/>
                  </a:lnTo>
                  <a:lnTo>
                    <a:pt x="144" y="735"/>
                  </a:lnTo>
                  <a:lnTo>
                    <a:pt x="141" y="729"/>
                  </a:lnTo>
                  <a:lnTo>
                    <a:pt x="141" y="719"/>
                  </a:lnTo>
                  <a:lnTo>
                    <a:pt x="144" y="714"/>
                  </a:lnTo>
                  <a:lnTo>
                    <a:pt x="143" y="708"/>
                  </a:lnTo>
                  <a:lnTo>
                    <a:pt x="148" y="704"/>
                  </a:lnTo>
                  <a:lnTo>
                    <a:pt x="150" y="698"/>
                  </a:lnTo>
                  <a:lnTo>
                    <a:pt x="156" y="694"/>
                  </a:lnTo>
                  <a:lnTo>
                    <a:pt x="158" y="691"/>
                  </a:lnTo>
                  <a:lnTo>
                    <a:pt x="160" y="685"/>
                  </a:lnTo>
                  <a:lnTo>
                    <a:pt x="168" y="685"/>
                  </a:lnTo>
                  <a:lnTo>
                    <a:pt x="171" y="685"/>
                  </a:lnTo>
                  <a:lnTo>
                    <a:pt x="179" y="679"/>
                  </a:lnTo>
                  <a:lnTo>
                    <a:pt x="189" y="675"/>
                  </a:lnTo>
                  <a:lnTo>
                    <a:pt x="192" y="673"/>
                  </a:lnTo>
                  <a:lnTo>
                    <a:pt x="196" y="670"/>
                  </a:lnTo>
                  <a:lnTo>
                    <a:pt x="194" y="670"/>
                  </a:lnTo>
                  <a:lnTo>
                    <a:pt x="191" y="666"/>
                  </a:lnTo>
                  <a:lnTo>
                    <a:pt x="183" y="670"/>
                  </a:lnTo>
                  <a:lnTo>
                    <a:pt x="177" y="671"/>
                  </a:lnTo>
                  <a:lnTo>
                    <a:pt x="169" y="668"/>
                  </a:lnTo>
                  <a:lnTo>
                    <a:pt x="162" y="668"/>
                  </a:lnTo>
                  <a:lnTo>
                    <a:pt x="152" y="660"/>
                  </a:lnTo>
                  <a:lnTo>
                    <a:pt x="150" y="652"/>
                  </a:lnTo>
                  <a:lnTo>
                    <a:pt x="143" y="645"/>
                  </a:lnTo>
                  <a:lnTo>
                    <a:pt x="139" y="633"/>
                  </a:lnTo>
                  <a:lnTo>
                    <a:pt x="137" y="623"/>
                  </a:lnTo>
                  <a:lnTo>
                    <a:pt x="135" y="612"/>
                  </a:lnTo>
                  <a:lnTo>
                    <a:pt x="131" y="602"/>
                  </a:lnTo>
                  <a:lnTo>
                    <a:pt x="129" y="593"/>
                  </a:lnTo>
                  <a:lnTo>
                    <a:pt x="123" y="579"/>
                  </a:lnTo>
                  <a:lnTo>
                    <a:pt x="123" y="572"/>
                  </a:lnTo>
                  <a:lnTo>
                    <a:pt x="119" y="564"/>
                  </a:lnTo>
                  <a:lnTo>
                    <a:pt x="112" y="558"/>
                  </a:lnTo>
                  <a:lnTo>
                    <a:pt x="104" y="551"/>
                  </a:lnTo>
                  <a:lnTo>
                    <a:pt x="102" y="541"/>
                  </a:lnTo>
                  <a:lnTo>
                    <a:pt x="102" y="535"/>
                  </a:lnTo>
                  <a:lnTo>
                    <a:pt x="95" y="527"/>
                  </a:lnTo>
                  <a:lnTo>
                    <a:pt x="93" y="522"/>
                  </a:lnTo>
                  <a:lnTo>
                    <a:pt x="98" y="516"/>
                  </a:lnTo>
                  <a:lnTo>
                    <a:pt x="95" y="512"/>
                  </a:lnTo>
                  <a:lnTo>
                    <a:pt x="93" y="508"/>
                  </a:lnTo>
                  <a:lnTo>
                    <a:pt x="100" y="506"/>
                  </a:lnTo>
                  <a:lnTo>
                    <a:pt x="104" y="499"/>
                  </a:lnTo>
                  <a:lnTo>
                    <a:pt x="102" y="491"/>
                  </a:lnTo>
                  <a:lnTo>
                    <a:pt x="98" y="485"/>
                  </a:lnTo>
                  <a:lnTo>
                    <a:pt x="95" y="478"/>
                  </a:lnTo>
                  <a:lnTo>
                    <a:pt x="98" y="474"/>
                  </a:lnTo>
                  <a:lnTo>
                    <a:pt x="102" y="468"/>
                  </a:lnTo>
                  <a:lnTo>
                    <a:pt x="98" y="462"/>
                  </a:lnTo>
                  <a:lnTo>
                    <a:pt x="91" y="456"/>
                  </a:lnTo>
                  <a:lnTo>
                    <a:pt x="81" y="453"/>
                  </a:lnTo>
                  <a:lnTo>
                    <a:pt x="73" y="449"/>
                  </a:lnTo>
                  <a:lnTo>
                    <a:pt x="73" y="439"/>
                  </a:lnTo>
                  <a:lnTo>
                    <a:pt x="70" y="435"/>
                  </a:lnTo>
                  <a:lnTo>
                    <a:pt x="62" y="432"/>
                  </a:lnTo>
                  <a:lnTo>
                    <a:pt x="60" y="422"/>
                  </a:lnTo>
                  <a:lnTo>
                    <a:pt x="70" y="416"/>
                  </a:lnTo>
                  <a:lnTo>
                    <a:pt x="75" y="408"/>
                  </a:lnTo>
                  <a:lnTo>
                    <a:pt x="79" y="397"/>
                  </a:lnTo>
                  <a:lnTo>
                    <a:pt x="79" y="389"/>
                  </a:lnTo>
                  <a:lnTo>
                    <a:pt x="81" y="380"/>
                  </a:lnTo>
                  <a:lnTo>
                    <a:pt x="83" y="372"/>
                  </a:lnTo>
                  <a:lnTo>
                    <a:pt x="87" y="362"/>
                  </a:lnTo>
                  <a:lnTo>
                    <a:pt x="89" y="355"/>
                  </a:lnTo>
                  <a:lnTo>
                    <a:pt x="87" y="347"/>
                  </a:lnTo>
                  <a:lnTo>
                    <a:pt x="83" y="341"/>
                  </a:lnTo>
                  <a:lnTo>
                    <a:pt x="81" y="332"/>
                  </a:lnTo>
                  <a:lnTo>
                    <a:pt x="81" y="322"/>
                  </a:lnTo>
                  <a:lnTo>
                    <a:pt x="79" y="312"/>
                  </a:lnTo>
                  <a:lnTo>
                    <a:pt x="73" y="303"/>
                  </a:lnTo>
                  <a:lnTo>
                    <a:pt x="64" y="299"/>
                  </a:lnTo>
                  <a:lnTo>
                    <a:pt x="54" y="295"/>
                  </a:lnTo>
                  <a:lnTo>
                    <a:pt x="48" y="291"/>
                  </a:lnTo>
                  <a:lnTo>
                    <a:pt x="37" y="289"/>
                  </a:lnTo>
                  <a:lnTo>
                    <a:pt x="27" y="288"/>
                  </a:lnTo>
                  <a:lnTo>
                    <a:pt x="14" y="288"/>
                  </a:lnTo>
                  <a:lnTo>
                    <a:pt x="0" y="289"/>
                  </a:lnTo>
                  <a:lnTo>
                    <a:pt x="10" y="280"/>
                  </a:lnTo>
                  <a:lnTo>
                    <a:pt x="16" y="274"/>
                  </a:lnTo>
                  <a:lnTo>
                    <a:pt x="18" y="266"/>
                  </a:lnTo>
                  <a:lnTo>
                    <a:pt x="27" y="261"/>
                  </a:lnTo>
                  <a:lnTo>
                    <a:pt x="35" y="253"/>
                  </a:lnTo>
                  <a:lnTo>
                    <a:pt x="41" y="249"/>
                  </a:lnTo>
                  <a:lnTo>
                    <a:pt x="47" y="240"/>
                  </a:lnTo>
                  <a:lnTo>
                    <a:pt x="52" y="241"/>
                  </a:lnTo>
                  <a:lnTo>
                    <a:pt x="66" y="245"/>
                  </a:lnTo>
                  <a:lnTo>
                    <a:pt x="75" y="240"/>
                  </a:lnTo>
                  <a:lnTo>
                    <a:pt x="83" y="234"/>
                  </a:lnTo>
                  <a:lnTo>
                    <a:pt x="87" y="220"/>
                  </a:lnTo>
                  <a:lnTo>
                    <a:pt x="89" y="213"/>
                  </a:lnTo>
                  <a:lnTo>
                    <a:pt x="91" y="201"/>
                  </a:lnTo>
                  <a:lnTo>
                    <a:pt x="98" y="188"/>
                  </a:lnTo>
                  <a:lnTo>
                    <a:pt x="106" y="172"/>
                  </a:lnTo>
                  <a:lnTo>
                    <a:pt x="114" y="165"/>
                  </a:lnTo>
                  <a:lnTo>
                    <a:pt x="121" y="155"/>
                  </a:lnTo>
                  <a:lnTo>
                    <a:pt x="125" y="145"/>
                  </a:lnTo>
                  <a:lnTo>
                    <a:pt x="129" y="136"/>
                  </a:lnTo>
                  <a:lnTo>
                    <a:pt x="139" y="126"/>
                  </a:lnTo>
                  <a:lnTo>
                    <a:pt x="139" y="119"/>
                  </a:lnTo>
                  <a:lnTo>
                    <a:pt x="139" y="111"/>
                  </a:lnTo>
                  <a:lnTo>
                    <a:pt x="143" y="101"/>
                  </a:lnTo>
                  <a:lnTo>
                    <a:pt x="150" y="96"/>
                  </a:lnTo>
                  <a:lnTo>
                    <a:pt x="156" y="88"/>
                  </a:lnTo>
                  <a:lnTo>
                    <a:pt x="156" y="82"/>
                  </a:lnTo>
                  <a:lnTo>
                    <a:pt x="164" y="82"/>
                  </a:lnTo>
                  <a:lnTo>
                    <a:pt x="168" y="74"/>
                  </a:lnTo>
                  <a:lnTo>
                    <a:pt x="169" y="63"/>
                  </a:lnTo>
                  <a:lnTo>
                    <a:pt x="169" y="53"/>
                  </a:lnTo>
                  <a:lnTo>
                    <a:pt x="168" y="46"/>
                  </a:lnTo>
                  <a:lnTo>
                    <a:pt x="177" y="34"/>
                  </a:lnTo>
                  <a:lnTo>
                    <a:pt x="183" y="26"/>
                  </a:lnTo>
                  <a:lnTo>
                    <a:pt x="181" y="17"/>
                  </a:lnTo>
                  <a:lnTo>
                    <a:pt x="185" y="7"/>
                  </a:lnTo>
                  <a:lnTo>
                    <a:pt x="192" y="0"/>
                  </a:lnTo>
                </a:path>
              </a:pathLst>
            </a:custGeom>
            <a:noFill/>
            <a:ln w="9525" cap="flat" cmpd="sng">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74" name="Freeform 130">
              <a:extLst>
                <a:ext uri="{FF2B5EF4-FFF2-40B4-BE49-F238E27FC236}">
                  <a16:creationId xmlns:a16="http://schemas.microsoft.com/office/drawing/2014/main" id="{7C2AE476-0C9A-4A8A-BF90-4EEB7EB9F9D0}"/>
                </a:ext>
              </a:extLst>
            </p:cNvPr>
            <p:cNvSpPr>
              <a:spLocks/>
            </p:cNvSpPr>
            <p:nvPr/>
          </p:nvSpPr>
          <p:spPr bwMode="auto">
            <a:xfrm>
              <a:off x="6049712" y="1898119"/>
              <a:ext cx="31376" cy="28864"/>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2147483647 w 18"/>
                <a:gd name="T15" fmla="*/ 2147483647 h 16"/>
                <a:gd name="T16" fmla="*/ 2147483647 w 18"/>
                <a:gd name="T17" fmla="*/ 0 h 16"/>
                <a:gd name="T18" fmla="*/ 2147483647 w 18"/>
                <a:gd name="T19" fmla="*/ 0 h 16"/>
                <a:gd name="T20" fmla="*/ 2147483647 w 18"/>
                <a:gd name="T21" fmla="*/ 2147483647 h 16"/>
                <a:gd name="T22" fmla="*/ 2147483647 w 18"/>
                <a:gd name="T23" fmla="*/ 2147483647 h 16"/>
                <a:gd name="T24" fmla="*/ 0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
                <a:gd name="T52" fmla="*/ 0 h 16"/>
                <a:gd name="T53" fmla="*/ 18 w 18"/>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 h="16">
                  <a:moveTo>
                    <a:pt x="12" y="16"/>
                  </a:moveTo>
                  <a:lnTo>
                    <a:pt x="14" y="16"/>
                  </a:lnTo>
                  <a:lnTo>
                    <a:pt x="16" y="14"/>
                  </a:lnTo>
                  <a:lnTo>
                    <a:pt x="16" y="12"/>
                  </a:lnTo>
                  <a:lnTo>
                    <a:pt x="18" y="10"/>
                  </a:lnTo>
                  <a:lnTo>
                    <a:pt x="18" y="6"/>
                  </a:lnTo>
                  <a:lnTo>
                    <a:pt x="18" y="4"/>
                  </a:lnTo>
                  <a:lnTo>
                    <a:pt x="18" y="2"/>
                  </a:lnTo>
                  <a:lnTo>
                    <a:pt x="16" y="0"/>
                  </a:lnTo>
                  <a:lnTo>
                    <a:pt x="12" y="0"/>
                  </a:lnTo>
                  <a:lnTo>
                    <a:pt x="6" y="2"/>
                  </a:lnTo>
                  <a:lnTo>
                    <a:pt x="2" y="4"/>
                  </a:lnTo>
                  <a:lnTo>
                    <a:pt x="0" y="8"/>
                  </a:lnTo>
                  <a:lnTo>
                    <a:pt x="2" y="12"/>
                  </a:lnTo>
                  <a:lnTo>
                    <a:pt x="4" y="14"/>
                  </a:lnTo>
                  <a:lnTo>
                    <a:pt x="6" y="16"/>
                  </a:lnTo>
                  <a:lnTo>
                    <a:pt x="12" y="16"/>
                  </a:lnTo>
                  <a:close/>
                </a:path>
              </a:pathLst>
            </a:custGeom>
            <a:solidFill>
              <a:srgbClr val="FFE07D"/>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75" name="Freeform 131">
              <a:extLst>
                <a:ext uri="{FF2B5EF4-FFF2-40B4-BE49-F238E27FC236}">
                  <a16:creationId xmlns:a16="http://schemas.microsoft.com/office/drawing/2014/main" id="{86EEE9D0-BE4D-4600-ACCB-5AAA099B851B}"/>
                </a:ext>
              </a:extLst>
            </p:cNvPr>
            <p:cNvSpPr>
              <a:spLocks/>
            </p:cNvSpPr>
            <p:nvPr/>
          </p:nvSpPr>
          <p:spPr bwMode="auto">
            <a:xfrm>
              <a:off x="5924213" y="1979301"/>
              <a:ext cx="22146" cy="21648"/>
            </a:xfrm>
            <a:custGeom>
              <a:avLst/>
              <a:gdLst>
                <a:gd name="T0" fmla="*/ 2147483647 w 12"/>
                <a:gd name="T1" fmla="*/ 2147483647 h 13"/>
                <a:gd name="T2" fmla="*/ 2147483647 w 12"/>
                <a:gd name="T3" fmla="*/ 2147483647 h 13"/>
                <a:gd name="T4" fmla="*/ 0 w 12"/>
                <a:gd name="T5" fmla="*/ 2147483647 h 13"/>
                <a:gd name="T6" fmla="*/ 0 w 12"/>
                <a:gd name="T7" fmla="*/ 2147483647 h 13"/>
                <a:gd name="T8" fmla="*/ 0 w 12"/>
                <a:gd name="T9" fmla="*/ 2147483647 h 13"/>
                <a:gd name="T10" fmla="*/ 0 w 12"/>
                <a:gd name="T11" fmla="*/ 2147483647 h 13"/>
                <a:gd name="T12" fmla="*/ 2147483647 w 12"/>
                <a:gd name="T13" fmla="*/ 2147483647 h 13"/>
                <a:gd name="T14" fmla="*/ 2147483647 w 12"/>
                <a:gd name="T15" fmla="*/ 0 h 13"/>
                <a:gd name="T16" fmla="*/ 2147483647 w 12"/>
                <a:gd name="T17" fmla="*/ 0 h 13"/>
                <a:gd name="T18" fmla="*/ 2147483647 w 12"/>
                <a:gd name="T19" fmla="*/ 0 h 13"/>
                <a:gd name="T20" fmla="*/ 2147483647 w 12"/>
                <a:gd name="T21" fmla="*/ 2147483647 h 13"/>
                <a:gd name="T22" fmla="*/ 2147483647 w 12"/>
                <a:gd name="T23" fmla="*/ 2147483647 h 13"/>
                <a:gd name="T24" fmla="*/ 2147483647 w 12"/>
                <a:gd name="T25" fmla="*/ 2147483647 h 13"/>
                <a:gd name="T26" fmla="*/ 2147483647 w 12"/>
                <a:gd name="T27" fmla="*/ 2147483647 h 13"/>
                <a:gd name="T28" fmla="*/ 2147483647 w 12"/>
                <a:gd name="T29" fmla="*/ 2147483647 h 13"/>
                <a:gd name="T30" fmla="*/ 2147483647 w 12"/>
                <a:gd name="T31" fmla="*/ 2147483647 h 13"/>
                <a:gd name="T32" fmla="*/ 2147483647 w 12"/>
                <a:gd name="T33" fmla="*/ 2147483647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3"/>
                <a:gd name="T53" fmla="*/ 12 w 12"/>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3">
                  <a:moveTo>
                    <a:pt x="4" y="13"/>
                  </a:moveTo>
                  <a:lnTo>
                    <a:pt x="2" y="11"/>
                  </a:lnTo>
                  <a:lnTo>
                    <a:pt x="0" y="11"/>
                  </a:lnTo>
                  <a:lnTo>
                    <a:pt x="0" y="7"/>
                  </a:lnTo>
                  <a:lnTo>
                    <a:pt x="0" y="3"/>
                  </a:lnTo>
                  <a:lnTo>
                    <a:pt x="2" y="1"/>
                  </a:lnTo>
                  <a:lnTo>
                    <a:pt x="2" y="0"/>
                  </a:lnTo>
                  <a:lnTo>
                    <a:pt x="6" y="0"/>
                  </a:lnTo>
                  <a:lnTo>
                    <a:pt x="10" y="1"/>
                  </a:lnTo>
                  <a:lnTo>
                    <a:pt x="10" y="3"/>
                  </a:lnTo>
                  <a:lnTo>
                    <a:pt x="12" y="7"/>
                  </a:lnTo>
                  <a:lnTo>
                    <a:pt x="10" y="11"/>
                  </a:lnTo>
                  <a:lnTo>
                    <a:pt x="8" y="11"/>
                  </a:lnTo>
                  <a:lnTo>
                    <a:pt x="6" y="13"/>
                  </a:lnTo>
                  <a:lnTo>
                    <a:pt x="4" y="13"/>
                  </a:lnTo>
                  <a:close/>
                </a:path>
              </a:pathLst>
            </a:custGeom>
            <a:solidFill>
              <a:srgbClr val="FFE07D"/>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76" name="Freeform 132">
              <a:extLst>
                <a:ext uri="{FF2B5EF4-FFF2-40B4-BE49-F238E27FC236}">
                  <a16:creationId xmlns:a16="http://schemas.microsoft.com/office/drawing/2014/main" id="{755B511D-0A99-471C-A136-501131DD42AB}"/>
                </a:ext>
              </a:extLst>
            </p:cNvPr>
            <p:cNvSpPr>
              <a:spLocks/>
            </p:cNvSpPr>
            <p:nvPr/>
          </p:nvSpPr>
          <p:spPr bwMode="auto">
            <a:xfrm>
              <a:off x="5890990" y="2047852"/>
              <a:ext cx="29527" cy="21648"/>
            </a:xfrm>
            <a:custGeom>
              <a:avLst/>
              <a:gdLst>
                <a:gd name="T0" fmla="*/ 2147483647 w 17"/>
                <a:gd name="T1" fmla="*/ 2147483647 h 13"/>
                <a:gd name="T2" fmla="*/ 2147483647 w 17"/>
                <a:gd name="T3" fmla="*/ 2147483647 h 13"/>
                <a:gd name="T4" fmla="*/ 2147483647 w 17"/>
                <a:gd name="T5" fmla="*/ 2147483647 h 13"/>
                <a:gd name="T6" fmla="*/ 2147483647 w 17"/>
                <a:gd name="T7" fmla="*/ 2147483647 h 13"/>
                <a:gd name="T8" fmla="*/ 2147483647 w 17"/>
                <a:gd name="T9" fmla="*/ 2147483647 h 13"/>
                <a:gd name="T10" fmla="*/ 2147483647 w 17"/>
                <a:gd name="T11" fmla="*/ 2147483647 h 13"/>
                <a:gd name="T12" fmla="*/ 2147483647 w 17"/>
                <a:gd name="T13" fmla="*/ 2147483647 h 13"/>
                <a:gd name="T14" fmla="*/ 0 w 17"/>
                <a:gd name="T15" fmla="*/ 2147483647 h 13"/>
                <a:gd name="T16" fmla="*/ 0 w 17"/>
                <a:gd name="T17" fmla="*/ 2147483647 h 13"/>
                <a:gd name="T18" fmla="*/ 2147483647 w 17"/>
                <a:gd name="T19" fmla="*/ 0 h 13"/>
                <a:gd name="T20" fmla="*/ 2147483647 w 17"/>
                <a:gd name="T21" fmla="*/ 0 h 13"/>
                <a:gd name="T22" fmla="*/ 2147483647 w 17"/>
                <a:gd name="T23" fmla="*/ 0 h 13"/>
                <a:gd name="T24" fmla="*/ 2147483647 w 17"/>
                <a:gd name="T25" fmla="*/ 2147483647 h 13"/>
                <a:gd name="T26" fmla="*/ 2147483647 w 17"/>
                <a:gd name="T27" fmla="*/ 2147483647 h 13"/>
                <a:gd name="T28" fmla="*/ 2147483647 w 17"/>
                <a:gd name="T29" fmla="*/ 2147483647 h 13"/>
                <a:gd name="T30" fmla="*/ 2147483647 w 17"/>
                <a:gd name="T31" fmla="*/ 2147483647 h 13"/>
                <a:gd name="T32" fmla="*/ 2147483647 w 17"/>
                <a:gd name="T33" fmla="*/ 2147483647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3"/>
                <a:gd name="T53" fmla="*/ 17 w 17"/>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3">
                  <a:moveTo>
                    <a:pt x="12" y="13"/>
                  </a:moveTo>
                  <a:lnTo>
                    <a:pt x="10" y="13"/>
                  </a:lnTo>
                  <a:lnTo>
                    <a:pt x="8" y="13"/>
                  </a:lnTo>
                  <a:lnTo>
                    <a:pt x="6" y="11"/>
                  </a:lnTo>
                  <a:lnTo>
                    <a:pt x="4" y="9"/>
                  </a:lnTo>
                  <a:lnTo>
                    <a:pt x="2" y="8"/>
                  </a:lnTo>
                  <a:lnTo>
                    <a:pt x="2" y="6"/>
                  </a:lnTo>
                  <a:lnTo>
                    <a:pt x="0" y="4"/>
                  </a:lnTo>
                  <a:lnTo>
                    <a:pt x="0" y="2"/>
                  </a:lnTo>
                  <a:lnTo>
                    <a:pt x="4" y="0"/>
                  </a:lnTo>
                  <a:lnTo>
                    <a:pt x="8" y="0"/>
                  </a:lnTo>
                  <a:lnTo>
                    <a:pt x="12" y="0"/>
                  </a:lnTo>
                  <a:lnTo>
                    <a:pt x="15" y="2"/>
                  </a:lnTo>
                  <a:lnTo>
                    <a:pt x="17" y="6"/>
                  </a:lnTo>
                  <a:lnTo>
                    <a:pt x="15" y="9"/>
                  </a:lnTo>
                  <a:lnTo>
                    <a:pt x="15" y="11"/>
                  </a:lnTo>
                  <a:lnTo>
                    <a:pt x="12" y="13"/>
                  </a:lnTo>
                  <a:close/>
                </a:path>
              </a:pathLst>
            </a:custGeom>
            <a:solidFill>
              <a:srgbClr val="FFE07D"/>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77" name="Freeform 133">
              <a:extLst>
                <a:ext uri="{FF2B5EF4-FFF2-40B4-BE49-F238E27FC236}">
                  <a16:creationId xmlns:a16="http://schemas.microsoft.com/office/drawing/2014/main" id="{D2373FB8-1A1F-4685-B075-0D44636D8618}"/>
                </a:ext>
              </a:extLst>
            </p:cNvPr>
            <p:cNvSpPr>
              <a:spLocks/>
            </p:cNvSpPr>
            <p:nvPr/>
          </p:nvSpPr>
          <p:spPr bwMode="auto">
            <a:xfrm>
              <a:off x="5841165" y="1964866"/>
              <a:ext cx="22146" cy="16237"/>
            </a:xfrm>
            <a:custGeom>
              <a:avLst/>
              <a:gdLst>
                <a:gd name="T0" fmla="*/ 0 w 12"/>
                <a:gd name="T1" fmla="*/ 2147483647 h 11"/>
                <a:gd name="T2" fmla="*/ 0 w 12"/>
                <a:gd name="T3" fmla="*/ 2147483647 h 11"/>
                <a:gd name="T4" fmla="*/ 0 w 12"/>
                <a:gd name="T5" fmla="*/ 2147483647 h 11"/>
                <a:gd name="T6" fmla="*/ 2147483647 w 12"/>
                <a:gd name="T7" fmla="*/ 2147483647 h 11"/>
                <a:gd name="T8" fmla="*/ 2147483647 w 12"/>
                <a:gd name="T9" fmla="*/ 2147483647 h 11"/>
                <a:gd name="T10" fmla="*/ 2147483647 w 12"/>
                <a:gd name="T11" fmla="*/ 0 h 11"/>
                <a:gd name="T12" fmla="*/ 2147483647 w 12"/>
                <a:gd name="T13" fmla="*/ 0 h 11"/>
                <a:gd name="T14" fmla="*/ 2147483647 w 12"/>
                <a:gd name="T15" fmla="*/ 0 h 11"/>
                <a:gd name="T16" fmla="*/ 2147483647 w 12"/>
                <a:gd name="T17" fmla="*/ 2147483647 h 11"/>
                <a:gd name="T18" fmla="*/ 2147483647 w 12"/>
                <a:gd name="T19" fmla="*/ 2147483647 h 11"/>
                <a:gd name="T20" fmla="*/ 2147483647 w 12"/>
                <a:gd name="T21" fmla="*/ 2147483647 h 11"/>
                <a:gd name="T22" fmla="*/ 2147483647 w 12"/>
                <a:gd name="T23" fmla="*/ 2147483647 h 11"/>
                <a:gd name="T24" fmla="*/ 2147483647 w 12"/>
                <a:gd name="T25" fmla="*/ 2147483647 h 11"/>
                <a:gd name="T26" fmla="*/ 2147483647 w 12"/>
                <a:gd name="T27" fmla="*/ 2147483647 h 11"/>
                <a:gd name="T28" fmla="*/ 2147483647 w 12"/>
                <a:gd name="T29" fmla="*/ 2147483647 h 11"/>
                <a:gd name="T30" fmla="*/ 0 w 12"/>
                <a:gd name="T31" fmla="*/ 2147483647 h 11"/>
                <a:gd name="T32" fmla="*/ 0 w 12"/>
                <a:gd name="T33" fmla="*/ 2147483647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1"/>
                <a:gd name="T53" fmla="*/ 12 w 12"/>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1">
                  <a:moveTo>
                    <a:pt x="0" y="6"/>
                  </a:moveTo>
                  <a:lnTo>
                    <a:pt x="0" y="4"/>
                  </a:lnTo>
                  <a:lnTo>
                    <a:pt x="0" y="2"/>
                  </a:lnTo>
                  <a:lnTo>
                    <a:pt x="2" y="2"/>
                  </a:lnTo>
                  <a:lnTo>
                    <a:pt x="4" y="2"/>
                  </a:lnTo>
                  <a:lnTo>
                    <a:pt x="6" y="0"/>
                  </a:lnTo>
                  <a:lnTo>
                    <a:pt x="8" y="0"/>
                  </a:lnTo>
                  <a:lnTo>
                    <a:pt x="10" y="0"/>
                  </a:lnTo>
                  <a:lnTo>
                    <a:pt x="10" y="2"/>
                  </a:lnTo>
                  <a:lnTo>
                    <a:pt x="12" y="4"/>
                  </a:lnTo>
                  <a:lnTo>
                    <a:pt x="12" y="8"/>
                  </a:lnTo>
                  <a:lnTo>
                    <a:pt x="10" y="9"/>
                  </a:lnTo>
                  <a:lnTo>
                    <a:pt x="6" y="11"/>
                  </a:lnTo>
                  <a:lnTo>
                    <a:pt x="4" y="11"/>
                  </a:lnTo>
                  <a:lnTo>
                    <a:pt x="2" y="9"/>
                  </a:lnTo>
                  <a:lnTo>
                    <a:pt x="0" y="9"/>
                  </a:lnTo>
                  <a:lnTo>
                    <a:pt x="0" y="6"/>
                  </a:lnTo>
                  <a:close/>
                </a:path>
              </a:pathLst>
            </a:custGeom>
            <a:solidFill>
              <a:srgbClr val="FFE07D"/>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78" name="Freeform 134">
              <a:extLst>
                <a:ext uri="{FF2B5EF4-FFF2-40B4-BE49-F238E27FC236}">
                  <a16:creationId xmlns:a16="http://schemas.microsoft.com/office/drawing/2014/main" id="{4745B59C-2795-4481-9A47-BEA9CE963398}"/>
                </a:ext>
              </a:extLst>
            </p:cNvPr>
            <p:cNvSpPr>
              <a:spLocks/>
            </p:cNvSpPr>
            <p:nvPr/>
          </p:nvSpPr>
          <p:spPr bwMode="auto">
            <a:xfrm>
              <a:off x="5859617" y="1943218"/>
              <a:ext cx="23991" cy="21648"/>
            </a:xfrm>
            <a:custGeom>
              <a:avLst/>
              <a:gdLst>
                <a:gd name="T0" fmla="*/ 0 w 13"/>
                <a:gd name="T1" fmla="*/ 2147483647 h 12"/>
                <a:gd name="T2" fmla="*/ 0 w 13"/>
                <a:gd name="T3" fmla="*/ 2147483647 h 12"/>
                <a:gd name="T4" fmla="*/ 2147483647 w 13"/>
                <a:gd name="T5" fmla="*/ 2147483647 h 12"/>
                <a:gd name="T6" fmla="*/ 2147483647 w 13"/>
                <a:gd name="T7" fmla="*/ 2147483647 h 12"/>
                <a:gd name="T8" fmla="*/ 2147483647 w 13"/>
                <a:gd name="T9" fmla="*/ 0 h 12"/>
                <a:gd name="T10" fmla="*/ 2147483647 w 13"/>
                <a:gd name="T11" fmla="*/ 0 h 12"/>
                <a:gd name="T12" fmla="*/ 2147483647 w 13"/>
                <a:gd name="T13" fmla="*/ 0 h 12"/>
                <a:gd name="T14" fmla="*/ 2147483647 w 13"/>
                <a:gd name="T15" fmla="*/ 0 h 12"/>
                <a:gd name="T16" fmla="*/ 2147483647 w 13"/>
                <a:gd name="T17" fmla="*/ 0 h 12"/>
                <a:gd name="T18" fmla="*/ 2147483647 w 13"/>
                <a:gd name="T19" fmla="*/ 2147483647 h 12"/>
                <a:gd name="T20" fmla="*/ 2147483647 w 13"/>
                <a:gd name="T21" fmla="*/ 2147483647 h 12"/>
                <a:gd name="T22" fmla="*/ 2147483647 w 13"/>
                <a:gd name="T23" fmla="*/ 2147483647 h 12"/>
                <a:gd name="T24" fmla="*/ 2147483647 w 13"/>
                <a:gd name="T25" fmla="*/ 2147483647 h 12"/>
                <a:gd name="T26" fmla="*/ 2147483647 w 13"/>
                <a:gd name="T27" fmla="*/ 2147483647 h 12"/>
                <a:gd name="T28" fmla="*/ 2147483647 w 13"/>
                <a:gd name="T29" fmla="*/ 2147483647 h 12"/>
                <a:gd name="T30" fmla="*/ 2147483647 w 13"/>
                <a:gd name="T31" fmla="*/ 2147483647 h 12"/>
                <a:gd name="T32" fmla="*/ 0 w 13"/>
                <a:gd name="T33" fmla="*/ 2147483647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
                <a:gd name="T52" fmla="*/ 0 h 12"/>
                <a:gd name="T53" fmla="*/ 13 w 13"/>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 h="12">
                  <a:moveTo>
                    <a:pt x="0" y="6"/>
                  </a:moveTo>
                  <a:lnTo>
                    <a:pt x="0" y="4"/>
                  </a:lnTo>
                  <a:lnTo>
                    <a:pt x="2" y="2"/>
                  </a:lnTo>
                  <a:lnTo>
                    <a:pt x="4" y="2"/>
                  </a:lnTo>
                  <a:lnTo>
                    <a:pt x="6" y="0"/>
                  </a:lnTo>
                  <a:lnTo>
                    <a:pt x="7" y="0"/>
                  </a:lnTo>
                  <a:lnTo>
                    <a:pt x="9" y="0"/>
                  </a:lnTo>
                  <a:lnTo>
                    <a:pt x="11" y="0"/>
                  </a:lnTo>
                  <a:lnTo>
                    <a:pt x="13" y="4"/>
                  </a:lnTo>
                  <a:lnTo>
                    <a:pt x="11" y="6"/>
                  </a:lnTo>
                  <a:lnTo>
                    <a:pt x="9" y="10"/>
                  </a:lnTo>
                  <a:lnTo>
                    <a:pt x="7" y="12"/>
                  </a:lnTo>
                  <a:lnTo>
                    <a:pt x="4" y="12"/>
                  </a:lnTo>
                  <a:lnTo>
                    <a:pt x="2" y="10"/>
                  </a:lnTo>
                  <a:lnTo>
                    <a:pt x="2" y="8"/>
                  </a:lnTo>
                  <a:lnTo>
                    <a:pt x="0" y="6"/>
                  </a:lnTo>
                  <a:close/>
                </a:path>
              </a:pathLst>
            </a:custGeom>
            <a:solidFill>
              <a:srgbClr val="FFE07D"/>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79" name="Freeform 135">
              <a:extLst>
                <a:ext uri="{FF2B5EF4-FFF2-40B4-BE49-F238E27FC236}">
                  <a16:creationId xmlns:a16="http://schemas.microsoft.com/office/drawing/2014/main" id="{E1620E4C-6C21-4E32-9647-E08515D128F1}"/>
                </a:ext>
              </a:extLst>
            </p:cNvPr>
            <p:cNvSpPr>
              <a:spLocks/>
            </p:cNvSpPr>
            <p:nvPr/>
          </p:nvSpPr>
          <p:spPr bwMode="auto">
            <a:xfrm>
              <a:off x="5907601" y="1910741"/>
              <a:ext cx="18455" cy="16237"/>
            </a:xfrm>
            <a:custGeom>
              <a:avLst/>
              <a:gdLst>
                <a:gd name="T0" fmla="*/ 0 w 11"/>
                <a:gd name="T1" fmla="*/ 2147483647 h 10"/>
                <a:gd name="T2" fmla="*/ 0 w 11"/>
                <a:gd name="T3" fmla="*/ 2147483647 h 10"/>
                <a:gd name="T4" fmla="*/ 2147483647 w 11"/>
                <a:gd name="T5" fmla="*/ 0 h 10"/>
                <a:gd name="T6" fmla="*/ 2147483647 w 11"/>
                <a:gd name="T7" fmla="*/ 0 h 10"/>
                <a:gd name="T8" fmla="*/ 2147483647 w 11"/>
                <a:gd name="T9" fmla="*/ 0 h 10"/>
                <a:gd name="T10" fmla="*/ 2147483647 w 11"/>
                <a:gd name="T11" fmla="*/ 0 h 10"/>
                <a:gd name="T12" fmla="*/ 2147483647 w 11"/>
                <a:gd name="T13" fmla="*/ 0 h 10"/>
                <a:gd name="T14" fmla="*/ 2147483647 w 11"/>
                <a:gd name="T15" fmla="*/ 0 h 10"/>
                <a:gd name="T16" fmla="*/ 2147483647 w 11"/>
                <a:gd name="T17" fmla="*/ 2147483647 h 10"/>
                <a:gd name="T18" fmla="*/ 2147483647 w 11"/>
                <a:gd name="T19" fmla="*/ 2147483647 h 10"/>
                <a:gd name="T20" fmla="*/ 2147483647 w 11"/>
                <a:gd name="T21" fmla="*/ 2147483647 h 10"/>
                <a:gd name="T22" fmla="*/ 2147483647 w 11"/>
                <a:gd name="T23" fmla="*/ 2147483647 h 10"/>
                <a:gd name="T24" fmla="*/ 2147483647 w 11"/>
                <a:gd name="T25" fmla="*/ 2147483647 h 10"/>
                <a:gd name="T26" fmla="*/ 2147483647 w 11"/>
                <a:gd name="T27" fmla="*/ 2147483647 h 10"/>
                <a:gd name="T28" fmla="*/ 0 w 11"/>
                <a:gd name="T29" fmla="*/ 2147483647 h 10"/>
                <a:gd name="T30" fmla="*/ 0 w 11"/>
                <a:gd name="T31" fmla="*/ 2147483647 h 10"/>
                <a:gd name="T32" fmla="*/ 0 w 11"/>
                <a:gd name="T33" fmla="*/ 2147483647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10"/>
                <a:gd name="T53" fmla="*/ 11 w 11"/>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10">
                  <a:moveTo>
                    <a:pt x="0" y="4"/>
                  </a:moveTo>
                  <a:lnTo>
                    <a:pt x="0" y="2"/>
                  </a:lnTo>
                  <a:lnTo>
                    <a:pt x="2" y="0"/>
                  </a:lnTo>
                  <a:lnTo>
                    <a:pt x="4" y="0"/>
                  </a:lnTo>
                  <a:lnTo>
                    <a:pt x="5" y="0"/>
                  </a:lnTo>
                  <a:lnTo>
                    <a:pt x="7" y="0"/>
                  </a:lnTo>
                  <a:lnTo>
                    <a:pt x="9" y="0"/>
                  </a:lnTo>
                  <a:lnTo>
                    <a:pt x="11" y="0"/>
                  </a:lnTo>
                  <a:lnTo>
                    <a:pt x="11" y="2"/>
                  </a:lnTo>
                  <a:lnTo>
                    <a:pt x="11" y="4"/>
                  </a:lnTo>
                  <a:lnTo>
                    <a:pt x="9" y="8"/>
                  </a:lnTo>
                  <a:lnTo>
                    <a:pt x="7" y="10"/>
                  </a:lnTo>
                  <a:lnTo>
                    <a:pt x="4" y="10"/>
                  </a:lnTo>
                  <a:lnTo>
                    <a:pt x="2" y="10"/>
                  </a:lnTo>
                  <a:lnTo>
                    <a:pt x="0" y="8"/>
                  </a:lnTo>
                  <a:lnTo>
                    <a:pt x="0" y="6"/>
                  </a:lnTo>
                  <a:lnTo>
                    <a:pt x="0" y="4"/>
                  </a:lnTo>
                  <a:close/>
                </a:path>
              </a:pathLst>
            </a:custGeom>
            <a:solidFill>
              <a:srgbClr val="FFE07D"/>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80" name="Freeform 136">
              <a:extLst>
                <a:ext uri="{FF2B5EF4-FFF2-40B4-BE49-F238E27FC236}">
                  <a16:creationId xmlns:a16="http://schemas.microsoft.com/office/drawing/2014/main" id="{5DE8B7C3-ACEA-4919-8673-7B3512405AC5}"/>
                </a:ext>
              </a:extLst>
            </p:cNvPr>
            <p:cNvSpPr>
              <a:spLocks/>
            </p:cNvSpPr>
            <p:nvPr/>
          </p:nvSpPr>
          <p:spPr bwMode="auto">
            <a:xfrm>
              <a:off x="5938979" y="1898119"/>
              <a:ext cx="22146" cy="28864"/>
            </a:xfrm>
            <a:custGeom>
              <a:avLst/>
              <a:gdLst>
                <a:gd name="T0" fmla="*/ 0 w 13"/>
                <a:gd name="T1" fmla="*/ 2147483647 h 16"/>
                <a:gd name="T2" fmla="*/ 0 w 13"/>
                <a:gd name="T3" fmla="*/ 2147483647 h 16"/>
                <a:gd name="T4" fmla="*/ 0 w 13"/>
                <a:gd name="T5" fmla="*/ 2147483647 h 16"/>
                <a:gd name="T6" fmla="*/ 2147483647 w 13"/>
                <a:gd name="T7" fmla="*/ 0 h 16"/>
                <a:gd name="T8" fmla="*/ 2147483647 w 13"/>
                <a:gd name="T9" fmla="*/ 0 h 16"/>
                <a:gd name="T10" fmla="*/ 2147483647 w 13"/>
                <a:gd name="T11" fmla="*/ 0 h 16"/>
                <a:gd name="T12" fmla="*/ 2147483647 w 13"/>
                <a:gd name="T13" fmla="*/ 0 h 16"/>
                <a:gd name="T14" fmla="*/ 2147483647 w 13"/>
                <a:gd name="T15" fmla="*/ 0 h 16"/>
                <a:gd name="T16" fmla="*/ 2147483647 w 13"/>
                <a:gd name="T17" fmla="*/ 0 h 16"/>
                <a:gd name="T18" fmla="*/ 2147483647 w 13"/>
                <a:gd name="T19" fmla="*/ 2147483647 h 16"/>
                <a:gd name="T20" fmla="*/ 2147483647 w 13"/>
                <a:gd name="T21" fmla="*/ 2147483647 h 16"/>
                <a:gd name="T22" fmla="*/ 2147483647 w 13"/>
                <a:gd name="T23" fmla="*/ 2147483647 h 16"/>
                <a:gd name="T24" fmla="*/ 2147483647 w 13"/>
                <a:gd name="T25" fmla="*/ 2147483647 h 16"/>
                <a:gd name="T26" fmla="*/ 2147483647 w 13"/>
                <a:gd name="T27" fmla="*/ 2147483647 h 16"/>
                <a:gd name="T28" fmla="*/ 2147483647 w 13"/>
                <a:gd name="T29" fmla="*/ 2147483647 h 16"/>
                <a:gd name="T30" fmla="*/ 2147483647 w 13"/>
                <a:gd name="T31" fmla="*/ 2147483647 h 16"/>
                <a:gd name="T32" fmla="*/ 0 w 13"/>
                <a:gd name="T33" fmla="*/ 2147483647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
                <a:gd name="T52" fmla="*/ 0 h 16"/>
                <a:gd name="T53" fmla="*/ 13 w 13"/>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 h="16">
                  <a:moveTo>
                    <a:pt x="0" y="8"/>
                  </a:moveTo>
                  <a:lnTo>
                    <a:pt x="0" y="4"/>
                  </a:lnTo>
                  <a:lnTo>
                    <a:pt x="0" y="2"/>
                  </a:lnTo>
                  <a:lnTo>
                    <a:pt x="2" y="0"/>
                  </a:lnTo>
                  <a:lnTo>
                    <a:pt x="4" y="0"/>
                  </a:lnTo>
                  <a:lnTo>
                    <a:pt x="6" y="0"/>
                  </a:lnTo>
                  <a:lnTo>
                    <a:pt x="8" y="0"/>
                  </a:lnTo>
                  <a:lnTo>
                    <a:pt x="10" y="0"/>
                  </a:lnTo>
                  <a:lnTo>
                    <a:pt x="11" y="0"/>
                  </a:lnTo>
                  <a:lnTo>
                    <a:pt x="11" y="4"/>
                  </a:lnTo>
                  <a:lnTo>
                    <a:pt x="13" y="10"/>
                  </a:lnTo>
                  <a:lnTo>
                    <a:pt x="11" y="14"/>
                  </a:lnTo>
                  <a:lnTo>
                    <a:pt x="10" y="16"/>
                  </a:lnTo>
                  <a:lnTo>
                    <a:pt x="6" y="16"/>
                  </a:lnTo>
                  <a:lnTo>
                    <a:pt x="4" y="14"/>
                  </a:lnTo>
                  <a:lnTo>
                    <a:pt x="2" y="12"/>
                  </a:lnTo>
                  <a:lnTo>
                    <a:pt x="0" y="8"/>
                  </a:lnTo>
                  <a:close/>
                </a:path>
              </a:pathLst>
            </a:custGeom>
            <a:solidFill>
              <a:srgbClr val="FFE07D"/>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81" name="Freeform 137">
              <a:extLst>
                <a:ext uri="{FF2B5EF4-FFF2-40B4-BE49-F238E27FC236}">
                  <a16:creationId xmlns:a16="http://schemas.microsoft.com/office/drawing/2014/main" id="{EF90F846-79E1-42D9-9C0E-17AEE9F718C3}"/>
                </a:ext>
              </a:extLst>
            </p:cNvPr>
            <p:cNvSpPr>
              <a:spLocks/>
            </p:cNvSpPr>
            <p:nvPr/>
          </p:nvSpPr>
          <p:spPr bwMode="auto">
            <a:xfrm>
              <a:off x="5879921" y="1923371"/>
              <a:ext cx="20299" cy="19844"/>
            </a:xfrm>
            <a:custGeom>
              <a:avLst/>
              <a:gdLst>
                <a:gd name="T0" fmla="*/ 0 w 12"/>
                <a:gd name="T1" fmla="*/ 2147483647 h 11"/>
                <a:gd name="T2" fmla="*/ 0 w 12"/>
                <a:gd name="T3" fmla="*/ 2147483647 h 11"/>
                <a:gd name="T4" fmla="*/ 2147483647 w 12"/>
                <a:gd name="T5" fmla="*/ 2147483647 h 11"/>
                <a:gd name="T6" fmla="*/ 2147483647 w 12"/>
                <a:gd name="T7" fmla="*/ 2147483647 h 11"/>
                <a:gd name="T8" fmla="*/ 2147483647 w 12"/>
                <a:gd name="T9" fmla="*/ 0 h 11"/>
                <a:gd name="T10" fmla="*/ 2147483647 w 12"/>
                <a:gd name="T11" fmla="*/ 0 h 11"/>
                <a:gd name="T12" fmla="*/ 2147483647 w 12"/>
                <a:gd name="T13" fmla="*/ 0 h 11"/>
                <a:gd name="T14" fmla="*/ 2147483647 w 12"/>
                <a:gd name="T15" fmla="*/ 0 h 11"/>
                <a:gd name="T16" fmla="*/ 2147483647 w 12"/>
                <a:gd name="T17" fmla="*/ 0 h 11"/>
                <a:gd name="T18" fmla="*/ 2147483647 w 12"/>
                <a:gd name="T19" fmla="*/ 2147483647 h 11"/>
                <a:gd name="T20" fmla="*/ 2147483647 w 12"/>
                <a:gd name="T21" fmla="*/ 2147483647 h 11"/>
                <a:gd name="T22" fmla="*/ 2147483647 w 12"/>
                <a:gd name="T23" fmla="*/ 2147483647 h 11"/>
                <a:gd name="T24" fmla="*/ 2147483647 w 12"/>
                <a:gd name="T25" fmla="*/ 2147483647 h 11"/>
                <a:gd name="T26" fmla="*/ 2147483647 w 12"/>
                <a:gd name="T27" fmla="*/ 2147483647 h 11"/>
                <a:gd name="T28" fmla="*/ 2147483647 w 12"/>
                <a:gd name="T29" fmla="*/ 2147483647 h 11"/>
                <a:gd name="T30" fmla="*/ 0 w 12"/>
                <a:gd name="T31" fmla="*/ 2147483647 h 11"/>
                <a:gd name="T32" fmla="*/ 0 w 12"/>
                <a:gd name="T33" fmla="*/ 2147483647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1"/>
                <a:gd name="T53" fmla="*/ 12 w 12"/>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1">
                  <a:moveTo>
                    <a:pt x="0" y="6"/>
                  </a:moveTo>
                  <a:lnTo>
                    <a:pt x="0" y="4"/>
                  </a:lnTo>
                  <a:lnTo>
                    <a:pt x="2" y="2"/>
                  </a:lnTo>
                  <a:lnTo>
                    <a:pt x="4" y="2"/>
                  </a:lnTo>
                  <a:lnTo>
                    <a:pt x="4" y="0"/>
                  </a:lnTo>
                  <a:lnTo>
                    <a:pt x="6" y="0"/>
                  </a:lnTo>
                  <a:lnTo>
                    <a:pt x="10" y="0"/>
                  </a:lnTo>
                  <a:lnTo>
                    <a:pt x="12" y="0"/>
                  </a:lnTo>
                  <a:lnTo>
                    <a:pt x="12" y="4"/>
                  </a:lnTo>
                  <a:lnTo>
                    <a:pt x="12" y="6"/>
                  </a:lnTo>
                  <a:lnTo>
                    <a:pt x="10" y="9"/>
                  </a:lnTo>
                  <a:lnTo>
                    <a:pt x="8" y="11"/>
                  </a:lnTo>
                  <a:lnTo>
                    <a:pt x="4" y="11"/>
                  </a:lnTo>
                  <a:lnTo>
                    <a:pt x="2" y="9"/>
                  </a:lnTo>
                  <a:lnTo>
                    <a:pt x="0" y="8"/>
                  </a:lnTo>
                  <a:lnTo>
                    <a:pt x="0" y="6"/>
                  </a:lnTo>
                  <a:close/>
                </a:path>
              </a:pathLst>
            </a:custGeom>
            <a:solidFill>
              <a:srgbClr val="FFE07D"/>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82" name="Freeform 138">
              <a:extLst>
                <a:ext uri="{FF2B5EF4-FFF2-40B4-BE49-F238E27FC236}">
                  <a16:creationId xmlns:a16="http://schemas.microsoft.com/office/drawing/2014/main" id="{3A6483D3-DB57-424A-BB76-605D00A29704}"/>
                </a:ext>
              </a:extLst>
            </p:cNvPr>
            <p:cNvSpPr>
              <a:spLocks/>
            </p:cNvSpPr>
            <p:nvPr/>
          </p:nvSpPr>
          <p:spPr bwMode="auto">
            <a:xfrm>
              <a:off x="5929739" y="1923374"/>
              <a:ext cx="284213" cy="209275"/>
            </a:xfrm>
            <a:custGeom>
              <a:avLst/>
              <a:gdLst>
                <a:gd name="T0" fmla="*/ 2147483647 w 159"/>
                <a:gd name="T1" fmla="*/ 2147483647 h 121"/>
                <a:gd name="T2" fmla="*/ 2147483647 w 159"/>
                <a:gd name="T3" fmla="*/ 2147483647 h 121"/>
                <a:gd name="T4" fmla="*/ 2147483647 w 159"/>
                <a:gd name="T5" fmla="*/ 2147483647 h 121"/>
                <a:gd name="T6" fmla="*/ 2147483647 w 159"/>
                <a:gd name="T7" fmla="*/ 2147483647 h 121"/>
                <a:gd name="T8" fmla="*/ 2147483647 w 159"/>
                <a:gd name="T9" fmla="*/ 0 h 121"/>
                <a:gd name="T10" fmla="*/ 2147483647 w 159"/>
                <a:gd name="T11" fmla="*/ 2147483647 h 121"/>
                <a:gd name="T12" fmla="*/ 2147483647 w 159"/>
                <a:gd name="T13" fmla="*/ 2147483647 h 121"/>
                <a:gd name="T14" fmla="*/ 2147483647 w 159"/>
                <a:gd name="T15" fmla="*/ 2147483647 h 121"/>
                <a:gd name="T16" fmla="*/ 2147483647 w 159"/>
                <a:gd name="T17" fmla="*/ 2147483647 h 121"/>
                <a:gd name="T18" fmla="*/ 2147483647 w 159"/>
                <a:gd name="T19" fmla="*/ 2147483647 h 121"/>
                <a:gd name="T20" fmla="*/ 2147483647 w 159"/>
                <a:gd name="T21" fmla="*/ 2147483647 h 121"/>
                <a:gd name="T22" fmla="*/ 2147483647 w 159"/>
                <a:gd name="T23" fmla="*/ 2147483647 h 121"/>
                <a:gd name="T24" fmla="*/ 2147483647 w 159"/>
                <a:gd name="T25" fmla="*/ 2147483647 h 121"/>
                <a:gd name="T26" fmla="*/ 2147483647 w 159"/>
                <a:gd name="T27" fmla="*/ 2147483647 h 121"/>
                <a:gd name="T28" fmla="*/ 2147483647 w 159"/>
                <a:gd name="T29" fmla="*/ 2147483647 h 121"/>
                <a:gd name="T30" fmla="*/ 0 w 159"/>
                <a:gd name="T31" fmla="*/ 2147483647 h 121"/>
                <a:gd name="T32" fmla="*/ 2147483647 w 159"/>
                <a:gd name="T33" fmla="*/ 2147483647 h 121"/>
                <a:gd name="T34" fmla="*/ 2147483647 w 159"/>
                <a:gd name="T35" fmla="*/ 2147483647 h 121"/>
                <a:gd name="T36" fmla="*/ 0 w 159"/>
                <a:gd name="T37" fmla="*/ 2147483647 h 121"/>
                <a:gd name="T38" fmla="*/ 2147483647 w 159"/>
                <a:gd name="T39" fmla="*/ 2147483647 h 121"/>
                <a:gd name="T40" fmla="*/ 2147483647 w 159"/>
                <a:gd name="T41" fmla="*/ 2147483647 h 121"/>
                <a:gd name="T42" fmla="*/ 2147483647 w 159"/>
                <a:gd name="T43" fmla="*/ 2147483647 h 121"/>
                <a:gd name="T44" fmla="*/ 2147483647 w 159"/>
                <a:gd name="T45" fmla="*/ 2147483647 h 121"/>
                <a:gd name="T46" fmla="*/ 2147483647 w 159"/>
                <a:gd name="T47" fmla="*/ 2147483647 h 121"/>
                <a:gd name="T48" fmla="*/ 2147483647 w 159"/>
                <a:gd name="T49" fmla="*/ 2147483647 h 121"/>
                <a:gd name="T50" fmla="*/ 2147483647 w 159"/>
                <a:gd name="T51" fmla="*/ 2147483647 h 121"/>
                <a:gd name="T52" fmla="*/ 2147483647 w 159"/>
                <a:gd name="T53" fmla="*/ 2147483647 h 121"/>
                <a:gd name="T54" fmla="*/ 2147483647 w 159"/>
                <a:gd name="T55" fmla="*/ 2147483647 h 121"/>
                <a:gd name="T56" fmla="*/ 2147483647 w 159"/>
                <a:gd name="T57" fmla="*/ 2147483647 h 121"/>
                <a:gd name="T58" fmla="*/ 2147483647 w 159"/>
                <a:gd name="T59" fmla="*/ 2147483647 h 121"/>
                <a:gd name="T60" fmla="*/ 2147483647 w 159"/>
                <a:gd name="T61" fmla="*/ 2147483647 h 121"/>
                <a:gd name="T62" fmla="*/ 2147483647 w 159"/>
                <a:gd name="T63" fmla="*/ 2147483647 h 121"/>
                <a:gd name="T64" fmla="*/ 2147483647 w 159"/>
                <a:gd name="T65" fmla="*/ 2147483647 h 121"/>
                <a:gd name="T66" fmla="*/ 2147483647 w 159"/>
                <a:gd name="T67" fmla="*/ 2147483647 h 121"/>
                <a:gd name="T68" fmla="*/ 2147483647 w 159"/>
                <a:gd name="T69" fmla="*/ 2147483647 h 121"/>
                <a:gd name="T70" fmla="*/ 2147483647 w 159"/>
                <a:gd name="T71" fmla="*/ 2147483647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9"/>
                <a:gd name="T109" fmla="*/ 0 h 121"/>
                <a:gd name="T110" fmla="*/ 159 w 159"/>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9" h="121">
                  <a:moveTo>
                    <a:pt x="156" y="23"/>
                  </a:moveTo>
                  <a:lnTo>
                    <a:pt x="159" y="11"/>
                  </a:lnTo>
                  <a:lnTo>
                    <a:pt x="157" y="6"/>
                  </a:lnTo>
                  <a:lnTo>
                    <a:pt x="148" y="4"/>
                  </a:lnTo>
                  <a:lnTo>
                    <a:pt x="140" y="8"/>
                  </a:lnTo>
                  <a:lnTo>
                    <a:pt x="134" y="9"/>
                  </a:lnTo>
                  <a:lnTo>
                    <a:pt x="129" y="8"/>
                  </a:lnTo>
                  <a:lnTo>
                    <a:pt x="119" y="2"/>
                  </a:lnTo>
                  <a:lnTo>
                    <a:pt x="109" y="0"/>
                  </a:lnTo>
                  <a:lnTo>
                    <a:pt x="102" y="0"/>
                  </a:lnTo>
                  <a:lnTo>
                    <a:pt x="94" y="2"/>
                  </a:lnTo>
                  <a:lnTo>
                    <a:pt x="88" y="6"/>
                  </a:lnTo>
                  <a:lnTo>
                    <a:pt x="81" y="8"/>
                  </a:lnTo>
                  <a:lnTo>
                    <a:pt x="75" y="8"/>
                  </a:lnTo>
                  <a:lnTo>
                    <a:pt x="69" y="11"/>
                  </a:lnTo>
                  <a:lnTo>
                    <a:pt x="62" y="15"/>
                  </a:lnTo>
                  <a:lnTo>
                    <a:pt x="58" y="13"/>
                  </a:lnTo>
                  <a:lnTo>
                    <a:pt x="50" y="11"/>
                  </a:lnTo>
                  <a:lnTo>
                    <a:pt x="44" y="11"/>
                  </a:lnTo>
                  <a:lnTo>
                    <a:pt x="38" y="9"/>
                  </a:lnTo>
                  <a:lnTo>
                    <a:pt x="31" y="11"/>
                  </a:lnTo>
                  <a:lnTo>
                    <a:pt x="27" y="15"/>
                  </a:lnTo>
                  <a:lnTo>
                    <a:pt x="19" y="13"/>
                  </a:lnTo>
                  <a:lnTo>
                    <a:pt x="14" y="15"/>
                  </a:lnTo>
                  <a:lnTo>
                    <a:pt x="10" y="19"/>
                  </a:lnTo>
                  <a:lnTo>
                    <a:pt x="12" y="29"/>
                  </a:lnTo>
                  <a:lnTo>
                    <a:pt x="15" y="34"/>
                  </a:lnTo>
                  <a:lnTo>
                    <a:pt x="14" y="40"/>
                  </a:lnTo>
                  <a:lnTo>
                    <a:pt x="14" y="48"/>
                  </a:lnTo>
                  <a:lnTo>
                    <a:pt x="10" y="52"/>
                  </a:lnTo>
                  <a:lnTo>
                    <a:pt x="6" y="57"/>
                  </a:lnTo>
                  <a:lnTo>
                    <a:pt x="0" y="63"/>
                  </a:lnTo>
                  <a:lnTo>
                    <a:pt x="0" y="67"/>
                  </a:lnTo>
                  <a:lnTo>
                    <a:pt x="4" y="73"/>
                  </a:lnTo>
                  <a:lnTo>
                    <a:pt x="2" y="77"/>
                  </a:lnTo>
                  <a:lnTo>
                    <a:pt x="2" y="82"/>
                  </a:lnTo>
                  <a:lnTo>
                    <a:pt x="0" y="88"/>
                  </a:lnTo>
                  <a:lnTo>
                    <a:pt x="0" y="100"/>
                  </a:lnTo>
                  <a:lnTo>
                    <a:pt x="2" y="105"/>
                  </a:lnTo>
                  <a:lnTo>
                    <a:pt x="6" y="111"/>
                  </a:lnTo>
                  <a:lnTo>
                    <a:pt x="10" y="113"/>
                  </a:lnTo>
                  <a:lnTo>
                    <a:pt x="17" y="121"/>
                  </a:lnTo>
                  <a:lnTo>
                    <a:pt x="23" y="121"/>
                  </a:lnTo>
                  <a:lnTo>
                    <a:pt x="31" y="121"/>
                  </a:lnTo>
                  <a:lnTo>
                    <a:pt x="40" y="121"/>
                  </a:lnTo>
                  <a:lnTo>
                    <a:pt x="44" y="117"/>
                  </a:lnTo>
                  <a:lnTo>
                    <a:pt x="50" y="115"/>
                  </a:lnTo>
                  <a:lnTo>
                    <a:pt x="60" y="119"/>
                  </a:lnTo>
                  <a:lnTo>
                    <a:pt x="67" y="117"/>
                  </a:lnTo>
                  <a:lnTo>
                    <a:pt x="71" y="115"/>
                  </a:lnTo>
                  <a:lnTo>
                    <a:pt x="79" y="113"/>
                  </a:lnTo>
                  <a:lnTo>
                    <a:pt x="85" y="113"/>
                  </a:lnTo>
                  <a:lnTo>
                    <a:pt x="92" y="113"/>
                  </a:lnTo>
                  <a:lnTo>
                    <a:pt x="98" y="111"/>
                  </a:lnTo>
                  <a:lnTo>
                    <a:pt x="106" y="105"/>
                  </a:lnTo>
                  <a:lnTo>
                    <a:pt x="109" y="102"/>
                  </a:lnTo>
                  <a:lnTo>
                    <a:pt x="113" y="96"/>
                  </a:lnTo>
                  <a:lnTo>
                    <a:pt x="121" y="94"/>
                  </a:lnTo>
                  <a:lnTo>
                    <a:pt x="125" y="90"/>
                  </a:lnTo>
                  <a:lnTo>
                    <a:pt x="127" y="84"/>
                  </a:lnTo>
                  <a:lnTo>
                    <a:pt x="129" y="80"/>
                  </a:lnTo>
                  <a:lnTo>
                    <a:pt x="133" y="75"/>
                  </a:lnTo>
                  <a:lnTo>
                    <a:pt x="136" y="73"/>
                  </a:lnTo>
                  <a:lnTo>
                    <a:pt x="142" y="69"/>
                  </a:lnTo>
                  <a:lnTo>
                    <a:pt x="142" y="65"/>
                  </a:lnTo>
                  <a:lnTo>
                    <a:pt x="144" y="59"/>
                  </a:lnTo>
                  <a:lnTo>
                    <a:pt x="142" y="52"/>
                  </a:lnTo>
                  <a:lnTo>
                    <a:pt x="140" y="46"/>
                  </a:lnTo>
                  <a:lnTo>
                    <a:pt x="144" y="42"/>
                  </a:lnTo>
                  <a:lnTo>
                    <a:pt x="150" y="38"/>
                  </a:lnTo>
                  <a:lnTo>
                    <a:pt x="154" y="32"/>
                  </a:lnTo>
                  <a:lnTo>
                    <a:pt x="156" y="23"/>
                  </a:lnTo>
                  <a:close/>
                </a:path>
              </a:pathLst>
            </a:custGeom>
            <a:solidFill>
              <a:srgbClr val="FFE07D"/>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83" name="Freeform 139">
              <a:extLst>
                <a:ext uri="{FF2B5EF4-FFF2-40B4-BE49-F238E27FC236}">
                  <a16:creationId xmlns:a16="http://schemas.microsoft.com/office/drawing/2014/main" id="{B42AEDE2-A740-4D1C-8E63-7A4CE7D42F62}"/>
                </a:ext>
              </a:extLst>
            </p:cNvPr>
            <p:cNvSpPr>
              <a:spLocks/>
            </p:cNvSpPr>
            <p:nvPr/>
          </p:nvSpPr>
          <p:spPr bwMode="auto">
            <a:xfrm>
              <a:off x="5787623" y="1981103"/>
              <a:ext cx="53520" cy="72161"/>
            </a:xfrm>
            <a:custGeom>
              <a:avLst/>
              <a:gdLst>
                <a:gd name="T0" fmla="*/ 2147483647 w 30"/>
                <a:gd name="T1" fmla="*/ 2147483647 h 41"/>
                <a:gd name="T2" fmla="*/ 2147483647 w 30"/>
                <a:gd name="T3" fmla="*/ 2147483647 h 41"/>
                <a:gd name="T4" fmla="*/ 2147483647 w 30"/>
                <a:gd name="T5" fmla="*/ 2147483647 h 41"/>
                <a:gd name="T6" fmla="*/ 2147483647 w 30"/>
                <a:gd name="T7" fmla="*/ 2147483647 h 41"/>
                <a:gd name="T8" fmla="*/ 2147483647 w 30"/>
                <a:gd name="T9" fmla="*/ 2147483647 h 41"/>
                <a:gd name="T10" fmla="*/ 2147483647 w 30"/>
                <a:gd name="T11" fmla="*/ 2147483647 h 41"/>
                <a:gd name="T12" fmla="*/ 2147483647 w 30"/>
                <a:gd name="T13" fmla="*/ 2147483647 h 41"/>
                <a:gd name="T14" fmla="*/ 0 w 30"/>
                <a:gd name="T15" fmla="*/ 2147483647 h 41"/>
                <a:gd name="T16" fmla="*/ 2147483647 w 30"/>
                <a:gd name="T17" fmla="*/ 2147483647 h 41"/>
                <a:gd name="T18" fmla="*/ 2147483647 w 30"/>
                <a:gd name="T19" fmla="*/ 2147483647 h 41"/>
                <a:gd name="T20" fmla="*/ 2147483647 w 30"/>
                <a:gd name="T21" fmla="*/ 2147483647 h 41"/>
                <a:gd name="T22" fmla="*/ 2147483647 w 30"/>
                <a:gd name="T23" fmla="*/ 2147483647 h 41"/>
                <a:gd name="T24" fmla="*/ 2147483647 w 30"/>
                <a:gd name="T25" fmla="*/ 2147483647 h 41"/>
                <a:gd name="T26" fmla="*/ 2147483647 w 30"/>
                <a:gd name="T27" fmla="*/ 2147483647 h 41"/>
                <a:gd name="T28" fmla="*/ 2147483647 w 30"/>
                <a:gd name="T29" fmla="*/ 2147483647 h 41"/>
                <a:gd name="T30" fmla="*/ 2147483647 w 30"/>
                <a:gd name="T31" fmla="*/ 2147483647 h 41"/>
                <a:gd name="T32" fmla="*/ 2147483647 w 30"/>
                <a:gd name="T33" fmla="*/ 0 h 41"/>
                <a:gd name="T34" fmla="*/ 2147483647 w 30"/>
                <a:gd name="T35" fmla="*/ 2147483647 h 41"/>
                <a:gd name="T36" fmla="*/ 2147483647 w 30"/>
                <a:gd name="T37" fmla="*/ 2147483647 h 41"/>
                <a:gd name="T38" fmla="*/ 2147483647 w 30"/>
                <a:gd name="T39" fmla="*/ 2147483647 h 41"/>
                <a:gd name="T40" fmla="*/ 2147483647 w 30"/>
                <a:gd name="T41" fmla="*/ 2147483647 h 41"/>
                <a:gd name="T42" fmla="*/ 2147483647 w 30"/>
                <a:gd name="T43" fmla="*/ 2147483647 h 41"/>
                <a:gd name="T44" fmla="*/ 2147483647 w 30"/>
                <a:gd name="T45" fmla="*/ 2147483647 h 41"/>
                <a:gd name="T46" fmla="*/ 2147483647 w 30"/>
                <a:gd name="T47" fmla="*/ 2147483647 h 41"/>
                <a:gd name="T48" fmla="*/ 2147483647 w 30"/>
                <a:gd name="T49" fmla="*/ 2147483647 h 41"/>
                <a:gd name="T50" fmla="*/ 2147483647 w 30"/>
                <a:gd name="T51" fmla="*/ 2147483647 h 41"/>
                <a:gd name="T52" fmla="*/ 2147483647 w 30"/>
                <a:gd name="T53" fmla="*/ 2147483647 h 41"/>
                <a:gd name="T54" fmla="*/ 2147483647 w 30"/>
                <a:gd name="T55" fmla="*/ 2147483647 h 41"/>
                <a:gd name="T56" fmla="*/ 2147483647 w 30"/>
                <a:gd name="T57" fmla="*/ 2147483647 h 4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41"/>
                <a:gd name="T89" fmla="*/ 30 w 30"/>
                <a:gd name="T90" fmla="*/ 41 h 4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41">
                  <a:moveTo>
                    <a:pt x="15" y="33"/>
                  </a:moveTo>
                  <a:lnTo>
                    <a:pt x="15" y="37"/>
                  </a:lnTo>
                  <a:lnTo>
                    <a:pt x="13" y="39"/>
                  </a:lnTo>
                  <a:lnTo>
                    <a:pt x="9" y="41"/>
                  </a:lnTo>
                  <a:lnTo>
                    <a:pt x="7" y="41"/>
                  </a:lnTo>
                  <a:lnTo>
                    <a:pt x="3" y="41"/>
                  </a:lnTo>
                  <a:lnTo>
                    <a:pt x="1" y="39"/>
                  </a:lnTo>
                  <a:lnTo>
                    <a:pt x="0" y="37"/>
                  </a:lnTo>
                  <a:lnTo>
                    <a:pt x="1" y="31"/>
                  </a:lnTo>
                  <a:lnTo>
                    <a:pt x="3" y="27"/>
                  </a:lnTo>
                  <a:lnTo>
                    <a:pt x="7" y="21"/>
                  </a:lnTo>
                  <a:lnTo>
                    <a:pt x="9" y="18"/>
                  </a:lnTo>
                  <a:lnTo>
                    <a:pt x="11" y="12"/>
                  </a:lnTo>
                  <a:lnTo>
                    <a:pt x="13" y="8"/>
                  </a:lnTo>
                  <a:lnTo>
                    <a:pt x="15" y="4"/>
                  </a:lnTo>
                  <a:lnTo>
                    <a:pt x="19" y="2"/>
                  </a:lnTo>
                  <a:lnTo>
                    <a:pt x="23" y="0"/>
                  </a:lnTo>
                  <a:lnTo>
                    <a:pt x="26" y="2"/>
                  </a:lnTo>
                  <a:lnTo>
                    <a:pt x="30" y="6"/>
                  </a:lnTo>
                  <a:lnTo>
                    <a:pt x="30" y="10"/>
                  </a:lnTo>
                  <a:lnTo>
                    <a:pt x="28" y="14"/>
                  </a:lnTo>
                  <a:lnTo>
                    <a:pt x="26" y="16"/>
                  </a:lnTo>
                  <a:lnTo>
                    <a:pt x="24" y="18"/>
                  </a:lnTo>
                  <a:lnTo>
                    <a:pt x="23" y="21"/>
                  </a:lnTo>
                  <a:lnTo>
                    <a:pt x="23" y="25"/>
                  </a:lnTo>
                  <a:lnTo>
                    <a:pt x="21" y="25"/>
                  </a:lnTo>
                  <a:lnTo>
                    <a:pt x="21" y="27"/>
                  </a:lnTo>
                  <a:lnTo>
                    <a:pt x="19" y="29"/>
                  </a:lnTo>
                  <a:lnTo>
                    <a:pt x="15" y="33"/>
                  </a:lnTo>
                  <a:close/>
                </a:path>
              </a:pathLst>
            </a:custGeom>
            <a:solidFill>
              <a:srgbClr val="FFE07D"/>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84" name="Freeform 140">
              <a:extLst>
                <a:ext uri="{FF2B5EF4-FFF2-40B4-BE49-F238E27FC236}">
                  <a16:creationId xmlns:a16="http://schemas.microsoft.com/office/drawing/2014/main" id="{0CA50E23-4CE2-4CDD-BDCC-431BBB25B08D}"/>
                </a:ext>
              </a:extLst>
            </p:cNvPr>
            <p:cNvSpPr>
              <a:spLocks/>
            </p:cNvSpPr>
            <p:nvPr/>
          </p:nvSpPr>
          <p:spPr bwMode="auto">
            <a:xfrm>
              <a:off x="5848533" y="1993725"/>
              <a:ext cx="75671" cy="43299"/>
            </a:xfrm>
            <a:custGeom>
              <a:avLst/>
              <a:gdLst>
                <a:gd name="T0" fmla="*/ 2147483647 w 42"/>
                <a:gd name="T1" fmla="*/ 2147483647 h 25"/>
                <a:gd name="T2" fmla="*/ 2147483647 w 42"/>
                <a:gd name="T3" fmla="*/ 2147483647 h 25"/>
                <a:gd name="T4" fmla="*/ 2147483647 w 42"/>
                <a:gd name="T5" fmla="*/ 2147483647 h 25"/>
                <a:gd name="T6" fmla="*/ 2147483647 w 42"/>
                <a:gd name="T7" fmla="*/ 2147483647 h 25"/>
                <a:gd name="T8" fmla="*/ 2147483647 w 42"/>
                <a:gd name="T9" fmla="*/ 2147483647 h 25"/>
                <a:gd name="T10" fmla="*/ 2147483647 w 42"/>
                <a:gd name="T11" fmla="*/ 2147483647 h 25"/>
                <a:gd name="T12" fmla="*/ 0 w 42"/>
                <a:gd name="T13" fmla="*/ 2147483647 h 25"/>
                <a:gd name="T14" fmla="*/ 0 w 42"/>
                <a:gd name="T15" fmla="*/ 2147483647 h 25"/>
                <a:gd name="T16" fmla="*/ 0 w 42"/>
                <a:gd name="T17" fmla="*/ 2147483647 h 25"/>
                <a:gd name="T18" fmla="*/ 2147483647 w 42"/>
                <a:gd name="T19" fmla="*/ 2147483647 h 25"/>
                <a:gd name="T20" fmla="*/ 2147483647 w 42"/>
                <a:gd name="T21" fmla="*/ 2147483647 h 25"/>
                <a:gd name="T22" fmla="*/ 2147483647 w 42"/>
                <a:gd name="T23" fmla="*/ 2147483647 h 25"/>
                <a:gd name="T24" fmla="*/ 2147483647 w 42"/>
                <a:gd name="T25" fmla="*/ 2147483647 h 25"/>
                <a:gd name="T26" fmla="*/ 2147483647 w 42"/>
                <a:gd name="T27" fmla="*/ 2147483647 h 25"/>
                <a:gd name="T28" fmla="*/ 2147483647 w 42"/>
                <a:gd name="T29" fmla="*/ 2147483647 h 25"/>
                <a:gd name="T30" fmla="*/ 2147483647 w 42"/>
                <a:gd name="T31" fmla="*/ 2147483647 h 25"/>
                <a:gd name="T32" fmla="*/ 2147483647 w 42"/>
                <a:gd name="T33" fmla="*/ 0 h 25"/>
                <a:gd name="T34" fmla="*/ 2147483647 w 42"/>
                <a:gd name="T35" fmla="*/ 0 h 25"/>
                <a:gd name="T36" fmla="*/ 2147483647 w 42"/>
                <a:gd name="T37" fmla="*/ 0 h 25"/>
                <a:gd name="T38" fmla="*/ 2147483647 w 42"/>
                <a:gd name="T39" fmla="*/ 2147483647 h 25"/>
                <a:gd name="T40" fmla="*/ 2147483647 w 42"/>
                <a:gd name="T41" fmla="*/ 2147483647 h 25"/>
                <a:gd name="T42" fmla="*/ 2147483647 w 42"/>
                <a:gd name="T43" fmla="*/ 2147483647 h 25"/>
                <a:gd name="T44" fmla="*/ 2147483647 w 42"/>
                <a:gd name="T45" fmla="*/ 2147483647 h 25"/>
                <a:gd name="T46" fmla="*/ 2147483647 w 42"/>
                <a:gd name="T47" fmla="*/ 2147483647 h 25"/>
                <a:gd name="T48" fmla="*/ 2147483647 w 42"/>
                <a:gd name="T49" fmla="*/ 2147483647 h 25"/>
                <a:gd name="T50" fmla="*/ 2147483647 w 42"/>
                <a:gd name="T51" fmla="*/ 2147483647 h 25"/>
                <a:gd name="T52" fmla="*/ 2147483647 w 42"/>
                <a:gd name="T53" fmla="*/ 2147483647 h 25"/>
                <a:gd name="T54" fmla="*/ 2147483647 w 42"/>
                <a:gd name="T55" fmla="*/ 2147483647 h 25"/>
                <a:gd name="T56" fmla="*/ 2147483647 w 42"/>
                <a:gd name="T57" fmla="*/ 2147483647 h 25"/>
                <a:gd name="T58" fmla="*/ 2147483647 w 42"/>
                <a:gd name="T59" fmla="*/ 2147483647 h 25"/>
                <a:gd name="T60" fmla="*/ 2147483647 w 42"/>
                <a:gd name="T61" fmla="*/ 2147483647 h 25"/>
                <a:gd name="T62" fmla="*/ 2147483647 w 42"/>
                <a:gd name="T63" fmla="*/ 2147483647 h 25"/>
                <a:gd name="T64" fmla="*/ 2147483647 w 42"/>
                <a:gd name="T65" fmla="*/ 2147483647 h 25"/>
                <a:gd name="T66" fmla="*/ 2147483647 w 42"/>
                <a:gd name="T67" fmla="*/ 2147483647 h 25"/>
                <a:gd name="T68" fmla="*/ 2147483647 w 42"/>
                <a:gd name="T69" fmla="*/ 2147483647 h 25"/>
                <a:gd name="T70" fmla="*/ 2147483647 w 42"/>
                <a:gd name="T71" fmla="*/ 2147483647 h 25"/>
                <a:gd name="T72" fmla="*/ 2147483647 w 42"/>
                <a:gd name="T73" fmla="*/ 2147483647 h 25"/>
                <a:gd name="T74" fmla="*/ 2147483647 w 42"/>
                <a:gd name="T75" fmla="*/ 2147483647 h 25"/>
                <a:gd name="T76" fmla="*/ 2147483647 w 42"/>
                <a:gd name="T77" fmla="*/ 2147483647 h 25"/>
                <a:gd name="T78" fmla="*/ 2147483647 w 42"/>
                <a:gd name="T79" fmla="*/ 2147483647 h 25"/>
                <a:gd name="T80" fmla="*/ 2147483647 w 42"/>
                <a:gd name="T81" fmla="*/ 2147483647 h 25"/>
                <a:gd name="T82" fmla="*/ 2147483647 w 42"/>
                <a:gd name="T83" fmla="*/ 2147483647 h 25"/>
                <a:gd name="T84" fmla="*/ 2147483647 w 42"/>
                <a:gd name="T85" fmla="*/ 2147483647 h 25"/>
                <a:gd name="T86" fmla="*/ 2147483647 w 42"/>
                <a:gd name="T87" fmla="*/ 2147483647 h 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
                <a:gd name="T133" fmla="*/ 0 h 25"/>
                <a:gd name="T134" fmla="*/ 42 w 42"/>
                <a:gd name="T135" fmla="*/ 25 h 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 h="25">
                  <a:moveTo>
                    <a:pt x="13" y="25"/>
                  </a:moveTo>
                  <a:lnTo>
                    <a:pt x="12" y="25"/>
                  </a:lnTo>
                  <a:lnTo>
                    <a:pt x="8" y="25"/>
                  </a:lnTo>
                  <a:lnTo>
                    <a:pt x="6" y="25"/>
                  </a:lnTo>
                  <a:lnTo>
                    <a:pt x="4" y="25"/>
                  </a:lnTo>
                  <a:lnTo>
                    <a:pt x="2" y="23"/>
                  </a:lnTo>
                  <a:lnTo>
                    <a:pt x="0" y="21"/>
                  </a:lnTo>
                  <a:lnTo>
                    <a:pt x="0" y="19"/>
                  </a:lnTo>
                  <a:lnTo>
                    <a:pt x="0" y="17"/>
                  </a:lnTo>
                  <a:lnTo>
                    <a:pt x="2" y="15"/>
                  </a:lnTo>
                  <a:lnTo>
                    <a:pt x="4" y="14"/>
                  </a:lnTo>
                  <a:lnTo>
                    <a:pt x="8" y="12"/>
                  </a:lnTo>
                  <a:lnTo>
                    <a:pt x="13" y="12"/>
                  </a:lnTo>
                  <a:lnTo>
                    <a:pt x="19" y="8"/>
                  </a:lnTo>
                  <a:lnTo>
                    <a:pt x="23" y="4"/>
                  </a:lnTo>
                  <a:lnTo>
                    <a:pt x="27" y="2"/>
                  </a:lnTo>
                  <a:lnTo>
                    <a:pt x="31" y="0"/>
                  </a:lnTo>
                  <a:lnTo>
                    <a:pt x="33" y="0"/>
                  </a:lnTo>
                  <a:lnTo>
                    <a:pt x="37" y="0"/>
                  </a:lnTo>
                  <a:lnTo>
                    <a:pt x="38" y="2"/>
                  </a:lnTo>
                  <a:lnTo>
                    <a:pt x="40" y="2"/>
                  </a:lnTo>
                  <a:lnTo>
                    <a:pt x="40" y="4"/>
                  </a:lnTo>
                  <a:lnTo>
                    <a:pt x="40" y="6"/>
                  </a:lnTo>
                  <a:lnTo>
                    <a:pt x="42" y="8"/>
                  </a:lnTo>
                  <a:lnTo>
                    <a:pt x="42" y="10"/>
                  </a:lnTo>
                  <a:lnTo>
                    <a:pt x="42" y="12"/>
                  </a:lnTo>
                  <a:lnTo>
                    <a:pt x="42" y="14"/>
                  </a:lnTo>
                  <a:lnTo>
                    <a:pt x="42" y="15"/>
                  </a:lnTo>
                  <a:lnTo>
                    <a:pt x="42" y="17"/>
                  </a:lnTo>
                  <a:lnTo>
                    <a:pt x="40" y="19"/>
                  </a:lnTo>
                  <a:lnTo>
                    <a:pt x="40" y="21"/>
                  </a:lnTo>
                  <a:lnTo>
                    <a:pt x="38" y="21"/>
                  </a:lnTo>
                  <a:lnTo>
                    <a:pt x="35" y="21"/>
                  </a:lnTo>
                  <a:lnTo>
                    <a:pt x="33" y="23"/>
                  </a:lnTo>
                  <a:lnTo>
                    <a:pt x="31" y="23"/>
                  </a:lnTo>
                  <a:lnTo>
                    <a:pt x="29" y="23"/>
                  </a:lnTo>
                  <a:lnTo>
                    <a:pt x="27" y="23"/>
                  </a:lnTo>
                  <a:lnTo>
                    <a:pt x="25" y="23"/>
                  </a:lnTo>
                  <a:lnTo>
                    <a:pt x="23" y="23"/>
                  </a:lnTo>
                  <a:lnTo>
                    <a:pt x="21" y="23"/>
                  </a:lnTo>
                  <a:lnTo>
                    <a:pt x="17" y="23"/>
                  </a:lnTo>
                  <a:lnTo>
                    <a:pt x="13" y="25"/>
                  </a:lnTo>
                  <a:close/>
                </a:path>
              </a:pathLst>
            </a:custGeom>
            <a:solidFill>
              <a:srgbClr val="FFE07D"/>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85" name="Freeform 141">
              <a:extLst>
                <a:ext uri="{FF2B5EF4-FFF2-40B4-BE49-F238E27FC236}">
                  <a16:creationId xmlns:a16="http://schemas.microsoft.com/office/drawing/2014/main" id="{9251FE3A-B04B-41FD-98B9-1588ECA77F16}"/>
                </a:ext>
              </a:extLst>
            </p:cNvPr>
            <p:cNvSpPr>
              <a:spLocks/>
            </p:cNvSpPr>
            <p:nvPr/>
          </p:nvSpPr>
          <p:spPr bwMode="auto">
            <a:xfrm>
              <a:off x="5957376" y="1860234"/>
              <a:ext cx="90429" cy="63143"/>
            </a:xfrm>
            <a:custGeom>
              <a:avLst/>
              <a:gdLst>
                <a:gd name="T0" fmla="*/ 2147483647 w 50"/>
                <a:gd name="T1" fmla="*/ 2147483647 h 37"/>
                <a:gd name="T2" fmla="*/ 2147483647 w 50"/>
                <a:gd name="T3" fmla="*/ 2147483647 h 37"/>
                <a:gd name="T4" fmla="*/ 2147483647 w 50"/>
                <a:gd name="T5" fmla="*/ 2147483647 h 37"/>
                <a:gd name="T6" fmla="*/ 2147483647 w 50"/>
                <a:gd name="T7" fmla="*/ 2147483647 h 37"/>
                <a:gd name="T8" fmla="*/ 2147483647 w 50"/>
                <a:gd name="T9" fmla="*/ 2147483647 h 37"/>
                <a:gd name="T10" fmla="*/ 2147483647 w 50"/>
                <a:gd name="T11" fmla="*/ 2147483647 h 37"/>
                <a:gd name="T12" fmla="*/ 2147483647 w 50"/>
                <a:gd name="T13" fmla="*/ 0 h 37"/>
                <a:gd name="T14" fmla="*/ 2147483647 w 50"/>
                <a:gd name="T15" fmla="*/ 2147483647 h 37"/>
                <a:gd name="T16" fmla="*/ 2147483647 w 50"/>
                <a:gd name="T17" fmla="*/ 2147483647 h 37"/>
                <a:gd name="T18" fmla="*/ 0 w 50"/>
                <a:gd name="T19" fmla="*/ 2147483647 h 37"/>
                <a:gd name="T20" fmla="*/ 0 w 50"/>
                <a:gd name="T21" fmla="*/ 2147483647 h 37"/>
                <a:gd name="T22" fmla="*/ 2147483647 w 50"/>
                <a:gd name="T23" fmla="*/ 2147483647 h 37"/>
                <a:gd name="T24" fmla="*/ 2147483647 w 50"/>
                <a:gd name="T25" fmla="*/ 2147483647 h 37"/>
                <a:gd name="T26" fmla="*/ 2147483647 w 50"/>
                <a:gd name="T27" fmla="*/ 2147483647 h 37"/>
                <a:gd name="T28" fmla="*/ 2147483647 w 50"/>
                <a:gd name="T29" fmla="*/ 2147483647 h 37"/>
                <a:gd name="T30" fmla="*/ 2147483647 w 50"/>
                <a:gd name="T31" fmla="*/ 2147483647 h 37"/>
                <a:gd name="T32" fmla="*/ 2147483647 w 50"/>
                <a:gd name="T33" fmla="*/ 2147483647 h 37"/>
                <a:gd name="T34" fmla="*/ 2147483647 w 50"/>
                <a:gd name="T35" fmla="*/ 2147483647 h 37"/>
                <a:gd name="T36" fmla="*/ 2147483647 w 50"/>
                <a:gd name="T37" fmla="*/ 2147483647 h 37"/>
                <a:gd name="T38" fmla="*/ 2147483647 w 50"/>
                <a:gd name="T39" fmla="*/ 2147483647 h 37"/>
                <a:gd name="T40" fmla="*/ 2147483647 w 50"/>
                <a:gd name="T41" fmla="*/ 2147483647 h 37"/>
                <a:gd name="T42" fmla="*/ 2147483647 w 50"/>
                <a:gd name="T43" fmla="*/ 2147483647 h 37"/>
                <a:gd name="T44" fmla="*/ 2147483647 w 50"/>
                <a:gd name="T45" fmla="*/ 2147483647 h 37"/>
                <a:gd name="T46" fmla="*/ 2147483647 w 50"/>
                <a:gd name="T47" fmla="*/ 2147483647 h 37"/>
                <a:gd name="T48" fmla="*/ 2147483647 w 50"/>
                <a:gd name="T49" fmla="*/ 2147483647 h 37"/>
                <a:gd name="T50" fmla="*/ 2147483647 w 50"/>
                <a:gd name="T51" fmla="*/ 2147483647 h 37"/>
                <a:gd name="T52" fmla="*/ 2147483647 w 50"/>
                <a:gd name="T53" fmla="*/ 2147483647 h 37"/>
                <a:gd name="T54" fmla="*/ 2147483647 w 50"/>
                <a:gd name="T55" fmla="*/ 2147483647 h 37"/>
                <a:gd name="T56" fmla="*/ 2147483647 w 50"/>
                <a:gd name="T57" fmla="*/ 2147483647 h 37"/>
                <a:gd name="T58" fmla="*/ 2147483647 w 50"/>
                <a:gd name="T59" fmla="*/ 2147483647 h 37"/>
                <a:gd name="T60" fmla="*/ 2147483647 w 50"/>
                <a:gd name="T61" fmla="*/ 2147483647 h 37"/>
                <a:gd name="T62" fmla="*/ 2147483647 w 50"/>
                <a:gd name="T63" fmla="*/ 2147483647 h 37"/>
                <a:gd name="T64" fmla="*/ 2147483647 w 50"/>
                <a:gd name="T65" fmla="*/ 2147483647 h 37"/>
                <a:gd name="T66" fmla="*/ 2147483647 w 50"/>
                <a:gd name="T67" fmla="*/ 2147483647 h 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0"/>
                <a:gd name="T103" fmla="*/ 0 h 37"/>
                <a:gd name="T104" fmla="*/ 50 w 50"/>
                <a:gd name="T105" fmla="*/ 37 h 3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0" h="37">
                  <a:moveTo>
                    <a:pt x="50" y="22"/>
                  </a:moveTo>
                  <a:lnTo>
                    <a:pt x="48" y="16"/>
                  </a:lnTo>
                  <a:lnTo>
                    <a:pt x="43" y="14"/>
                  </a:lnTo>
                  <a:lnTo>
                    <a:pt x="37" y="10"/>
                  </a:lnTo>
                  <a:lnTo>
                    <a:pt x="29" y="6"/>
                  </a:lnTo>
                  <a:lnTo>
                    <a:pt x="22" y="2"/>
                  </a:lnTo>
                  <a:lnTo>
                    <a:pt x="16" y="0"/>
                  </a:lnTo>
                  <a:lnTo>
                    <a:pt x="10" y="2"/>
                  </a:lnTo>
                  <a:lnTo>
                    <a:pt x="4" y="6"/>
                  </a:lnTo>
                  <a:lnTo>
                    <a:pt x="0" y="10"/>
                  </a:lnTo>
                  <a:lnTo>
                    <a:pt x="0" y="14"/>
                  </a:lnTo>
                  <a:lnTo>
                    <a:pt x="2" y="22"/>
                  </a:lnTo>
                  <a:lnTo>
                    <a:pt x="8" y="23"/>
                  </a:lnTo>
                  <a:lnTo>
                    <a:pt x="14" y="23"/>
                  </a:lnTo>
                  <a:lnTo>
                    <a:pt x="16" y="25"/>
                  </a:lnTo>
                  <a:lnTo>
                    <a:pt x="22" y="29"/>
                  </a:lnTo>
                  <a:lnTo>
                    <a:pt x="23" y="33"/>
                  </a:lnTo>
                  <a:lnTo>
                    <a:pt x="25" y="35"/>
                  </a:lnTo>
                  <a:lnTo>
                    <a:pt x="29" y="37"/>
                  </a:lnTo>
                  <a:lnTo>
                    <a:pt x="35" y="37"/>
                  </a:lnTo>
                  <a:lnTo>
                    <a:pt x="39" y="35"/>
                  </a:lnTo>
                  <a:lnTo>
                    <a:pt x="41" y="35"/>
                  </a:lnTo>
                  <a:lnTo>
                    <a:pt x="43" y="35"/>
                  </a:lnTo>
                  <a:lnTo>
                    <a:pt x="43" y="33"/>
                  </a:lnTo>
                  <a:lnTo>
                    <a:pt x="45" y="33"/>
                  </a:lnTo>
                  <a:lnTo>
                    <a:pt x="45" y="35"/>
                  </a:lnTo>
                  <a:lnTo>
                    <a:pt x="47" y="33"/>
                  </a:lnTo>
                  <a:lnTo>
                    <a:pt x="48" y="31"/>
                  </a:lnTo>
                  <a:lnTo>
                    <a:pt x="50" y="25"/>
                  </a:lnTo>
                  <a:lnTo>
                    <a:pt x="50" y="22"/>
                  </a:lnTo>
                  <a:close/>
                </a:path>
              </a:pathLst>
            </a:custGeom>
            <a:solidFill>
              <a:srgbClr val="FFE07D"/>
            </a:solidFill>
            <a:ln w="9525" cap="rnd" cmpd="sng">
              <a:solidFill>
                <a:sysClr val="window" lastClr="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black"/>
                </a:solidFill>
                <a:effectLst/>
                <a:uLnTx/>
                <a:uFillTx/>
                <a:latin typeface="Raleway" panose="020B0604020202020204" charset="0"/>
                <a:ea typeface="+mn-ea"/>
                <a:cs typeface="+mn-cs"/>
              </a:endParaRPr>
            </a:p>
          </p:txBody>
        </p:sp>
        <p:sp>
          <p:nvSpPr>
            <p:cNvPr id="186" name="Elipse 185">
              <a:extLst>
                <a:ext uri="{FF2B5EF4-FFF2-40B4-BE49-F238E27FC236}">
                  <a16:creationId xmlns:a16="http://schemas.microsoft.com/office/drawing/2014/main" id="{80F96BCE-5ED0-4123-B387-656EFC60AE84}"/>
                </a:ext>
              </a:extLst>
            </p:cNvPr>
            <p:cNvSpPr/>
            <p:nvPr/>
          </p:nvSpPr>
          <p:spPr>
            <a:xfrm>
              <a:off x="4562195" y="2322075"/>
              <a:ext cx="118163" cy="118800"/>
            </a:xfrm>
            <a:prstGeom prst="ellipse">
              <a:avLst/>
            </a:prstGeom>
            <a:solidFill>
              <a:srgbClr val="FF0000"/>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white"/>
                </a:solidFill>
                <a:effectLst/>
                <a:uLnTx/>
                <a:uFillTx/>
                <a:latin typeface="Raleway" panose="020B0604020202020204" charset="0"/>
                <a:ea typeface="+mn-ea"/>
                <a:cs typeface="+mn-cs"/>
              </a:endParaRPr>
            </a:p>
          </p:txBody>
        </p:sp>
        <p:sp>
          <p:nvSpPr>
            <p:cNvPr id="187" name="Elipse 186">
              <a:extLst>
                <a:ext uri="{FF2B5EF4-FFF2-40B4-BE49-F238E27FC236}">
                  <a16:creationId xmlns:a16="http://schemas.microsoft.com/office/drawing/2014/main" id="{F7689EF9-3A44-4A04-8036-50A822F984E5}"/>
                </a:ext>
              </a:extLst>
            </p:cNvPr>
            <p:cNvSpPr/>
            <p:nvPr/>
          </p:nvSpPr>
          <p:spPr>
            <a:xfrm>
              <a:off x="7701428" y="2607119"/>
              <a:ext cx="118163" cy="118800"/>
            </a:xfrm>
            <a:prstGeom prst="ellipse">
              <a:avLst/>
            </a:prstGeom>
            <a:solidFill>
              <a:sysClr val="windowText" lastClr="000000"/>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white"/>
                </a:solidFill>
                <a:effectLst/>
                <a:uLnTx/>
                <a:uFillTx/>
                <a:latin typeface="Raleway" panose="020B0604020202020204" charset="0"/>
                <a:ea typeface="+mn-ea"/>
                <a:cs typeface="+mn-cs"/>
              </a:endParaRPr>
            </a:p>
          </p:txBody>
        </p:sp>
        <p:sp>
          <p:nvSpPr>
            <p:cNvPr id="188" name="Elipse 187">
              <a:extLst>
                <a:ext uri="{FF2B5EF4-FFF2-40B4-BE49-F238E27FC236}">
                  <a16:creationId xmlns:a16="http://schemas.microsoft.com/office/drawing/2014/main" id="{31E1E187-FF60-42D6-BDAA-0AEF16F1B1C7}"/>
                </a:ext>
              </a:extLst>
            </p:cNvPr>
            <p:cNvSpPr/>
            <p:nvPr/>
          </p:nvSpPr>
          <p:spPr>
            <a:xfrm>
              <a:off x="7758100" y="2943578"/>
              <a:ext cx="118163" cy="118800"/>
            </a:xfrm>
            <a:prstGeom prst="ellipse">
              <a:avLst/>
            </a:prstGeom>
            <a:solidFill>
              <a:srgbClr val="FF0000"/>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white"/>
                </a:solidFill>
                <a:effectLst/>
                <a:uLnTx/>
                <a:uFillTx/>
                <a:latin typeface="Raleway" panose="020B0604020202020204" charset="0"/>
                <a:ea typeface="+mn-ea"/>
                <a:cs typeface="+mn-cs"/>
              </a:endParaRPr>
            </a:p>
          </p:txBody>
        </p:sp>
        <p:sp>
          <p:nvSpPr>
            <p:cNvPr id="189" name="Elipse 188">
              <a:extLst>
                <a:ext uri="{FF2B5EF4-FFF2-40B4-BE49-F238E27FC236}">
                  <a16:creationId xmlns:a16="http://schemas.microsoft.com/office/drawing/2014/main" id="{D24C0EFB-FF31-46A0-938A-96F65B990AAF}"/>
                </a:ext>
              </a:extLst>
            </p:cNvPr>
            <p:cNvSpPr/>
            <p:nvPr/>
          </p:nvSpPr>
          <p:spPr>
            <a:xfrm>
              <a:off x="7220467" y="3548841"/>
              <a:ext cx="118163" cy="118800"/>
            </a:xfrm>
            <a:prstGeom prst="ellipse">
              <a:avLst/>
            </a:prstGeom>
            <a:solidFill>
              <a:srgbClr val="FF0000"/>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white"/>
                </a:solidFill>
                <a:effectLst/>
                <a:uLnTx/>
                <a:uFillTx/>
                <a:latin typeface="Raleway" panose="020B0604020202020204" charset="0"/>
                <a:ea typeface="+mn-ea"/>
                <a:cs typeface="+mn-cs"/>
              </a:endParaRPr>
            </a:p>
          </p:txBody>
        </p:sp>
        <p:sp>
          <p:nvSpPr>
            <p:cNvPr id="190" name="Elipse 189">
              <a:extLst>
                <a:ext uri="{FF2B5EF4-FFF2-40B4-BE49-F238E27FC236}">
                  <a16:creationId xmlns:a16="http://schemas.microsoft.com/office/drawing/2014/main" id="{3C845CDD-1789-42DD-8E4F-404E39017A45}"/>
                </a:ext>
              </a:extLst>
            </p:cNvPr>
            <p:cNvSpPr/>
            <p:nvPr/>
          </p:nvSpPr>
          <p:spPr>
            <a:xfrm>
              <a:off x="6854319" y="4670341"/>
              <a:ext cx="118163" cy="118800"/>
            </a:xfrm>
            <a:prstGeom prst="ellipse">
              <a:avLst/>
            </a:prstGeom>
            <a:solidFill>
              <a:schemeClr val="accent4">
                <a:lumMod val="50000"/>
              </a:schemeClr>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white"/>
                </a:solidFill>
                <a:effectLst/>
                <a:uLnTx/>
                <a:uFillTx/>
                <a:latin typeface="Raleway" panose="020B0604020202020204" charset="0"/>
                <a:ea typeface="+mn-ea"/>
                <a:cs typeface="+mn-cs"/>
              </a:endParaRPr>
            </a:p>
          </p:txBody>
        </p:sp>
        <p:sp>
          <p:nvSpPr>
            <p:cNvPr id="191" name="Elipse 190">
              <a:extLst>
                <a:ext uri="{FF2B5EF4-FFF2-40B4-BE49-F238E27FC236}">
                  <a16:creationId xmlns:a16="http://schemas.microsoft.com/office/drawing/2014/main" id="{811DC840-3E0F-45B1-B227-188672DD4C31}"/>
                </a:ext>
              </a:extLst>
            </p:cNvPr>
            <p:cNvSpPr/>
            <p:nvPr/>
          </p:nvSpPr>
          <p:spPr>
            <a:xfrm>
              <a:off x="6736986" y="4688114"/>
              <a:ext cx="118163" cy="118800"/>
            </a:xfrm>
            <a:prstGeom prst="ellipse">
              <a:avLst/>
            </a:prstGeom>
            <a:solidFill>
              <a:sysClr val="windowText" lastClr="000000"/>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white"/>
                </a:solidFill>
                <a:effectLst/>
                <a:uLnTx/>
                <a:uFillTx/>
                <a:latin typeface="Raleway" panose="020B0604020202020204" charset="0"/>
                <a:ea typeface="+mn-ea"/>
                <a:cs typeface="+mn-cs"/>
              </a:endParaRPr>
            </a:p>
          </p:txBody>
        </p:sp>
        <p:sp>
          <p:nvSpPr>
            <p:cNvPr id="192" name="Elipse 191">
              <a:extLst>
                <a:ext uri="{FF2B5EF4-FFF2-40B4-BE49-F238E27FC236}">
                  <a16:creationId xmlns:a16="http://schemas.microsoft.com/office/drawing/2014/main" id="{DF91B4B8-C778-4478-8E1A-A89E309895C0}"/>
                </a:ext>
              </a:extLst>
            </p:cNvPr>
            <p:cNvSpPr/>
            <p:nvPr/>
          </p:nvSpPr>
          <p:spPr>
            <a:xfrm>
              <a:off x="6597232" y="4403069"/>
              <a:ext cx="118163" cy="118800"/>
            </a:xfrm>
            <a:prstGeom prst="ellipse">
              <a:avLst/>
            </a:prstGeom>
            <a:solidFill>
              <a:srgbClr val="FF0000"/>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white"/>
                </a:solidFill>
                <a:effectLst/>
                <a:uLnTx/>
                <a:uFillTx/>
                <a:latin typeface="Raleway" panose="020B0604020202020204" charset="0"/>
                <a:ea typeface="+mn-ea"/>
                <a:cs typeface="+mn-cs"/>
              </a:endParaRPr>
            </a:p>
          </p:txBody>
        </p:sp>
        <p:sp>
          <p:nvSpPr>
            <p:cNvPr id="193" name="Elipse 192">
              <a:extLst>
                <a:ext uri="{FF2B5EF4-FFF2-40B4-BE49-F238E27FC236}">
                  <a16:creationId xmlns:a16="http://schemas.microsoft.com/office/drawing/2014/main" id="{7C8883B9-9B46-4C33-A4FC-E3EE0158CAE7}"/>
                </a:ext>
              </a:extLst>
            </p:cNvPr>
            <p:cNvSpPr/>
            <p:nvPr/>
          </p:nvSpPr>
          <p:spPr>
            <a:xfrm>
              <a:off x="6409310" y="4786434"/>
              <a:ext cx="118163" cy="118800"/>
            </a:xfrm>
            <a:prstGeom prst="ellipse">
              <a:avLst/>
            </a:prstGeom>
            <a:solidFill>
              <a:sysClr val="windowText" lastClr="000000"/>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white"/>
                </a:solidFill>
                <a:effectLst/>
                <a:uLnTx/>
                <a:uFillTx/>
                <a:latin typeface="Raleway" panose="020B0604020202020204" charset="0"/>
                <a:ea typeface="+mn-ea"/>
                <a:cs typeface="+mn-cs"/>
              </a:endParaRPr>
            </a:p>
          </p:txBody>
        </p:sp>
        <p:sp>
          <p:nvSpPr>
            <p:cNvPr id="194" name="Elipse 193">
              <a:extLst>
                <a:ext uri="{FF2B5EF4-FFF2-40B4-BE49-F238E27FC236}">
                  <a16:creationId xmlns:a16="http://schemas.microsoft.com/office/drawing/2014/main" id="{33E960D6-7D18-486D-9E9C-1AB32F585AD6}"/>
                </a:ext>
              </a:extLst>
            </p:cNvPr>
            <p:cNvSpPr/>
            <p:nvPr/>
          </p:nvSpPr>
          <p:spPr>
            <a:xfrm>
              <a:off x="6286308" y="4841457"/>
              <a:ext cx="118163" cy="118800"/>
            </a:xfrm>
            <a:prstGeom prst="ellipse">
              <a:avLst/>
            </a:prstGeom>
            <a:solidFill>
              <a:sysClr val="windowText" lastClr="000000"/>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white"/>
                </a:solidFill>
                <a:effectLst/>
                <a:uLnTx/>
                <a:uFillTx/>
                <a:latin typeface="Raleway" panose="020B0604020202020204" charset="0"/>
                <a:ea typeface="+mn-ea"/>
                <a:cs typeface="+mn-cs"/>
              </a:endParaRPr>
            </a:p>
          </p:txBody>
        </p:sp>
        <p:sp>
          <p:nvSpPr>
            <p:cNvPr id="195" name="Elipse 194">
              <a:extLst>
                <a:ext uri="{FF2B5EF4-FFF2-40B4-BE49-F238E27FC236}">
                  <a16:creationId xmlns:a16="http://schemas.microsoft.com/office/drawing/2014/main" id="{F7C44591-2C62-4F6B-AB80-55C2B3DBFBD7}"/>
                </a:ext>
              </a:extLst>
            </p:cNvPr>
            <p:cNvSpPr/>
            <p:nvPr/>
          </p:nvSpPr>
          <p:spPr>
            <a:xfrm>
              <a:off x="6223947" y="4743137"/>
              <a:ext cx="118163" cy="118800"/>
            </a:xfrm>
            <a:prstGeom prst="ellipse">
              <a:avLst/>
            </a:prstGeom>
            <a:solidFill>
              <a:sysClr val="windowText" lastClr="000000"/>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white"/>
                </a:solidFill>
                <a:effectLst/>
                <a:uLnTx/>
                <a:uFillTx/>
                <a:latin typeface="Raleway" panose="020B0604020202020204" charset="0"/>
                <a:ea typeface="+mn-ea"/>
                <a:cs typeface="+mn-cs"/>
              </a:endParaRPr>
            </a:p>
          </p:txBody>
        </p:sp>
        <p:sp>
          <p:nvSpPr>
            <p:cNvPr id="196" name="Elipse 195">
              <a:extLst>
                <a:ext uri="{FF2B5EF4-FFF2-40B4-BE49-F238E27FC236}">
                  <a16:creationId xmlns:a16="http://schemas.microsoft.com/office/drawing/2014/main" id="{E60799FA-2198-41A8-AFD7-6BB8FFFB86B7}"/>
                </a:ext>
              </a:extLst>
            </p:cNvPr>
            <p:cNvSpPr/>
            <p:nvPr/>
          </p:nvSpPr>
          <p:spPr>
            <a:xfrm>
              <a:off x="6038591" y="4560878"/>
              <a:ext cx="118163" cy="118800"/>
            </a:xfrm>
            <a:prstGeom prst="ellipse">
              <a:avLst/>
            </a:prstGeom>
            <a:solidFill>
              <a:sysClr val="windowText" lastClr="000000"/>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white"/>
                </a:solidFill>
                <a:effectLst/>
                <a:uLnTx/>
                <a:uFillTx/>
                <a:latin typeface="Raleway" panose="020B0604020202020204" charset="0"/>
                <a:ea typeface="+mn-ea"/>
                <a:cs typeface="+mn-cs"/>
              </a:endParaRPr>
            </a:p>
          </p:txBody>
        </p:sp>
        <p:sp>
          <p:nvSpPr>
            <p:cNvPr id="197" name="Elipse 196">
              <a:extLst>
                <a:ext uri="{FF2B5EF4-FFF2-40B4-BE49-F238E27FC236}">
                  <a16:creationId xmlns:a16="http://schemas.microsoft.com/office/drawing/2014/main" id="{FDFD239F-8B57-44F4-84FB-EEE43D48F35B}"/>
                </a:ext>
              </a:extLst>
            </p:cNvPr>
            <p:cNvSpPr/>
            <p:nvPr/>
          </p:nvSpPr>
          <p:spPr>
            <a:xfrm>
              <a:off x="5902444" y="4971970"/>
              <a:ext cx="118163" cy="118800"/>
            </a:xfrm>
            <a:prstGeom prst="ellipse">
              <a:avLst/>
            </a:prstGeom>
            <a:solidFill>
              <a:srgbClr val="FF0000"/>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white"/>
                </a:solidFill>
                <a:effectLst/>
                <a:uLnTx/>
                <a:uFillTx/>
                <a:latin typeface="Raleway" panose="020B0604020202020204" charset="0"/>
                <a:ea typeface="+mn-ea"/>
                <a:cs typeface="+mn-cs"/>
              </a:endParaRPr>
            </a:p>
          </p:txBody>
        </p:sp>
        <p:sp>
          <p:nvSpPr>
            <p:cNvPr id="198" name="Elipse 197">
              <a:extLst>
                <a:ext uri="{FF2B5EF4-FFF2-40B4-BE49-F238E27FC236}">
                  <a16:creationId xmlns:a16="http://schemas.microsoft.com/office/drawing/2014/main" id="{5FDC303A-B9D3-4CDB-94D3-B8A93CA60ED9}"/>
                </a:ext>
              </a:extLst>
            </p:cNvPr>
            <p:cNvSpPr/>
            <p:nvPr/>
          </p:nvSpPr>
          <p:spPr>
            <a:xfrm>
              <a:off x="5796290" y="5607995"/>
              <a:ext cx="118163" cy="118800"/>
            </a:xfrm>
            <a:prstGeom prst="ellipse">
              <a:avLst/>
            </a:prstGeom>
            <a:solidFill>
              <a:srgbClr val="FF0000"/>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white"/>
                </a:solidFill>
                <a:effectLst/>
                <a:uLnTx/>
                <a:uFillTx/>
                <a:latin typeface="Raleway" panose="020B0604020202020204" charset="0"/>
                <a:ea typeface="+mn-ea"/>
                <a:cs typeface="+mn-cs"/>
              </a:endParaRPr>
            </a:p>
          </p:txBody>
        </p:sp>
        <p:sp>
          <p:nvSpPr>
            <p:cNvPr id="199" name="Elipse 198">
              <a:extLst>
                <a:ext uri="{FF2B5EF4-FFF2-40B4-BE49-F238E27FC236}">
                  <a16:creationId xmlns:a16="http://schemas.microsoft.com/office/drawing/2014/main" id="{C0E4D748-891A-42FB-9638-4F4698A2476B}"/>
                </a:ext>
              </a:extLst>
            </p:cNvPr>
            <p:cNvSpPr/>
            <p:nvPr/>
          </p:nvSpPr>
          <p:spPr>
            <a:xfrm>
              <a:off x="5622440" y="5832113"/>
              <a:ext cx="118163" cy="118800"/>
            </a:xfrm>
            <a:prstGeom prst="ellipse">
              <a:avLst/>
            </a:prstGeom>
            <a:solidFill>
              <a:sysClr val="windowText" lastClr="000000"/>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white"/>
                </a:solidFill>
                <a:effectLst/>
                <a:uLnTx/>
                <a:uFillTx/>
                <a:latin typeface="Raleway" panose="020B0604020202020204" charset="0"/>
                <a:ea typeface="+mn-ea"/>
                <a:cs typeface="+mn-cs"/>
              </a:endParaRPr>
            </a:p>
          </p:txBody>
        </p:sp>
        <p:sp>
          <p:nvSpPr>
            <p:cNvPr id="200" name="Elipse 199">
              <a:extLst>
                <a:ext uri="{FF2B5EF4-FFF2-40B4-BE49-F238E27FC236}">
                  <a16:creationId xmlns:a16="http://schemas.microsoft.com/office/drawing/2014/main" id="{27596AEB-57E2-4C17-9B06-A95E3A734E40}"/>
                </a:ext>
              </a:extLst>
            </p:cNvPr>
            <p:cNvSpPr/>
            <p:nvPr/>
          </p:nvSpPr>
          <p:spPr>
            <a:xfrm>
              <a:off x="6284120" y="4615300"/>
              <a:ext cx="118163" cy="118800"/>
            </a:xfrm>
            <a:prstGeom prst="ellipse">
              <a:avLst/>
            </a:prstGeom>
            <a:solidFill>
              <a:sysClr val="windowText" lastClr="000000"/>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white"/>
                </a:solidFill>
                <a:effectLst/>
                <a:uLnTx/>
                <a:uFillTx/>
                <a:latin typeface="Raleway" panose="020B0604020202020204" charset="0"/>
                <a:ea typeface="+mn-ea"/>
                <a:cs typeface="+mn-cs"/>
              </a:endParaRPr>
            </a:p>
          </p:txBody>
        </p:sp>
        <p:sp>
          <p:nvSpPr>
            <p:cNvPr id="201" name="Elipse 200">
              <a:extLst>
                <a:ext uri="{FF2B5EF4-FFF2-40B4-BE49-F238E27FC236}">
                  <a16:creationId xmlns:a16="http://schemas.microsoft.com/office/drawing/2014/main" id="{27584249-B9E6-4B5D-AB17-FA3106CF8598}"/>
                </a:ext>
              </a:extLst>
            </p:cNvPr>
            <p:cNvSpPr/>
            <p:nvPr/>
          </p:nvSpPr>
          <p:spPr>
            <a:xfrm>
              <a:off x="5730370" y="4900857"/>
              <a:ext cx="118163" cy="118800"/>
            </a:xfrm>
            <a:prstGeom prst="ellipse">
              <a:avLst/>
            </a:prstGeom>
            <a:solidFill>
              <a:srgbClr val="FF0000"/>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white"/>
                </a:solidFill>
                <a:effectLst/>
                <a:uLnTx/>
                <a:uFillTx/>
                <a:latin typeface="Raleway" panose="020B0604020202020204" charset="0"/>
                <a:ea typeface="+mn-ea"/>
                <a:cs typeface="+mn-cs"/>
              </a:endParaRPr>
            </a:p>
          </p:txBody>
        </p:sp>
        <p:sp>
          <p:nvSpPr>
            <p:cNvPr id="202" name="Elipse 201">
              <a:extLst>
                <a:ext uri="{FF2B5EF4-FFF2-40B4-BE49-F238E27FC236}">
                  <a16:creationId xmlns:a16="http://schemas.microsoft.com/office/drawing/2014/main" id="{B6A8EA24-0B5D-4FD0-913B-FFF89FDD9B9A}"/>
                </a:ext>
              </a:extLst>
            </p:cNvPr>
            <p:cNvSpPr/>
            <p:nvPr/>
          </p:nvSpPr>
          <p:spPr>
            <a:xfrm>
              <a:off x="7414217" y="2432387"/>
              <a:ext cx="118163" cy="118800"/>
            </a:xfrm>
            <a:prstGeom prst="ellipse">
              <a:avLst/>
            </a:prstGeom>
            <a:solidFill>
              <a:srgbClr val="FF0000"/>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white"/>
                </a:solidFill>
                <a:effectLst/>
                <a:uLnTx/>
                <a:uFillTx/>
                <a:latin typeface="Raleway" panose="020B0604020202020204" charset="0"/>
                <a:ea typeface="+mn-ea"/>
                <a:cs typeface="+mn-cs"/>
              </a:endParaRPr>
            </a:p>
          </p:txBody>
        </p:sp>
      </p:grpSp>
      <p:sp>
        <p:nvSpPr>
          <p:cNvPr id="203" name="Elipse 202">
            <a:extLst>
              <a:ext uri="{FF2B5EF4-FFF2-40B4-BE49-F238E27FC236}">
                <a16:creationId xmlns:a16="http://schemas.microsoft.com/office/drawing/2014/main" id="{811DC840-3E0F-45B1-B227-188672DD4C31}"/>
              </a:ext>
            </a:extLst>
          </p:cNvPr>
          <p:cNvSpPr/>
          <p:nvPr/>
        </p:nvSpPr>
        <p:spPr>
          <a:xfrm>
            <a:off x="2768608" y="4655325"/>
            <a:ext cx="82714" cy="83160"/>
          </a:xfrm>
          <a:prstGeom prst="ellipse">
            <a:avLst/>
          </a:prstGeom>
          <a:solidFill>
            <a:sysClr val="windowText" lastClr="000000"/>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white"/>
              </a:solidFill>
              <a:effectLst/>
              <a:uLnTx/>
              <a:uFillTx/>
              <a:latin typeface="Raleway" panose="020B0604020202020204" charset="0"/>
              <a:ea typeface="+mn-ea"/>
              <a:cs typeface="+mn-cs"/>
            </a:endParaRPr>
          </a:p>
        </p:txBody>
      </p:sp>
      <p:sp>
        <p:nvSpPr>
          <p:cNvPr id="204" name="Elipse 203">
            <a:extLst>
              <a:ext uri="{FF2B5EF4-FFF2-40B4-BE49-F238E27FC236}">
                <a16:creationId xmlns:a16="http://schemas.microsoft.com/office/drawing/2014/main" id="{F7689EF9-3A44-4A04-8036-50A822F984E5}"/>
              </a:ext>
            </a:extLst>
          </p:cNvPr>
          <p:cNvSpPr/>
          <p:nvPr/>
        </p:nvSpPr>
        <p:spPr>
          <a:xfrm>
            <a:off x="3176148" y="3765163"/>
            <a:ext cx="82714" cy="83160"/>
          </a:xfrm>
          <a:prstGeom prst="ellipse">
            <a:avLst/>
          </a:prstGeom>
          <a:solidFill>
            <a:sysClr val="windowText" lastClr="000000"/>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white"/>
              </a:solidFill>
              <a:effectLst/>
              <a:uLnTx/>
              <a:uFillTx/>
              <a:latin typeface="Raleway" panose="020B0604020202020204" charset="0"/>
              <a:ea typeface="+mn-ea"/>
              <a:cs typeface="+mn-cs"/>
            </a:endParaRPr>
          </a:p>
        </p:txBody>
      </p:sp>
      <p:cxnSp>
        <p:nvCxnSpPr>
          <p:cNvPr id="205" name="Conector de Seta Reta 204"/>
          <p:cNvCxnSpPr>
            <a:stCxn id="208" idx="2"/>
            <a:endCxn id="186" idx="7"/>
          </p:cNvCxnSpPr>
          <p:nvPr/>
        </p:nvCxnSpPr>
        <p:spPr>
          <a:xfrm flipH="1" flipV="1">
            <a:off x="1391710" y="3014582"/>
            <a:ext cx="3230237" cy="433447"/>
          </a:xfrm>
          <a:prstGeom prst="straightConnector1">
            <a:avLst/>
          </a:prstGeom>
          <a:noFill/>
          <a:ln w="6350" cap="flat" cmpd="sng" algn="ctr">
            <a:solidFill>
              <a:sysClr val="windowText" lastClr="000000"/>
            </a:solidFill>
            <a:prstDash val="dash"/>
            <a:miter lim="800000"/>
            <a:tailEnd type="triangle"/>
          </a:ln>
          <a:effectLst/>
        </p:spPr>
      </p:cxnSp>
      <p:cxnSp>
        <p:nvCxnSpPr>
          <p:cNvPr id="206" name="Conector de Seta Reta 205"/>
          <p:cNvCxnSpPr>
            <a:stCxn id="208" idx="2"/>
            <a:endCxn id="202" idx="7"/>
          </p:cNvCxnSpPr>
          <p:nvPr/>
        </p:nvCxnSpPr>
        <p:spPr>
          <a:xfrm flipH="1" flipV="1">
            <a:off x="3388125" y="3091801"/>
            <a:ext cx="1233822" cy="356228"/>
          </a:xfrm>
          <a:prstGeom prst="straightConnector1">
            <a:avLst/>
          </a:prstGeom>
          <a:noFill/>
          <a:ln w="6350" cap="flat" cmpd="sng" algn="ctr">
            <a:solidFill>
              <a:sysClr val="windowText" lastClr="000000"/>
            </a:solidFill>
            <a:prstDash val="dash"/>
            <a:miter lim="800000"/>
            <a:tailEnd type="triangle"/>
          </a:ln>
          <a:effectLst/>
        </p:spPr>
      </p:cxnSp>
      <p:cxnSp>
        <p:nvCxnSpPr>
          <p:cNvPr id="207" name="Conector de Seta Reta 206"/>
          <p:cNvCxnSpPr>
            <a:stCxn id="208" idx="2"/>
            <a:endCxn id="198" idx="7"/>
          </p:cNvCxnSpPr>
          <p:nvPr/>
        </p:nvCxnSpPr>
        <p:spPr>
          <a:xfrm flipH="1">
            <a:off x="2255577" y="3448029"/>
            <a:ext cx="2366370" cy="1866697"/>
          </a:xfrm>
          <a:prstGeom prst="straightConnector1">
            <a:avLst/>
          </a:prstGeom>
          <a:noFill/>
          <a:ln w="6350" cap="flat" cmpd="sng" algn="ctr">
            <a:solidFill>
              <a:sysClr val="windowText" lastClr="000000"/>
            </a:solidFill>
            <a:prstDash val="dash"/>
            <a:miter lim="800000"/>
            <a:tailEnd type="triangle"/>
          </a:ln>
          <a:effectLst/>
        </p:spPr>
      </p:cxnSp>
      <p:sp>
        <p:nvSpPr>
          <p:cNvPr id="208" name="Elipse 207">
            <a:extLst>
              <a:ext uri="{FF2B5EF4-FFF2-40B4-BE49-F238E27FC236}">
                <a16:creationId xmlns:a16="http://schemas.microsoft.com/office/drawing/2014/main" id="{80F96BCE-5ED0-4123-B387-656EFC60AE84}"/>
              </a:ext>
            </a:extLst>
          </p:cNvPr>
          <p:cNvSpPr/>
          <p:nvPr/>
        </p:nvSpPr>
        <p:spPr>
          <a:xfrm>
            <a:off x="4621947" y="3307104"/>
            <a:ext cx="280337" cy="281849"/>
          </a:xfrm>
          <a:prstGeom prst="ellipse">
            <a:avLst/>
          </a:prstGeom>
          <a:solidFill>
            <a:srgbClr val="FF0000"/>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white"/>
              </a:solidFill>
              <a:effectLst/>
              <a:uLnTx/>
              <a:uFillTx/>
              <a:latin typeface="Raleway" panose="020B0604020202020204" charset="0"/>
              <a:ea typeface="+mn-ea"/>
              <a:cs typeface="+mn-cs"/>
            </a:endParaRPr>
          </a:p>
        </p:txBody>
      </p:sp>
      <p:cxnSp>
        <p:nvCxnSpPr>
          <p:cNvPr id="209" name="Conector de Seta Reta 208"/>
          <p:cNvCxnSpPr>
            <a:stCxn id="208" idx="2"/>
            <a:endCxn id="192" idx="7"/>
          </p:cNvCxnSpPr>
          <p:nvPr/>
        </p:nvCxnSpPr>
        <p:spPr>
          <a:xfrm flipH="1">
            <a:off x="2816236" y="3448029"/>
            <a:ext cx="1805711" cy="1023249"/>
          </a:xfrm>
          <a:prstGeom prst="straightConnector1">
            <a:avLst/>
          </a:prstGeom>
          <a:noFill/>
          <a:ln w="6350" cap="flat" cmpd="sng" algn="ctr">
            <a:solidFill>
              <a:sysClr val="windowText" lastClr="000000"/>
            </a:solidFill>
            <a:prstDash val="dash"/>
            <a:miter lim="800000"/>
            <a:tailEnd type="triangle"/>
          </a:ln>
          <a:effectLst/>
        </p:spPr>
      </p:cxnSp>
      <p:cxnSp>
        <p:nvCxnSpPr>
          <p:cNvPr id="210" name="Conector de Seta Reta 209"/>
          <p:cNvCxnSpPr>
            <a:stCxn id="208" idx="2"/>
            <a:endCxn id="197" idx="7"/>
          </p:cNvCxnSpPr>
          <p:nvPr/>
        </p:nvCxnSpPr>
        <p:spPr>
          <a:xfrm flipH="1">
            <a:off x="2329884" y="3448029"/>
            <a:ext cx="2292063" cy="1421479"/>
          </a:xfrm>
          <a:prstGeom prst="straightConnector1">
            <a:avLst/>
          </a:prstGeom>
          <a:noFill/>
          <a:ln w="6350" cap="flat" cmpd="sng" algn="ctr">
            <a:solidFill>
              <a:sysClr val="windowText" lastClr="000000"/>
            </a:solidFill>
            <a:prstDash val="dash"/>
            <a:miter lim="800000"/>
            <a:tailEnd type="triangle"/>
          </a:ln>
          <a:effectLst/>
        </p:spPr>
      </p:cxnSp>
      <p:cxnSp>
        <p:nvCxnSpPr>
          <p:cNvPr id="211" name="Conector de Seta Reta 210"/>
          <p:cNvCxnSpPr>
            <a:stCxn id="208" idx="2"/>
            <a:endCxn id="189" idx="7"/>
          </p:cNvCxnSpPr>
          <p:nvPr/>
        </p:nvCxnSpPr>
        <p:spPr>
          <a:xfrm flipH="1">
            <a:off x="3252500" y="3448029"/>
            <a:ext cx="1369447" cy="425289"/>
          </a:xfrm>
          <a:prstGeom prst="straightConnector1">
            <a:avLst/>
          </a:prstGeom>
          <a:noFill/>
          <a:ln w="6350" cap="flat" cmpd="sng" algn="ctr">
            <a:solidFill>
              <a:sysClr val="windowText" lastClr="000000"/>
            </a:solidFill>
            <a:prstDash val="dash"/>
            <a:miter lim="800000"/>
            <a:tailEnd type="triangle"/>
          </a:ln>
          <a:effectLst/>
        </p:spPr>
      </p:cxnSp>
      <p:cxnSp>
        <p:nvCxnSpPr>
          <p:cNvPr id="214" name="Conector de Seta Reta 213"/>
          <p:cNvCxnSpPr>
            <a:stCxn id="208" idx="2"/>
            <a:endCxn id="188" idx="6"/>
          </p:cNvCxnSpPr>
          <p:nvPr/>
        </p:nvCxnSpPr>
        <p:spPr>
          <a:xfrm flipH="1">
            <a:off x="3640957" y="3448029"/>
            <a:ext cx="980990" cy="31006"/>
          </a:xfrm>
          <a:prstGeom prst="straightConnector1">
            <a:avLst/>
          </a:prstGeom>
          <a:noFill/>
          <a:ln w="6350" cap="flat" cmpd="sng" algn="ctr">
            <a:solidFill>
              <a:sysClr val="windowText" lastClr="000000"/>
            </a:solidFill>
            <a:prstDash val="dash"/>
            <a:miter lim="800000"/>
            <a:tailEnd type="triangle"/>
          </a:ln>
          <a:effectLst/>
        </p:spPr>
      </p:cxnSp>
      <p:sp>
        <p:nvSpPr>
          <p:cNvPr id="219" name="Elipse 218">
            <a:extLst>
              <a:ext uri="{FF2B5EF4-FFF2-40B4-BE49-F238E27FC236}">
                <a16:creationId xmlns:a16="http://schemas.microsoft.com/office/drawing/2014/main" id="{F7689EF9-3A44-4A04-8036-50A822F984E5}"/>
              </a:ext>
            </a:extLst>
          </p:cNvPr>
          <p:cNvSpPr/>
          <p:nvPr/>
        </p:nvSpPr>
        <p:spPr>
          <a:xfrm>
            <a:off x="2775773" y="2966497"/>
            <a:ext cx="82714" cy="83160"/>
          </a:xfrm>
          <a:prstGeom prst="ellipse">
            <a:avLst/>
          </a:prstGeom>
          <a:solidFill>
            <a:srgbClr val="70AD47">
              <a:lumMod val="75000"/>
            </a:srgbClr>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white"/>
              </a:solidFill>
              <a:effectLst/>
              <a:uLnTx/>
              <a:uFillTx/>
              <a:latin typeface="Raleway" panose="020B0604020202020204" charset="0"/>
              <a:ea typeface="+mn-ea"/>
              <a:cs typeface="+mn-cs"/>
            </a:endParaRPr>
          </a:p>
        </p:txBody>
      </p:sp>
      <p:sp>
        <p:nvSpPr>
          <p:cNvPr id="220" name="Elipse 219">
            <a:extLst>
              <a:ext uri="{FF2B5EF4-FFF2-40B4-BE49-F238E27FC236}">
                <a16:creationId xmlns:a16="http://schemas.microsoft.com/office/drawing/2014/main" id="{F7689EF9-3A44-4A04-8036-50A822F984E5}"/>
              </a:ext>
            </a:extLst>
          </p:cNvPr>
          <p:cNvSpPr/>
          <p:nvPr/>
        </p:nvSpPr>
        <p:spPr>
          <a:xfrm>
            <a:off x="3216272" y="3051192"/>
            <a:ext cx="82714" cy="83160"/>
          </a:xfrm>
          <a:prstGeom prst="ellipse">
            <a:avLst/>
          </a:prstGeom>
          <a:solidFill>
            <a:srgbClr val="70AD47">
              <a:lumMod val="75000"/>
            </a:srgbClr>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smtClean="0">
              <a:ln>
                <a:noFill/>
              </a:ln>
              <a:solidFill>
                <a:prstClr val="white"/>
              </a:solidFill>
              <a:effectLst/>
              <a:uLnTx/>
              <a:uFillTx/>
              <a:latin typeface="Raleway" panose="020B0604020202020204" charset="0"/>
              <a:ea typeface="+mn-ea"/>
              <a:cs typeface="+mn-cs"/>
            </a:endParaRPr>
          </a:p>
        </p:txBody>
      </p:sp>
      <p:cxnSp>
        <p:nvCxnSpPr>
          <p:cNvPr id="96" name="Conector de Seta Reta 95"/>
          <p:cNvCxnSpPr>
            <a:stCxn id="208" idx="2"/>
          </p:cNvCxnSpPr>
          <p:nvPr/>
        </p:nvCxnSpPr>
        <p:spPr>
          <a:xfrm flipH="1">
            <a:off x="2227492" y="3448029"/>
            <a:ext cx="2394455" cy="1361945"/>
          </a:xfrm>
          <a:prstGeom prst="straightConnector1">
            <a:avLst/>
          </a:prstGeom>
          <a:noFill/>
          <a:ln w="6350" cap="flat" cmpd="sng" algn="ctr">
            <a:solidFill>
              <a:sysClr val="windowText" lastClr="000000"/>
            </a:solidFill>
            <a:prstDash val="dash"/>
            <a:miter lim="800000"/>
            <a:tailEnd type="triangle"/>
          </a:ln>
          <a:effectLst/>
        </p:spPr>
      </p:cxnSp>
      <p:pic>
        <p:nvPicPr>
          <p:cNvPr id="2"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34102" y="-176053"/>
            <a:ext cx="3182831" cy="2009506"/>
          </a:xfrm>
          <a:prstGeom prst="rect">
            <a:avLst/>
          </a:prstGeom>
        </p:spPr>
      </p:pic>
      <p:pic>
        <p:nvPicPr>
          <p:cNvPr id="99" name="Picture 4" descr="Resultado de imagem para check vetor"/>
          <p:cNvPicPr>
            <a:picLocks noChangeAspect="1" noChangeArrowheads="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14697" y="4643095"/>
            <a:ext cx="423006" cy="423006"/>
          </a:xfrm>
          <a:prstGeom prst="rect">
            <a:avLst/>
          </a:prstGeom>
          <a:noFill/>
          <a:extLst>
            <a:ext uri="{909E8E84-426E-40DD-AFC4-6F175D3DCCD1}">
              <a14:hiddenFill xmlns:a14="http://schemas.microsoft.com/office/drawing/2010/main">
                <a:solidFill>
                  <a:srgbClr val="FFFFFF"/>
                </a:solidFill>
              </a14:hiddenFill>
            </a:ext>
          </a:extLst>
        </p:spPr>
      </p:pic>
      <p:sp>
        <p:nvSpPr>
          <p:cNvPr id="101" name="CaixaDeTexto 100"/>
          <p:cNvSpPr txBox="1"/>
          <p:nvPr/>
        </p:nvSpPr>
        <p:spPr>
          <a:xfrm>
            <a:off x="4450059" y="4590922"/>
            <a:ext cx="774194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lumMod val="75000"/>
                    <a:lumOff val="25000"/>
                  </a:prstClr>
                </a:solidFill>
                <a:effectLst/>
                <a:uLnTx/>
                <a:uFillTx/>
                <a:latin typeface="Raleway ExtraBold"/>
                <a:ea typeface="+mn-ea"/>
                <a:cs typeface="+mn-cs"/>
              </a:rPr>
              <a:t>Foco</a:t>
            </a:r>
            <a:r>
              <a:rPr kumimoji="0" lang="en-US" sz="2400" b="0"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 no </a:t>
            </a:r>
            <a:r>
              <a:rPr kumimoji="0" lang="en-US" sz="2400" b="0" i="0" u="none" strike="noStrike" kern="1200" cap="none" spc="0" normalizeH="0" baseline="0" noProof="0" dirty="0" err="1" smtClean="0">
                <a:ln>
                  <a:noFill/>
                </a:ln>
                <a:solidFill>
                  <a:prstClr val="black">
                    <a:lumMod val="75000"/>
                    <a:lumOff val="25000"/>
                  </a:prstClr>
                </a:solidFill>
                <a:effectLst/>
                <a:uLnTx/>
                <a:uFillTx/>
                <a:latin typeface="Raleway ExtraBold"/>
                <a:ea typeface="+mn-ea"/>
                <a:cs typeface="+mn-cs"/>
              </a:rPr>
              <a:t>combate</a:t>
            </a:r>
            <a:r>
              <a:rPr kumimoji="0" lang="en-US" sz="2400" b="0"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 à </a:t>
            </a:r>
            <a:r>
              <a:rPr kumimoji="0" lang="en-US" sz="2400" b="0" i="0" u="none" strike="noStrike" kern="1200" cap="none" spc="0" normalizeH="0" baseline="0" noProof="0" dirty="0" err="1" smtClean="0">
                <a:ln>
                  <a:noFill/>
                </a:ln>
                <a:solidFill>
                  <a:prstClr val="black">
                    <a:lumMod val="75000"/>
                    <a:lumOff val="25000"/>
                  </a:prstClr>
                </a:solidFill>
                <a:effectLst/>
                <a:uLnTx/>
                <a:uFillTx/>
                <a:latin typeface="Raleway ExtraBold"/>
                <a:ea typeface="+mn-ea"/>
                <a:cs typeface="+mn-cs"/>
              </a:rPr>
              <a:t>adulteração</a:t>
            </a:r>
            <a:r>
              <a:rPr kumimoji="0" lang="en-US" sz="2400" b="0"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 de </a:t>
            </a:r>
            <a:r>
              <a:rPr kumimoji="0" lang="en-US" sz="2400" b="0" i="0" u="none" strike="noStrike" kern="1200" cap="none" spc="0" normalizeH="0" baseline="0" noProof="0" dirty="0" err="1" smtClean="0">
                <a:ln>
                  <a:noFill/>
                </a:ln>
                <a:solidFill>
                  <a:prstClr val="black">
                    <a:lumMod val="75000"/>
                    <a:lumOff val="25000"/>
                  </a:prstClr>
                </a:solidFill>
                <a:effectLst/>
                <a:uLnTx/>
                <a:uFillTx/>
                <a:latin typeface="Raleway ExtraBold"/>
                <a:ea typeface="+mn-ea"/>
                <a:cs typeface="+mn-cs"/>
              </a:rPr>
              <a:t>combustíveis</a:t>
            </a:r>
            <a:r>
              <a:rPr kumimoji="0" lang="en-US" sz="2400" b="0"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 e </a:t>
            </a:r>
            <a:r>
              <a:rPr kumimoji="0" lang="en-US" sz="2400" b="0" i="0" u="none" strike="noStrike" kern="1200" cap="none" spc="0" normalizeH="0" baseline="0" noProof="0" dirty="0" err="1" smtClean="0">
                <a:ln>
                  <a:noFill/>
                </a:ln>
                <a:solidFill>
                  <a:prstClr val="black">
                    <a:lumMod val="75000"/>
                    <a:lumOff val="25000"/>
                  </a:prstClr>
                </a:solidFill>
                <a:effectLst/>
                <a:uLnTx/>
                <a:uFillTx/>
                <a:latin typeface="Raleway ExtraBold"/>
                <a:ea typeface="+mn-ea"/>
                <a:cs typeface="+mn-cs"/>
              </a:rPr>
              <a:t>sonegação</a:t>
            </a:r>
            <a:r>
              <a:rPr kumimoji="0" lang="en-US" sz="2400" b="0"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 de </a:t>
            </a:r>
            <a:r>
              <a:rPr kumimoji="0" lang="en-US" sz="2400" b="0" i="0" u="none" strike="noStrike" kern="1200" cap="none" spc="0" normalizeH="0" baseline="0" noProof="0" dirty="0" err="1" smtClean="0">
                <a:ln>
                  <a:noFill/>
                </a:ln>
                <a:solidFill>
                  <a:prstClr val="black">
                    <a:lumMod val="75000"/>
                    <a:lumOff val="25000"/>
                  </a:prstClr>
                </a:solidFill>
                <a:effectLst/>
                <a:uLnTx/>
                <a:uFillTx/>
                <a:latin typeface="Raleway ExtraBold"/>
                <a:ea typeface="+mn-ea"/>
                <a:cs typeface="+mn-cs"/>
              </a:rPr>
              <a:t>impostos</a:t>
            </a:r>
            <a:r>
              <a:rPr kumimoji="0" lang="en-US" sz="2400" b="0"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 no </a:t>
            </a:r>
            <a:r>
              <a:rPr kumimoji="0" lang="en-US" sz="2400" b="0" i="0" u="none" strike="noStrike" kern="1200" cap="none" spc="0" normalizeH="0" baseline="0" noProof="0" dirty="0" err="1" smtClean="0">
                <a:ln>
                  <a:noFill/>
                </a:ln>
                <a:solidFill>
                  <a:prstClr val="black">
                    <a:lumMod val="75000"/>
                    <a:lumOff val="25000"/>
                  </a:prstClr>
                </a:solidFill>
                <a:effectLst/>
                <a:uLnTx/>
                <a:uFillTx/>
                <a:latin typeface="Raleway ExtraBold"/>
                <a:ea typeface="+mn-ea"/>
                <a:cs typeface="+mn-cs"/>
              </a:rPr>
              <a:t>setor</a:t>
            </a:r>
            <a:r>
              <a:rPr kumimoji="0" lang="en-US" sz="2400" b="0"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 </a:t>
            </a:r>
            <a:r>
              <a:rPr kumimoji="0" lang="en-US" sz="2400" b="0" i="0" u="none" strike="noStrike" kern="1200" cap="none" spc="0" normalizeH="0" baseline="0" noProof="0" dirty="0" err="1" smtClean="0">
                <a:ln>
                  <a:noFill/>
                </a:ln>
                <a:solidFill>
                  <a:prstClr val="black">
                    <a:lumMod val="75000"/>
                    <a:lumOff val="25000"/>
                  </a:prstClr>
                </a:solidFill>
                <a:effectLst/>
                <a:uLnTx/>
                <a:uFillTx/>
                <a:latin typeface="Raleway ExtraBold"/>
                <a:ea typeface="+mn-ea"/>
                <a:cs typeface="+mn-cs"/>
              </a:rPr>
              <a:t>em</a:t>
            </a:r>
            <a:r>
              <a:rPr kumimoji="0" lang="en-US" sz="2400" b="0" i="0" u="none" strike="noStrike" kern="1200" cap="none" spc="0" normalizeH="0" baseline="0" noProof="0" dirty="0" smtClean="0">
                <a:ln>
                  <a:noFill/>
                </a:ln>
                <a:solidFill>
                  <a:prstClr val="black">
                    <a:lumMod val="75000"/>
                    <a:lumOff val="25000"/>
                  </a:prstClr>
                </a:solidFill>
                <a:effectLst/>
                <a:uLnTx/>
                <a:uFillTx/>
                <a:latin typeface="Raleway ExtraBold"/>
                <a:ea typeface="+mn-ea"/>
                <a:cs typeface="+mn-cs"/>
              </a:rPr>
              <a:t> 2020 </a:t>
            </a:r>
            <a:endParaRPr kumimoji="0" lang="en-US" sz="2400" b="0" i="1" u="none" strike="noStrike" kern="1200" cap="none" spc="0" normalizeH="0" baseline="0" noProof="0" dirty="0">
              <a:ln>
                <a:noFill/>
              </a:ln>
              <a:solidFill>
                <a:prstClr val="black">
                  <a:lumMod val="75000"/>
                  <a:lumOff val="25000"/>
                </a:prstClr>
              </a:solidFill>
              <a:effectLst/>
              <a:uLnTx/>
              <a:uFillTx/>
              <a:latin typeface="Raleway ExtraBold"/>
              <a:ea typeface="+mn-ea"/>
              <a:cs typeface="+mn-cs"/>
            </a:endParaRPr>
          </a:p>
        </p:txBody>
      </p:sp>
    </p:spTree>
    <p:extLst>
      <p:ext uri="{BB962C8B-B14F-4D97-AF65-F5344CB8AC3E}">
        <p14:creationId xmlns:p14="http://schemas.microsoft.com/office/powerpoint/2010/main" val="3350008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Conector reto 14"/>
          <p:cNvCxnSpPr/>
          <p:nvPr/>
        </p:nvCxnSpPr>
        <p:spPr>
          <a:xfrm flipV="1">
            <a:off x="2054261" y="1920705"/>
            <a:ext cx="0" cy="485533"/>
          </a:xfrm>
          <a:prstGeom prst="line">
            <a:avLst/>
          </a:prstGeom>
          <a:ln w="28575">
            <a:solidFill>
              <a:schemeClr val="accent2">
                <a:lumMod val="75000"/>
              </a:schemeClr>
            </a:solidFill>
          </a:ln>
          <a:effectLst>
            <a:outerShdw blurRad="50800" dist="38100" algn="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18" name="Conector reto 17"/>
          <p:cNvCxnSpPr>
            <a:stCxn id="24" idx="0"/>
          </p:cNvCxnSpPr>
          <p:nvPr/>
        </p:nvCxnSpPr>
        <p:spPr>
          <a:xfrm flipV="1">
            <a:off x="4323760" y="1958573"/>
            <a:ext cx="0" cy="476088"/>
          </a:xfrm>
          <a:prstGeom prst="line">
            <a:avLst/>
          </a:prstGeom>
          <a:ln w="28575">
            <a:solidFill>
              <a:schemeClr val="accent2">
                <a:lumMod val="75000"/>
              </a:schemeClr>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 name="Conector reto 3"/>
          <p:cNvCxnSpPr>
            <a:stCxn id="11" idx="4"/>
            <a:endCxn id="7" idx="0"/>
          </p:cNvCxnSpPr>
          <p:nvPr/>
        </p:nvCxnSpPr>
        <p:spPr>
          <a:xfrm>
            <a:off x="1074417" y="2606072"/>
            <a:ext cx="10409" cy="494333"/>
          </a:xfrm>
          <a:prstGeom prst="line">
            <a:avLst/>
          </a:prstGeom>
          <a:ln w="28575">
            <a:solidFill>
              <a:schemeClr val="accent2">
                <a:lumMod val="75000"/>
              </a:schemeClr>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Conector reto 20"/>
          <p:cNvCxnSpPr>
            <a:stCxn id="30" idx="0"/>
            <a:endCxn id="25" idx="4"/>
          </p:cNvCxnSpPr>
          <p:nvPr/>
        </p:nvCxnSpPr>
        <p:spPr>
          <a:xfrm flipV="1">
            <a:off x="5497792" y="2563679"/>
            <a:ext cx="0" cy="486155"/>
          </a:xfrm>
          <a:prstGeom prst="line">
            <a:avLst/>
          </a:prstGeom>
          <a:ln w="28575">
            <a:solidFill>
              <a:schemeClr val="accent2">
                <a:lumMod val="75000"/>
              </a:schemeClr>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Conector reto 39"/>
          <p:cNvCxnSpPr/>
          <p:nvPr/>
        </p:nvCxnSpPr>
        <p:spPr>
          <a:xfrm flipV="1">
            <a:off x="3039258" y="2549792"/>
            <a:ext cx="0" cy="486155"/>
          </a:xfrm>
          <a:prstGeom prst="line">
            <a:avLst/>
          </a:prstGeom>
          <a:ln w="28575">
            <a:solidFill>
              <a:schemeClr val="accent2">
                <a:lumMod val="75000"/>
              </a:schemeClr>
            </a:solidFill>
          </a:ln>
          <a:effectLst>
            <a:outerShdw blurRad="50800" dist="38100" algn="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7" name="CaixaDeTexto 6"/>
          <p:cNvSpPr txBox="1"/>
          <p:nvPr/>
        </p:nvSpPr>
        <p:spPr>
          <a:xfrm>
            <a:off x="376228" y="3017641"/>
            <a:ext cx="1406786" cy="578882"/>
          </a:xfrm>
          <a:prstGeom prst="roundRect">
            <a:avLst/>
          </a:prstGeom>
          <a:solidFill>
            <a:schemeClr val="accent1">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smtClean="0">
                <a:ln>
                  <a:noFill/>
                </a:ln>
                <a:solidFill>
                  <a:prstClr val="black"/>
                </a:solidFill>
                <a:effectLst/>
                <a:uLnTx/>
                <a:uFillTx/>
                <a:latin typeface="Raleway ExtraLight" panose="020B0303030101060003" pitchFamily="34" charset="0"/>
                <a:ea typeface="+mn-ea"/>
                <a:cs typeface="+mn-cs"/>
              </a:rPr>
              <a:t>TCC CADE x Petrobras*</a:t>
            </a:r>
          </a:p>
        </p:txBody>
      </p:sp>
      <p:sp>
        <p:nvSpPr>
          <p:cNvPr id="2" name="Retângulo 1"/>
          <p:cNvSpPr/>
          <p:nvPr/>
        </p:nvSpPr>
        <p:spPr>
          <a:xfrm flipV="1">
            <a:off x="1048817" y="2429862"/>
            <a:ext cx="4448975" cy="63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Elipse 10"/>
          <p:cNvSpPr/>
          <p:nvPr/>
        </p:nvSpPr>
        <p:spPr>
          <a:xfrm>
            <a:off x="984417" y="2426072"/>
            <a:ext cx="180000" cy="180000"/>
          </a:xfrm>
          <a:prstGeom prst="ellipse">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Elipse 11"/>
          <p:cNvSpPr/>
          <p:nvPr/>
        </p:nvSpPr>
        <p:spPr>
          <a:xfrm>
            <a:off x="1964261" y="2401551"/>
            <a:ext cx="180000" cy="180000"/>
          </a:xfrm>
          <a:prstGeom prst="ellipse">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aixaDeTexto 15"/>
          <p:cNvSpPr txBox="1"/>
          <p:nvPr/>
        </p:nvSpPr>
        <p:spPr>
          <a:xfrm>
            <a:off x="848540" y="1424349"/>
            <a:ext cx="2160000" cy="578882"/>
          </a:xfrm>
          <a:prstGeom prst="roundRect">
            <a:avLst/>
          </a:prstGeom>
          <a:solidFill>
            <a:schemeClr val="accent1">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smtClean="0">
                <a:ln>
                  <a:noFill/>
                </a:ln>
                <a:solidFill>
                  <a:prstClr val="black"/>
                </a:solidFill>
                <a:effectLst/>
                <a:uLnTx/>
                <a:uFillTx/>
                <a:latin typeface="Raleway ExtraLight" panose="020B0303030101060003" pitchFamily="34" charset="0"/>
                <a:ea typeface="+mn-ea"/>
                <a:cs typeface="+mn-cs"/>
              </a:rPr>
              <a:t>Lançamento do NMG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smtClean="0">
                <a:ln>
                  <a:noFill/>
                </a:ln>
                <a:solidFill>
                  <a:prstClr val="black"/>
                </a:solidFill>
                <a:effectLst/>
                <a:uLnTx/>
                <a:uFillTx/>
                <a:latin typeface="Raleway ExtraLight" panose="020B0303030101060003" pitchFamily="34" charset="0"/>
                <a:ea typeface="+mn-ea"/>
                <a:cs typeface="+mn-cs"/>
              </a:rPr>
              <a:t>Decreto nº 9.934/2019</a:t>
            </a:r>
          </a:p>
        </p:txBody>
      </p:sp>
      <p:sp>
        <p:nvSpPr>
          <p:cNvPr id="20" name="CaixaDeTexto 19"/>
          <p:cNvSpPr txBox="1"/>
          <p:nvPr/>
        </p:nvSpPr>
        <p:spPr>
          <a:xfrm>
            <a:off x="3199755" y="1416031"/>
            <a:ext cx="2384657" cy="578882"/>
          </a:xfrm>
          <a:prstGeom prst="roundRect">
            <a:avLst/>
          </a:prstGeom>
          <a:solidFill>
            <a:schemeClr val="accent1">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smtClean="0">
                <a:ln>
                  <a:noFill/>
                </a:ln>
                <a:solidFill>
                  <a:prstClr val="black"/>
                </a:solidFill>
                <a:effectLst/>
                <a:uLnTx/>
                <a:uFillTx/>
                <a:latin typeface="Raleway ExtraLight" panose="020B0303030101060003" pitchFamily="34" charset="0"/>
                <a:ea typeface="+mn-ea"/>
                <a:cs typeface="+mn-cs"/>
              </a:rPr>
              <a:t>Aprovação do substitutivo do PL 6.407/2013 na CME</a:t>
            </a:r>
          </a:p>
        </p:txBody>
      </p:sp>
      <p:sp>
        <p:nvSpPr>
          <p:cNvPr id="23" name="Elipse 22"/>
          <p:cNvSpPr/>
          <p:nvPr/>
        </p:nvSpPr>
        <p:spPr>
          <a:xfrm>
            <a:off x="2944105" y="2370917"/>
            <a:ext cx="180000" cy="180000"/>
          </a:xfrm>
          <a:prstGeom prst="ellipse">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Elipse 23"/>
          <p:cNvSpPr/>
          <p:nvPr/>
        </p:nvSpPr>
        <p:spPr>
          <a:xfrm>
            <a:off x="4233760" y="2434661"/>
            <a:ext cx="180000" cy="180000"/>
          </a:xfrm>
          <a:prstGeom prst="ellipse">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Elipse 24"/>
          <p:cNvSpPr/>
          <p:nvPr/>
        </p:nvSpPr>
        <p:spPr>
          <a:xfrm>
            <a:off x="5407792" y="2383679"/>
            <a:ext cx="180000" cy="180000"/>
          </a:xfrm>
          <a:prstGeom prst="ellipse">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CaixaDeTexto 29"/>
          <p:cNvSpPr txBox="1"/>
          <p:nvPr/>
        </p:nvSpPr>
        <p:spPr>
          <a:xfrm>
            <a:off x="4233760" y="3012017"/>
            <a:ext cx="2423971" cy="817245"/>
          </a:xfrm>
          <a:prstGeom prst="roundRect">
            <a:avLst/>
          </a:prstGeom>
          <a:solidFill>
            <a:schemeClr val="accent1">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smtClean="0">
                <a:ln>
                  <a:noFill/>
                </a:ln>
                <a:solidFill>
                  <a:prstClr val="black"/>
                </a:solidFill>
                <a:effectLst/>
                <a:uLnTx/>
                <a:uFillTx/>
                <a:latin typeface="Raleway ExtraLight" panose="020B0303030101060003" pitchFamily="34" charset="0"/>
                <a:ea typeface="+mn-ea"/>
                <a:cs typeface="+mn-cs"/>
              </a:rPr>
              <a:t>Publicidade dos Contratos de Compra e Venda de Gás Natural - ANP</a:t>
            </a:r>
          </a:p>
        </p:txBody>
      </p:sp>
      <p:sp>
        <p:nvSpPr>
          <p:cNvPr id="42" name="CaixaDeTexto 41"/>
          <p:cNvSpPr txBox="1"/>
          <p:nvPr/>
        </p:nvSpPr>
        <p:spPr>
          <a:xfrm>
            <a:off x="2159576" y="3022915"/>
            <a:ext cx="1895542" cy="578882"/>
          </a:xfrm>
          <a:prstGeom prst="roundRect">
            <a:avLst/>
          </a:prstGeom>
          <a:solidFill>
            <a:schemeClr val="accent1">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smtClean="0">
                <a:ln>
                  <a:noFill/>
                </a:ln>
                <a:solidFill>
                  <a:prstClr val="black"/>
                </a:solidFill>
                <a:effectLst/>
                <a:uLnTx/>
                <a:uFillTx/>
                <a:latin typeface="Raleway ExtraLight" panose="020B0303030101060003" pitchFamily="34" charset="0"/>
                <a:ea typeface="+mn-ea"/>
                <a:cs typeface="+mn-cs"/>
              </a:rPr>
              <a:t>Aprovação do Ajuste SINIEF 03/2018</a:t>
            </a:r>
          </a:p>
        </p:txBody>
      </p:sp>
      <p:sp>
        <p:nvSpPr>
          <p:cNvPr id="38" name="CaixaDeTexto 37"/>
          <p:cNvSpPr txBox="1"/>
          <p:nvPr/>
        </p:nvSpPr>
        <p:spPr>
          <a:xfrm>
            <a:off x="727612" y="2128361"/>
            <a:ext cx="684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smtClean="0">
                <a:ln>
                  <a:noFill/>
                </a:ln>
                <a:solidFill>
                  <a:srgbClr val="ED7D31"/>
                </a:solidFill>
                <a:effectLst/>
                <a:uLnTx/>
                <a:uFillTx/>
                <a:latin typeface="Raleway ExtraBold" panose="020B0604020202020204" charset="0"/>
                <a:ea typeface="+mn-ea"/>
                <a:cs typeface="+mn-cs"/>
              </a:rPr>
              <a:t>08/07</a:t>
            </a:r>
          </a:p>
        </p:txBody>
      </p:sp>
      <p:sp>
        <p:nvSpPr>
          <p:cNvPr id="41" name="CaixaDeTexto 40"/>
          <p:cNvSpPr txBox="1"/>
          <p:nvPr/>
        </p:nvSpPr>
        <p:spPr>
          <a:xfrm>
            <a:off x="1712261" y="2627734"/>
            <a:ext cx="684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smtClean="0">
                <a:ln>
                  <a:noFill/>
                </a:ln>
                <a:solidFill>
                  <a:srgbClr val="ED7D31"/>
                </a:solidFill>
                <a:effectLst/>
                <a:uLnTx/>
                <a:uFillTx/>
                <a:latin typeface="Raleway ExtraBold" panose="020B0604020202020204" charset="0"/>
                <a:ea typeface="+mn-ea"/>
                <a:cs typeface="+mn-cs"/>
              </a:rPr>
              <a:t>24/07</a:t>
            </a:r>
          </a:p>
        </p:txBody>
      </p:sp>
      <p:sp>
        <p:nvSpPr>
          <p:cNvPr id="43" name="CaixaDeTexto 42"/>
          <p:cNvSpPr txBox="1"/>
          <p:nvPr/>
        </p:nvSpPr>
        <p:spPr>
          <a:xfrm>
            <a:off x="3923949" y="2609787"/>
            <a:ext cx="684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smtClean="0">
                <a:ln>
                  <a:noFill/>
                </a:ln>
                <a:solidFill>
                  <a:srgbClr val="ED7D31"/>
                </a:solidFill>
                <a:effectLst/>
                <a:uLnTx/>
                <a:uFillTx/>
                <a:latin typeface="Raleway ExtraBold" panose="020B0604020202020204" charset="0"/>
                <a:ea typeface="+mn-ea"/>
                <a:cs typeface="+mn-cs"/>
              </a:rPr>
              <a:t>24/10</a:t>
            </a:r>
          </a:p>
        </p:txBody>
      </p:sp>
      <p:sp>
        <p:nvSpPr>
          <p:cNvPr id="46" name="CaixaDeTexto 45"/>
          <p:cNvSpPr txBox="1"/>
          <p:nvPr/>
        </p:nvSpPr>
        <p:spPr>
          <a:xfrm>
            <a:off x="5155792" y="2083971"/>
            <a:ext cx="684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smtClean="0">
                <a:ln>
                  <a:noFill/>
                </a:ln>
                <a:solidFill>
                  <a:srgbClr val="ED7D31"/>
                </a:solidFill>
                <a:effectLst/>
                <a:uLnTx/>
                <a:uFillTx/>
                <a:latin typeface="Raleway ExtraBold" panose="020B0604020202020204" charset="0"/>
                <a:ea typeface="+mn-ea"/>
                <a:cs typeface="+mn-cs"/>
              </a:rPr>
              <a:t>14/11</a:t>
            </a:r>
          </a:p>
        </p:txBody>
      </p:sp>
      <p:sp>
        <p:nvSpPr>
          <p:cNvPr id="49" name="CaixaDeTexto 48"/>
          <p:cNvSpPr txBox="1"/>
          <p:nvPr/>
        </p:nvSpPr>
        <p:spPr>
          <a:xfrm>
            <a:off x="2621199" y="2087673"/>
            <a:ext cx="684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smtClean="0">
                <a:ln>
                  <a:noFill/>
                </a:ln>
                <a:solidFill>
                  <a:srgbClr val="ED7D31"/>
                </a:solidFill>
                <a:effectLst/>
                <a:uLnTx/>
                <a:uFillTx/>
                <a:latin typeface="Raleway ExtraBold" panose="020B0604020202020204" charset="0"/>
                <a:ea typeface="+mn-ea"/>
                <a:cs typeface="+mn-cs"/>
              </a:rPr>
              <a:t>10/10</a:t>
            </a:r>
          </a:p>
        </p:txBody>
      </p:sp>
      <p:pic>
        <p:nvPicPr>
          <p:cNvPr id="51" name="Picture 9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16935" y="229859"/>
            <a:ext cx="1668492" cy="893147"/>
          </a:xfrm>
          <a:prstGeom prst="rect">
            <a:avLst/>
          </a:prstGeom>
          <a:noFill/>
          <a:ln>
            <a:noFill/>
          </a:ln>
        </p:spPr>
      </p:pic>
      <p:sp>
        <p:nvSpPr>
          <p:cNvPr id="13" name="Retângulo Arredondado 12"/>
          <p:cNvSpPr/>
          <p:nvPr/>
        </p:nvSpPr>
        <p:spPr>
          <a:xfrm>
            <a:off x="174720" y="4808067"/>
            <a:ext cx="5760567" cy="182184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pt-BR" sz="20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BR" sz="2000" b="1" i="0" u="none" strike="noStrike" kern="1200" cap="none" spc="0" normalizeH="0" baseline="0" noProof="0" dirty="0" smtClean="0">
                <a:ln>
                  <a:noFill/>
                </a:ln>
                <a:solidFill>
                  <a:prstClr val="white"/>
                </a:solidFill>
                <a:effectLst/>
                <a:uLnTx/>
                <a:uFillTx/>
                <a:latin typeface="Calibri" panose="020F0502020204030204"/>
                <a:ea typeface="+mn-ea"/>
                <a:cs typeface="+mn-cs"/>
              </a:rPr>
              <a:t>Arrendamento das </a:t>
            </a:r>
            <a:r>
              <a:rPr kumimoji="0" lang="pt-BR" sz="2000" b="1" i="0" u="none" strike="noStrike" kern="1200" cap="none" spc="0" normalizeH="0" baseline="0" noProof="0" dirty="0" err="1" smtClean="0">
                <a:ln>
                  <a:noFill/>
                </a:ln>
                <a:solidFill>
                  <a:prstClr val="white"/>
                </a:solidFill>
                <a:effectLst/>
                <a:uLnTx/>
                <a:uFillTx/>
                <a:latin typeface="Calibri" panose="020F0502020204030204"/>
                <a:ea typeface="+mn-ea"/>
                <a:cs typeface="+mn-cs"/>
              </a:rPr>
              <a:t>Fafen</a:t>
            </a:r>
            <a:r>
              <a:rPr kumimoji="0" lang="pt-BR" sz="2000" b="1" i="0" u="none" strike="noStrike" kern="1200" cap="none" spc="0" normalizeH="0" baseline="0" noProof="0" dirty="0" smtClean="0">
                <a:ln>
                  <a:noFill/>
                </a:ln>
                <a:solidFill>
                  <a:prstClr val="white"/>
                </a:solidFill>
                <a:effectLst/>
                <a:uLnTx/>
                <a:uFillTx/>
                <a:latin typeface="Calibri" panose="020F0502020204030204"/>
                <a:ea typeface="+mn-ea"/>
                <a:cs typeface="+mn-cs"/>
              </a:rPr>
              <a:t>-BA e </a:t>
            </a:r>
            <a:r>
              <a:rPr kumimoji="0" lang="pt-BR" sz="2000" b="1" i="0" u="none" strike="noStrike" kern="1200" cap="none" spc="0" normalizeH="0" baseline="0" noProof="0" dirty="0" err="1" smtClean="0">
                <a:ln>
                  <a:noFill/>
                </a:ln>
                <a:solidFill>
                  <a:prstClr val="white"/>
                </a:solidFill>
                <a:effectLst/>
                <a:uLnTx/>
                <a:uFillTx/>
                <a:latin typeface="Calibri" panose="020F0502020204030204"/>
                <a:ea typeface="+mn-ea"/>
                <a:cs typeface="+mn-cs"/>
              </a:rPr>
              <a:t>Fafen-SE</a:t>
            </a:r>
            <a:endParaRPr kumimoji="0" lang="pt-BR" sz="20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BR" sz="2000" b="1" i="0" u="none" strike="noStrike" kern="1200" cap="none" spc="0" normalizeH="0" baseline="0" noProof="0" dirty="0" smtClean="0">
                <a:ln>
                  <a:noFill/>
                </a:ln>
                <a:solidFill>
                  <a:prstClr val="white"/>
                </a:solidFill>
                <a:effectLst/>
                <a:uLnTx/>
                <a:uFillTx/>
                <a:latin typeface="Calibri" panose="020F0502020204030204"/>
                <a:ea typeface="+mn-ea"/>
                <a:cs typeface="+mn-cs"/>
              </a:rPr>
              <a:t>Aumento da oferta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BR" sz="2000" b="1" i="0" u="none" strike="noStrike" kern="1200" cap="none" spc="0" normalizeH="0" baseline="0" noProof="0" dirty="0" smtClean="0">
                <a:ln>
                  <a:noFill/>
                </a:ln>
                <a:solidFill>
                  <a:prstClr val="white"/>
                </a:solidFill>
                <a:effectLst/>
                <a:uLnTx/>
                <a:uFillTx/>
                <a:latin typeface="Calibri" panose="020F0502020204030204"/>
                <a:ea typeface="+mn-ea"/>
                <a:cs typeface="+mn-cs"/>
              </a:rPr>
              <a:t>Construção de 2 terminais de GNL privado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BR" sz="2000" b="1" i="0" u="none" strike="noStrike" kern="1200" cap="none" spc="0" normalizeH="0" baseline="0" noProof="0" dirty="0" smtClean="0">
                <a:ln>
                  <a:noFill/>
                </a:ln>
                <a:solidFill>
                  <a:prstClr val="white"/>
                </a:solidFill>
                <a:effectLst/>
                <a:uLnTx/>
                <a:uFillTx/>
                <a:latin typeface="Calibri" panose="020F0502020204030204"/>
                <a:ea typeface="+mn-ea"/>
                <a:cs typeface="+mn-cs"/>
              </a:rPr>
              <a:t>Início do processo de arrendamento </a:t>
            </a:r>
            <a:r>
              <a:rPr kumimoji="0" lang="pt-BR" sz="2000" b="1" i="0" u="none" strike="noStrike" kern="1200" cap="none" spc="0" normalizeH="0" baseline="0" noProof="0" dirty="0">
                <a:ln>
                  <a:noFill/>
                </a:ln>
                <a:solidFill>
                  <a:prstClr val="white"/>
                </a:solidFill>
                <a:effectLst/>
                <a:uLnTx/>
                <a:uFillTx/>
                <a:latin typeface="Calibri" panose="020F0502020204030204"/>
                <a:ea typeface="+mn-ea"/>
                <a:cs typeface="+mn-cs"/>
              </a:rPr>
              <a:t>Terminal de </a:t>
            </a:r>
            <a:r>
              <a:rPr kumimoji="0" lang="pt-BR" sz="2000" b="1" i="0" u="none" strike="noStrike" kern="1200" cap="none" spc="0" normalizeH="0" baseline="0" noProof="0" dirty="0" err="1">
                <a:ln>
                  <a:noFill/>
                </a:ln>
                <a:solidFill>
                  <a:prstClr val="white"/>
                </a:solidFill>
                <a:effectLst/>
                <a:uLnTx/>
                <a:uFillTx/>
                <a:latin typeface="Calibri" panose="020F0502020204030204"/>
                <a:ea typeface="+mn-ea"/>
                <a:cs typeface="+mn-cs"/>
              </a:rPr>
              <a:t>Regaseificação</a:t>
            </a:r>
            <a:r>
              <a:rPr kumimoji="0" lang="pt-BR" sz="2000" b="1" i="0" u="none" strike="noStrike" kern="1200" cap="none" spc="0" normalizeH="0" baseline="0" noProof="0" dirty="0">
                <a:ln>
                  <a:noFill/>
                </a:ln>
                <a:solidFill>
                  <a:prstClr val="white"/>
                </a:solidFill>
                <a:effectLst/>
                <a:uLnTx/>
                <a:uFillTx/>
                <a:latin typeface="Calibri" panose="020F0502020204030204"/>
                <a:ea typeface="+mn-ea"/>
                <a:cs typeface="+mn-cs"/>
              </a:rPr>
              <a:t> da Baía de Todos os San</a:t>
            </a:r>
            <a:r>
              <a:rPr kumimoji="0" lang="pt-BR" sz="2000" b="0" i="0" u="none" strike="noStrike" kern="1200" cap="none" spc="0" normalizeH="0" baseline="0" noProof="0" dirty="0">
                <a:ln>
                  <a:noFill/>
                </a:ln>
                <a:solidFill>
                  <a:prstClr val="white"/>
                </a:solidFill>
                <a:effectLst/>
                <a:uLnTx/>
                <a:uFillTx/>
                <a:latin typeface="Calibri" panose="020F0502020204030204"/>
                <a:ea typeface="+mn-ea"/>
                <a:cs typeface="+mn-cs"/>
              </a:rPr>
              <a:t>tos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pt-BR" sz="20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31" name="Retângulo Arredondado 30"/>
          <p:cNvSpPr/>
          <p:nvPr/>
        </p:nvSpPr>
        <p:spPr>
          <a:xfrm>
            <a:off x="1976556" y="4238112"/>
            <a:ext cx="1789471" cy="417888"/>
          </a:xfrm>
          <a:prstGeom prst="round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smtClean="0">
                <a:ln>
                  <a:noFill/>
                </a:ln>
                <a:solidFill>
                  <a:prstClr val="white"/>
                </a:solidFill>
                <a:effectLst/>
                <a:uLnTx/>
                <a:uFillTx/>
                <a:latin typeface="Calibri" panose="020F0502020204030204"/>
                <a:ea typeface="+mn-ea"/>
                <a:cs typeface="+mn-cs"/>
              </a:rPr>
              <a:t>2019</a:t>
            </a:r>
            <a:endParaRPr kumimoji="0" lang="pt-B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4" name="Conector de Seta Reta 33"/>
          <p:cNvCxnSpPr/>
          <p:nvPr/>
        </p:nvCxnSpPr>
        <p:spPr>
          <a:xfrm flipV="1">
            <a:off x="5497791" y="2460917"/>
            <a:ext cx="5435680" cy="6928"/>
          </a:xfrm>
          <a:prstGeom prst="straightConnector1">
            <a:avLst/>
          </a:prstGeom>
          <a:ln w="76200">
            <a:solidFill>
              <a:schemeClr val="accent5">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3" name="Retângulo Arredondado 52"/>
          <p:cNvSpPr/>
          <p:nvPr/>
        </p:nvSpPr>
        <p:spPr>
          <a:xfrm>
            <a:off x="6836373" y="2782077"/>
            <a:ext cx="5355626" cy="4075922"/>
          </a:xfrm>
          <a:prstGeom prst="roundRect">
            <a:avLst/>
          </a:prstGeom>
          <a:gradFill flip="none" rotWithShape="1">
            <a:gsLst>
              <a:gs pos="0">
                <a:schemeClr val="accent5">
                  <a:lumMod val="40000"/>
                  <a:lumOff val="60000"/>
                </a:schemeClr>
              </a:gs>
              <a:gs pos="17000">
                <a:schemeClr val="accent5">
                  <a:lumMod val="95000"/>
                  <a:lumOff val="5000"/>
                </a:schemeClr>
              </a:gs>
              <a:gs pos="100000">
                <a:schemeClr val="accent5">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pt-BR" sz="18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176213" marR="0" lvl="0" indent="-176213"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pt-BR" sz="1800" b="1" i="0" u="none" strike="noStrike" kern="1200" cap="none" spc="0" normalizeH="0" baseline="0" noProof="0" dirty="0" smtClean="0">
                <a:ln>
                  <a:noFill/>
                </a:ln>
                <a:solidFill>
                  <a:prstClr val="white"/>
                </a:solidFill>
                <a:effectLst/>
                <a:uLnTx/>
                <a:uFillTx/>
                <a:latin typeface="Calibri" panose="020F0502020204030204"/>
                <a:ea typeface="+mn-ea"/>
                <a:cs typeface="+mn-cs"/>
              </a:rPr>
              <a:t>Mais de R$ 42 Bilhões em investimento em infraestrutura</a:t>
            </a:r>
            <a:r>
              <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a:t>
            </a:r>
          </a:p>
          <a:p>
            <a:pPr marL="176213" marR="0" lvl="0" indent="-176213"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pt-BR" sz="1800" b="1" i="0" u="none" strike="noStrike" kern="1200" cap="none" spc="0" normalizeH="0" baseline="0" noProof="0" dirty="0">
                <a:ln>
                  <a:noFill/>
                </a:ln>
                <a:solidFill>
                  <a:prstClr val="white"/>
                </a:solidFill>
                <a:effectLst/>
                <a:uLnTx/>
                <a:uFillTx/>
                <a:latin typeface="Calibri" panose="020F0502020204030204"/>
                <a:ea typeface="+mn-ea"/>
                <a:cs typeface="+mn-cs"/>
              </a:rPr>
              <a:t>D</a:t>
            </a:r>
            <a:r>
              <a:rPr kumimoji="0" lang="pt-BR" sz="1800" b="1" i="0" u="none" strike="noStrike" kern="1200" cap="none" spc="0" normalizeH="0" baseline="0" noProof="0" dirty="0" smtClean="0">
                <a:ln>
                  <a:noFill/>
                </a:ln>
                <a:solidFill>
                  <a:prstClr val="white"/>
                </a:solidFill>
                <a:effectLst/>
                <a:uLnTx/>
                <a:uFillTx/>
                <a:latin typeface="Calibri" panose="020F0502020204030204"/>
                <a:ea typeface="+mn-ea"/>
                <a:cs typeface="+mn-cs"/>
              </a:rPr>
              <a:t>emanda potencial adicional de 16,8 MMm</a:t>
            </a:r>
            <a:r>
              <a:rPr kumimoji="0" lang="pt-BR" sz="1800" b="1" i="0" u="none" strike="noStrike" kern="1200" cap="none" spc="0" normalizeH="0" baseline="30000" noProof="0" dirty="0" smtClean="0">
                <a:ln>
                  <a:noFill/>
                </a:ln>
                <a:solidFill>
                  <a:prstClr val="white"/>
                </a:solidFill>
                <a:effectLst/>
                <a:uLnTx/>
                <a:uFillTx/>
                <a:latin typeface="Calibri" panose="020F0502020204030204"/>
                <a:ea typeface="+mn-ea"/>
                <a:cs typeface="+mn-cs"/>
              </a:rPr>
              <a:t>3</a:t>
            </a:r>
            <a:r>
              <a:rPr kumimoji="0" lang="pt-BR" sz="1800" b="1" i="0" u="none" strike="noStrike" kern="1200" cap="none" spc="0" normalizeH="0" baseline="0" noProof="0" dirty="0" smtClean="0">
                <a:ln>
                  <a:noFill/>
                </a:ln>
                <a:solidFill>
                  <a:prstClr val="white"/>
                </a:solidFill>
                <a:effectLst/>
                <a:uLnTx/>
                <a:uFillTx/>
                <a:latin typeface="Calibri" panose="020F0502020204030204"/>
                <a:ea typeface="+mn-ea"/>
                <a:cs typeface="+mn-cs"/>
              </a:rPr>
              <a:t>/d</a:t>
            </a:r>
            <a:r>
              <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a:t>
            </a:r>
          </a:p>
          <a:p>
            <a:pPr marL="176213" marR="0" lvl="0" indent="-176213"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pt-BR" sz="1800" b="1" i="0" u="none" strike="noStrike" kern="1200" cap="none" spc="0" normalizeH="0" baseline="0" noProof="0" dirty="0" smtClean="0">
                <a:ln>
                  <a:noFill/>
                </a:ln>
                <a:solidFill>
                  <a:prstClr val="white"/>
                </a:solidFill>
                <a:effectLst/>
                <a:uLnTx/>
                <a:uFillTx/>
                <a:latin typeface="Calibri" panose="020F0502020204030204"/>
                <a:ea typeface="+mn-ea"/>
                <a:cs typeface="+mn-cs"/>
              </a:rPr>
              <a:t>Aumento em 19 MMm</a:t>
            </a:r>
            <a:r>
              <a:rPr kumimoji="0" lang="pt-BR" sz="1800" b="1" i="0" u="none" strike="noStrike" kern="1200" cap="none" spc="0" normalizeH="0" baseline="30000" noProof="0" dirty="0" smtClean="0">
                <a:ln>
                  <a:noFill/>
                </a:ln>
                <a:solidFill>
                  <a:prstClr val="white"/>
                </a:solidFill>
                <a:effectLst/>
                <a:uLnTx/>
                <a:uFillTx/>
                <a:latin typeface="Calibri" panose="020F0502020204030204"/>
                <a:ea typeface="+mn-ea"/>
                <a:cs typeface="+mn-cs"/>
              </a:rPr>
              <a:t>3</a:t>
            </a:r>
            <a:r>
              <a:rPr kumimoji="0" lang="pt-BR" sz="1800" b="1" i="0" u="none" strike="noStrike" kern="1200" cap="none" spc="0" normalizeH="0" baseline="0" noProof="0" dirty="0" smtClean="0">
                <a:ln>
                  <a:noFill/>
                </a:ln>
                <a:solidFill>
                  <a:prstClr val="white"/>
                </a:solidFill>
                <a:effectLst/>
                <a:uLnTx/>
                <a:uFillTx/>
                <a:latin typeface="Calibri" panose="020F0502020204030204"/>
                <a:ea typeface="+mn-ea"/>
                <a:cs typeface="+mn-cs"/>
              </a:rPr>
              <a:t>/d em relação ao cenário de referência do PDE 2029</a:t>
            </a:r>
            <a:r>
              <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a:t>
            </a:r>
          </a:p>
          <a:p>
            <a:pPr marL="176213" marR="0" lvl="0" indent="-176213"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pt-BR" sz="1800" b="1" i="0" u="none" strike="noStrike" kern="1200" cap="none" spc="0" normalizeH="0" baseline="0" noProof="0" dirty="0" smtClean="0">
                <a:ln>
                  <a:noFill/>
                </a:ln>
                <a:solidFill>
                  <a:prstClr val="white"/>
                </a:solidFill>
                <a:effectLst/>
                <a:uLnTx/>
                <a:uFillTx/>
                <a:latin typeface="Calibri" panose="020F0502020204030204"/>
                <a:ea typeface="+mn-ea"/>
                <a:cs typeface="+mn-cs"/>
              </a:rPr>
              <a:t>10% de redução no preço do gás implicará em aumento do PIB industrial em 2,1%</a:t>
            </a:r>
          </a:p>
          <a:p>
            <a:pPr marL="176213" marR="0" lvl="2" indent="-176213"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pt-BR" sz="1800" b="1" i="0" u="none" strike="noStrike" kern="1200" cap="none" spc="0" normalizeH="0" baseline="0" noProof="0" dirty="0" smtClean="0">
                <a:ln>
                  <a:noFill/>
                </a:ln>
                <a:solidFill>
                  <a:prstClr val="white"/>
                </a:solidFill>
                <a:effectLst/>
                <a:uLnTx/>
                <a:uFillTx/>
                <a:latin typeface="Calibri" panose="020F0502020204030204"/>
                <a:ea typeface="+mn-ea"/>
                <a:cs typeface="+mn-cs"/>
              </a:rPr>
              <a:t>Desinvestimento Petrobras (Alienação) </a:t>
            </a:r>
            <a:r>
              <a:rPr kumimoji="0" lang="pt-BR" sz="18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795337" marR="0" lvl="2" indent="-342900" algn="just"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q"/>
              <a:tabLst/>
              <a:defRPr/>
            </a:pPr>
            <a:r>
              <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rPr>
              <a:t>51% Transportadora Brasileira Gasoduto Bolívia-Brasil</a:t>
            </a:r>
          </a:p>
          <a:p>
            <a:pPr marL="795337" marR="0" lvl="2" indent="-342900" algn="just"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q"/>
              <a:tabLst/>
              <a:defRPr/>
            </a:pPr>
            <a:r>
              <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rPr>
              <a:t>10% Transportadora Associada de Gás</a:t>
            </a:r>
          </a:p>
          <a:p>
            <a:pPr marL="795337" marR="0" lvl="2" indent="-342900" algn="just"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q"/>
              <a:tabLst/>
              <a:defRPr/>
            </a:pPr>
            <a:r>
              <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rPr>
              <a:t>10% Nova Transportadora do Sudeste</a:t>
            </a:r>
          </a:p>
          <a:p>
            <a:pPr marL="795337" marR="0" lvl="2" indent="-342900" algn="just"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q"/>
              <a:tabLst/>
              <a:defRPr/>
            </a:pPr>
            <a:r>
              <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rPr>
              <a:t>Participação acionária indireta em companhias distribuidoras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Retângulo 54"/>
          <p:cNvSpPr/>
          <p:nvPr/>
        </p:nvSpPr>
        <p:spPr>
          <a:xfrm>
            <a:off x="10992955" y="2102014"/>
            <a:ext cx="1186538"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smtClean="0">
                <a:ln>
                  <a:noFill/>
                </a:ln>
                <a:solidFill>
                  <a:prstClr val="white">
                    <a:lumMod val="50000"/>
                  </a:prstClr>
                </a:solidFill>
                <a:effectLst/>
                <a:uLnTx/>
                <a:uFillTx/>
                <a:latin typeface="Calibri" panose="020F0502020204030204"/>
                <a:ea typeface="+mn-ea"/>
                <a:cs typeface="+mn-cs"/>
              </a:rPr>
              <a:t>*Cenário NMG (PDE 2029)</a:t>
            </a:r>
          </a:p>
        </p:txBody>
      </p:sp>
      <p:sp>
        <p:nvSpPr>
          <p:cNvPr id="57" name="Retângulo Arredondado 56"/>
          <p:cNvSpPr/>
          <p:nvPr/>
        </p:nvSpPr>
        <p:spPr>
          <a:xfrm>
            <a:off x="8735963" y="1781093"/>
            <a:ext cx="1697349" cy="465087"/>
          </a:xfrm>
          <a:prstGeom prst="roundRect">
            <a:avLst/>
          </a:prstGeom>
          <a:gradFill flip="none" rotWithShape="1">
            <a:gsLst>
              <a:gs pos="0">
                <a:schemeClr val="accent5">
                  <a:lumMod val="40000"/>
                  <a:lumOff val="60000"/>
                </a:schemeClr>
              </a:gs>
              <a:gs pos="17000">
                <a:schemeClr val="accent5">
                  <a:lumMod val="95000"/>
                  <a:lumOff val="5000"/>
                </a:schemeClr>
              </a:gs>
              <a:gs pos="100000">
                <a:schemeClr val="accent5">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a:noFill/>
                </a:ln>
                <a:solidFill>
                  <a:prstClr val="white"/>
                </a:solidFill>
                <a:effectLst/>
                <a:uLnTx/>
                <a:uFillTx/>
                <a:latin typeface="Calibri" panose="020F0502020204030204"/>
                <a:ea typeface="+mn-ea"/>
                <a:cs typeface="+mn-cs"/>
              </a:rPr>
              <a:t>   2020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Seta para a Direita 57"/>
          <p:cNvSpPr/>
          <p:nvPr/>
        </p:nvSpPr>
        <p:spPr>
          <a:xfrm>
            <a:off x="9635613" y="1958573"/>
            <a:ext cx="422787" cy="17745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tângulo 43"/>
          <p:cNvSpPr/>
          <p:nvPr/>
        </p:nvSpPr>
        <p:spPr>
          <a:xfrm>
            <a:off x="325178" y="1142977"/>
            <a:ext cx="2048698" cy="9783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Espaço Reservado para Texto 23"/>
          <p:cNvSpPr txBox="1">
            <a:spLocks/>
          </p:cNvSpPr>
          <p:nvPr/>
        </p:nvSpPr>
        <p:spPr>
          <a:xfrm>
            <a:off x="242149" y="395998"/>
            <a:ext cx="6396776" cy="2471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BR" sz="1200" b="1" i="0" u="none" strike="noStrike" kern="1200" cap="none" spc="0" normalizeH="0" baseline="0" noProof="0" dirty="0">
                <a:ln>
                  <a:noFill/>
                </a:ln>
                <a:solidFill>
                  <a:prstClr val="black"/>
                </a:solidFill>
                <a:effectLst/>
                <a:uLnTx/>
                <a:uFillTx/>
                <a:latin typeface="Raleway" panose="020B0503030101060003" pitchFamily="34" charset="0"/>
                <a:ea typeface="+mn-ea"/>
                <a:cs typeface="+mn-cs"/>
              </a:rPr>
              <a:t>SECRETARIA DE PETRÓLEO, GÁS NATURAL E BIOCOMBUSTÍVEIS</a:t>
            </a:r>
          </a:p>
        </p:txBody>
      </p:sp>
      <p:sp>
        <p:nvSpPr>
          <p:cNvPr id="47" name="Título 13"/>
          <p:cNvSpPr txBox="1">
            <a:spLocks/>
          </p:cNvSpPr>
          <p:nvPr/>
        </p:nvSpPr>
        <p:spPr>
          <a:xfrm>
            <a:off x="228469" y="659167"/>
            <a:ext cx="9937996" cy="467824"/>
          </a:xfrm>
          <a:prstGeom prst="rect">
            <a:avLst/>
          </a:prstGeom>
        </p:spPr>
        <p:txBody>
          <a:bodyPr/>
          <a:lstStyle>
            <a:lvl1pPr algn="l" defTabSz="914400" rtl="0" eaLnBrk="1" latinLnBrk="0" hangingPunct="1">
              <a:lnSpc>
                <a:spcPct val="90000"/>
              </a:lnSpc>
              <a:spcBef>
                <a:spcPct val="0"/>
              </a:spcBef>
              <a:buNone/>
              <a:defRPr sz="3600" kern="1200">
                <a:solidFill>
                  <a:schemeClr val="bg1"/>
                </a:solidFill>
                <a:latin typeface="Raleway ExtraBold" panose="020B09030301010600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3000" b="0" i="0" u="none" strike="noStrike" kern="1200" cap="none" spc="0" normalizeH="0" baseline="0" noProof="0" dirty="0" smtClean="0">
                <a:ln>
                  <a:noFill/>
                </a:ln>
                <a:solidFill>
                  <a:prstClr val="black"/>
                </a:solidFill>
                <a:effectLst/>
                <a:uLnTx/>
                <a:uFillTx/>
                <a:latin typeface="Raleway ExtraBold" panose="020B0903030101060003" pitchFamily="34" charset="0"/>
                <a:ea typeface="+mj-ea"/>
                <a:cs typeface="+mj-cs"/>
              </a:rPr>
              <a:t>Gás Natural</a:t>
            </a:r>
            <a:endParaRPr kumimoji="0" lang="pt-BR" sz="3000" b="0" i="0" u="none" strike="noStrike" kern="1200" cap="none" spc="0" normalizeH="0" baseline="0" noProof="0" dirty="0">
              <a:ln>
                <a:noFill/>
              </a:ln>
              <a:solidFill>
                <a:prstClr val="black"/>
              </a:solidFill>
              <a:effectLst/>
              <a:uLnTx/>
              <a:uFillTx/>
              <a:latin typeface="Raleway ExtraBold" panose="020B0903030101060003" pitchFamily="34" charset="0"/>
              <a:ea typeface="+mj-ea"/>
              <a:cs typeface="+mj-cs"/>
            </a:endParaRPr>
          </a:p>
        </p:txBody>
      </p:sp>
    </p:spTree>
    <p:extLst>
      <p:ext uri="{BB962C8B-B14F-4D97-AF65-F5344CB8AC3E}">
        <p14:creationId xmlns:p14="http://schemas.microsoft.com/office/powerpoint/2010/main" val="34650732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t-BR"/>
          </a:p>
        </p:txBody>
      </p:sp>
      <p:graphicFrame>
        <p:nvGraphicFramePr>
          <p:cNvPr id="14" name="Objeto 13"/>
          <p:cNvGraphicFramePr>
            <a:graphicFrameLocks noChangeAspect="1"/>
          </p:cNvGraphicFramePr>
          <p:nvPr>
            <p:extLst>
              <p:ext uri="{D42A27DB-BD31-4B8C-83A1-F6EECF244321}">
                <p14:modId xmlns:p14="http://schemas.microsoft.com/office/powerpoint/2010/main" val="3075045070"/>
              </p:ext>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9376"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600406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pt-BR" sz="2000" b="1" dirty="0" smtClean="0">
                <a:ln w="0"/>
                <a:solidFill>
                  <a:srgbClr val="002060"/>
                </a:solidFill>
                <a:effectLst>
                  <a:outerShdw blurRad="38100" dist="25400" dir="5400000" algn="ctr" rotWithShape="0">
                    <a:srgbClr val="6E747A">
                      <a:alpha val="43000"/>
                    </a:srgbClr>
                  </a:outerShdw>
                </a:effectLst>
                <a:latin typeface="Calibri" panose="020F0502020204030204"/>
              </a:rPr>
              <a:t>Conselho Nacional de Política Energética - CNPE</a:t>
            </a:r>
            <a:endParaRPr kumimoji="0" lang="pt-BR" sz="2800" b="1" i="0" u="none" strike="noStrike" kern="1200" cap="none" spc="0" normalizeH="0" baseline="0" dirty="0">
              <a:ln w="0"/>
              <a:solidFill>
                <a:srgbClr val="002060"/>
              </a:solidFill>
              <a:effectLst>
                <a:outerShdw blurRad="38100" dist="25400" dir="5400000" algn="ctr" rotWithShape="0">
                  <a:srgbClr val="6E747A">
                    <a:alpha val="43000"/>
                  </a:srgbClr>
                </a:outerShdw>
              </a:effectLst>
              <a:uLnTx/>
              <a:uFillTx/>
              <a:latin typeface="Calibri" panose="020F0502020204030204"/>
            </a:endParaRPr>
          </a:p>
        </p:txBody>
      </p:sp>
      <p:sp>
        <p:nvSpPr>
          <p:cNvPr id="9" name="Rectangle 5"/>
          <p:cNvSpPr/>
          <p:nvPr/>
        </p:nvSpPr>
        <p:spPr>
          <a:xfrm>
            <a:off x="4783206" y="864252"/>
            <a:ext cx="2290061"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smtClean="0">
                <a:ln w="0"/>
                <a:solidFill>
                  <a:srgbClr val="002060"/>
                </a:solidFill>
                <a:effectLst>
                  <a:outerShdw blurRad="38100" dist="25400" dir="5400000" algn="ctr" rotWithShape="0">
                    <a:srgbClr val="6E747A">
                      <a:alpha val="43000"/>
                    </a:srgbClr>
                  </a:outerShdw>
                </a:effectLst>
                <a:latin typeface="Calibri" panose="020F0502020204030204"/>
              </a:rPr>
              <a:t>Pauta</a:t>
            </a:r>
            <a:endPar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ndParaRPr>
          </a:p>
        </p:txBody>
      </p:sp>
      <p:graphicFrame>
        <p:nvGraphicFramePr>
          <p:cNvPr id="12" name="Table 12"/>
          <p:cNvGraphicFramePr>
            <a:graphicFrameLocks noGrp="1"/>
          </p:cNvGraphicFramePr>
          <p:nvPr>
            <p:extLst>
              <p:ext uri="{D42A27DB-BD31-4B8C-83A1-F6EECF244321}">
                <p14:modId xmlns:p14="http://schemas.microsoft.com/office/powerpoint/2010/main" val="4233690973"/>
              </p:ext>
            </p:extLst>
          </p:nvPr>
        </p:nvGraphicFramePr>
        <p:xfrm>
          <a:off x="485676" y="1782837"/>
          <a:ext cx="11288986" cy="3337361"/>
        </p:xfrm>
        <a:graphic>
          <a:graphicData uri="http://schemas.openxmlformats.org/drawingml/2006/table">
            <a:tbl>
              <a:tblPr firstRow="1" bandRow="1">
                <a:tableStyleId>{5C22544A-7EE6-4342-B048-85BDC9FD1C3A}</a:tableStyleId>
              </a:tblPr>
              <a:tblGrid>
                <a:gridCol w="7010345">
                  <a:extLst>
                    <a:ext uri="{9D8B030D-6E8A-4147-A177-3AD203B41FA5}">
                      <a16:colId xmlns:a16="http://schemas.microsoft.com/office/drawing/2014/main" val="3710372697"/>
                    </a:ext>
                  </a:extLst>
                </a:gridCol>
                <a:gridCol w="4278641">
                  <a:extLst>
                    <a:ext uri="{9D8B030D-6E8A-4147-A177-3AD203B41FA5}">
                      <a16:colId xmlns:a16="http://schemas.microsoft.com/office/drawing/2014/main" val="2842793189"/>
                    </a:ext>
                  </a:extLst>
                </a:gridCol>
              </a:tblGrid>
              <a:tr h="1500495">
                <a:tc>
                  <a:txBody>
                    <a:bodyPr/>
                    <a:lstStyle/>
                    <a:p>
                      <a:pPr marL="0" indent="0" algn="just">
                        <a:buNone/>
                      </a:pPr>
                      <a:r>
                        <a:rPr lang="pt-BR" sz="2400" b="1" kern="1200" dirty="0" smtClean="0">
                          <a:solidFill>
                            <a:srgbClr val="002060"/>
                          </a:solidFill>
                          <a:latin typeface="+mn-lt"/>
                          <a:ea typeface="+mn-ea"/>
                          <a:cs typeface="+mn-cs"/>
                        </a:rPr>
                        <a:t>- Resolução CNPE que cria o Comitê para revitalização da atividade de exploração e produção de petróleo e gás natural em áreas terrestres.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2060"/>
                          </a:solidFill>
                        </a:rPr>
                        <a:t>Secretaria</a:t>
                      </a:r>
                      <a:r>
                        <a:rPr lang="en-US" sz="2400" b="1" baseline="0" dirty="0" smtClean="0">
                          <a:solidFill>
                            <a:srgbClr val="002060"/>
                          </a:solidFill>
                        </a:rPr>
                        <a:t> de </a:t>
                      </a:r>
                      <a:r>
                        <a:rPr lang="en-US" sz="2400" b="1" baseline="0" dirty="0" err="1" smtClean="0">
                          <a:solidFill>
                            <a:srgbClr val="002060"/>
                          </a:solidFill>
                        </a:rPr>
                        <a:t>Petróleo</a:t>
                      </a:r>
                      <a:r>
                        <a:rPr lang="en-US" sz="2400" b="1" baseline="0" dirty="0" smtClean="0">
                          <a:solidFill>
                            <a:srgbClr val="002060"/>
                          </a:solidFill>
                        </a:rPr>
                        <a:t>, </a:t>
                      </a:r>
                      <a:r>
                        <a:rPr lang="en-US" sz="2400" b="1" baseline="0" dirty="0" err="1" smtClean="0">
                          <a:solidFill>
                            <a:srgbClr val="002060"/>
                          </a:solidFill>
                        </a:rPr>
                        <a:t>Gás</a:t>
                      </a:r>
                      <a:r>
                        <a:rPr lang="en-US" sz="2400" b="1" baseline="0" dirty="0" smtClean="0">
                          <a:solidFill>
                            <a:srgbClr val="002060"/>
                          </a:solidFill>
                        </a:rPr>
                        <a:t> Natural e </a:t>
                      </a:r>
                      <a:r>
                        <a:rPr lang="en-US" sz="2400" b="1" baseline="0" dirty="0" err="1" smtClean="0">
                          <a:solidFill>
                            <a:srgbClr val="002060"/>
                          </a:solidFill>
                        </a:rPr>
                        <a:t>Biocombustíveis</a:t>
                      </a:r>
                      <a:endParaRPr lang="en-US" sz="2400" b="1" dirty="0" smtClean="0">
                        <a:solidFill>
                          <a:srgbClr val="002060"/>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6292443"/>
                  </a:ext>
                </a:extLst>
              </a:tr>
              <a:tr h="1003257">
                <a:tc>
                  <a:txBody>
                    <a:bodyPr/>
                    <a:lstStyle/>
                    <a:p>
                      <a:pPr algn="ctr">
                        <a:lnSpc>
                          <a:spcPct val="100000"/>
                        </a:lnSpc>
                      </a:pPr>
                      <a:r>
                        <a:rPr lang="en-US" sz="2400" b="1" dirty="0" err="1" smtClean="0">
                          <a:solidFill>
                            <a:srgbClr val="002060"/>
                          </a:solidFill>
                        </a:rPr>
                        <a:t>Resolução</a:t>
                      </a:r>
                      <a:endParaRPr lang="en-US" sz="2400" b="1" dirty="0">
                        <a:solidFill>
                          <a:srgbClr val="002060"/>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smtClean="0">
                          <a:solidFill>
                            <a:srgbClr val="002060"/>
                          </a:solidFill>
                        </a:rPr>
                        <a:t>Secretário-Executivo</a:t>
                      </a:r>
                      <a:r>
                        <a:rPr lang="en-US" sz="2400" b="1" dirty="0" smtClean="0">
                          <a:solidFill>
                            <a:srgbClr val="002060"/>
                          </a:solidFil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2060"/>
                          </a:solidFill>
                        </a:rPr>
                        <a:t>do CNPE</a:t>
                      </a:r>
                      <a:endParaRPr lang="en-US" sz="2400" b="1" dirty="0">
                        <a:solidFill>
                          <a:srgbClr val="002060"/>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1751069"/>
                  </a:ext>
                </a:extLst>
              </a:tr>
              <a:tr h="833609">
                <a:tc>
                  <a:txBody>
                    <a:bodyPr/>
                    <a:lstStyle/>
                    <a:p>
                      <a:pPr algn="ctr">
                        <a:lnSpc>
                          <a:spcPct val="100000"/>
                        </a:lnSpc>
                      </a:pPr>
                      <a:r>
                        <a:rPr lang="en-US" sz="2400" b="1" dirty="0" err="1" smtClean="0">
                          <a:solidFill>
                            <a:srgbClr val="002060"/>
                          </a:solidFill>
                        </a:rPr>
                        <a:t>Contribuições</a:t>
                      </a:r>
                      <a:r>
                        <a:rPr lang="en-US" sz="2400" b="1" dirty="0" smtClean="0">
                          <a:solidFill>
                            <a:srgbClr val="002060"/>
                          </a:solidFill>
                        </a:rPr>
                        <a:t> / </a:t>
                      </a:r>
                      <a:r>
                        <a:rPr lang="en-US" sz="2400" b="1" dirty="0" err="1" smtClean="0">
                          <a:solidFill>
                            <a:srgbClr val="002060"/>
                          </a:solidFill>
                        </a:rPr>
                        <a:t>Aprovação</a:t>
                      </a:r>
                      <a:endParaRPr lang="en-US" sz="2400" b="1" dirty="0">
                        <a:solidFill>
                          <a:srgbClr val="002060"/>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2060"/>
                          </a:solidFill>
                        </a:rPr>
                        <a:t>CNPE</a:t>
                      </a:r>
                      <a:endParaRPr lang="en-US" sz="2400" b="1" dirty="0">
                        <a:solidFill>
                          <a:srgbClr val="002060"/>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3753651"/>
                  </a:ext>
                </a:extLst>
              </a:tr>
            </a:tbl>
          </a:graphicData>
        </a:graphic>
      </p:graphicFrame>
    </p:spTree>
    <p:extLst>
      <p:ext uri="{BB962C8B-B14F-4D97-AF65-F5344CB8AC3E}">
        <p14:creationId xmlns:p14="http://schemas.microsoft.com/office/powerpoint/2010/main" val="255367202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Conector de Seta Reta 33"/>
          <p:cNvCxnSpPr/>
          <p:nvPr/>
        </p:nvCxnSpPr>
        <p:spPr>
          <a:xfrm flipV="1">
            <a:off x="5497791" y="2460917"/>
            <a:ext cx="5435680" cy="6928"/>
          </a:xfrm>
          <a:prstGeom prst="straightConnector1">
            <a:avLst/>
          </a:prstGeom>
          <a:ln w="76200">
            <a:solidFill>
              <a:schemeClr val="accent5">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 name="Retângulo 1"/>
          <p:cNvSpPr/>
          <p:nvPr/>
        </p:nvSpPr>
        <p:spPr>
          <a:xfrm flipV="1">
            <a:off x="1048817" y="2429862"/>
            <a:ext cx="4448975" cy="63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Elipse 24"/>
          <p:cNvSpPr/>
          <p:nvPr/>
        </p:nvSpPr>
        <p:spPr>
          <a:xfrm>
            <a:off x="5407792" y="2383679"/>
            <a:ext cx="180000" cy="180000"/>
          </a:xfrm>
          <a:prstGeom prst="ellipse">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tângulo Arredondado 12"/>
          <p:cNvSpPr/>
          <p:nvPr/>
        </p:nvSpPr>
        <p:spPr>
          <a:xfrm>
            <a:off x="1137373" y="2782077"/>
            <a:ext cx="4166148" cy="362703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pt-BR" sz="20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BR" sz="2000" b="1" i="0" u="none" strike="noStrike" kern="1200" cap="none" spc="0" normalizeH="0" baseline="0" noProof="0" dirty="0" smtClean="0">
                <a:ln>
                  <a:noFill/>
                </a:ln>
                <a:solidFill>
                  <a:prstClr val="white"/>
                </a:solidFill>
                <a:effectLst/>
                <a:uLnTx/>
                <a:uFillTx/>
                <a:latin typeface="Calibri" panose="020F0502020204030204"/>
                <a:ea typeface="+mn-ea"/>
                <a:cs typeface="+mn-cs"/>
              </a:rPr>
              <a:t>Aprovação CNPE de redução de 10% de emissões no Brasil (até 2029)</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BR" sz="2000" b="1" i="0" u="none" strike="noStrike" kern="1200" cap="none" spc="0" normalizeH="0" baseline="0" noProof="0" dirty="0" smtClean="0">
                <a:ln>
                  <a:noFill/>
                </a:ln>
                <a:solidFill>
                  <a:prstClr val="white"/>
                </a:solidFill>
                <a:effectLst/>
                <a:uLnTx/>
                <a:uFillTx/>
                <a:latin typeface="Calibri" panose="020F0502020204030204"/>
                <a:ea typeface="+mn-ea"/>
                <a:cs typeface="+mn-cs"/>
              </a:rPr>
              <a:t>MME e ANP entregaram regulamentação do </a:t>
            </a:r>
            <a:r>
              <a:rPr kumimoji="0" lang="pt-BR" sz="2000" b="1" i="0" u="none" strike="noStrike" kern="1200" cap="none" spc="0" normalizeH="0" baseline="0" noProof="0" dirty="0" err="1" smtClean="0">
                <a:ln>
                  <a:noFill/>
                </a:ln>
                <a:solidFill>
                  <a:prstClr val="white"/>
                </a:solidFill>
                <a:effectLst/>
                <a:uLnTx/>
                <a:uFillTx/>
                <a:latin typeface="Calibri" panose="020F0502020204030204"/>
                <a:ea typeface="+mn-ea"/>
                <a:cs typeface="+mn-cs"/>
              </a:rPr>
              <a:t>RenovaBio</a:t>
            </a:r>
            <a:r>
              <a:rPr kumimoji="0" lang="pt-BR" sz="2000" b="1" i="0" u="none" strike="noStrike" kern="1200" cap="none" spc="0" normalizeH="0" baseline="0" noProof="0" dirty="0" smtClean="0">
                <a:ln>
                  <a:noFill/>
                </a:ln>
                <a:solidFill>
                  <a:prstClr val="white"/>
                </a:solidFill>
                <a:effectLst/>
                <a:uLnTx/>
                <a:uFillTx/>
                <a:latin typeface="Calibri" panose="020F0502020204030204"/>
                <a:ea typeface="+mn-ea"/>
                <a:cs typeface="+mn-cs"/>
              </a:rPr>
              <a:t> 100% concluída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BR" sz="2000" b="1" i="0" u="none" strike="noStrike" kern="1200" cap="none" spc="0" normalizeH="0" baseline="0" noProof="0" dirty="0" smtClean="0">
                <a:ln>
                  <a:noFill/>
                </a:ln>
                <a:solidFill>
                  <a:prstClr val="white"/>
                </a:solidFill>
                <a:effectLst/>
                <a:uLnTx/>
                <a:uFillTx/>
                <a:latin typeface="Calibri" panose="020F0502020204030204"/>
                <a:ea typeface="+mn-ea"/>
                <a:cs typeface="+mn-cs"/>
              </a:rPr>
              <a:t>MME viabilizou aumento </a:t>
            </a:r>
            <a:r>
              <a:rPr kumimoji="0" lang="pt-BR" sz="2000" b="1" i="0" u="none" strike="noStrike" kern="1200" cap="none" spc="0" normalizeH="0" baseline="0" noProof="0" dirty="0">
                <a:ln>
                  <a:noFill/>
                </a:ln>
                <a:solidFill>
                  <a:prstClr val="white"/>
                </a:solidFill>
                <a:effectLst/>
                <a:uLnTx/>
                <a:uFillTx/>
                <a:latin typeface="Calibri" panose="020F0502020204030204"/>
                <a:ea typeface="+mn-ea"/>
                <a:cs typeface="+mn-cs"/>
              </a:rPr>
              <a:t>do teor de biodiesel no diesel até 15% (B15) até 2023</a:t>
            </a:r>
            <a:endParaRPr kumimoji="0" lang="pt-BR"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pt-BR" sz="20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31" name="Retângulo Arredondado 30"/>
          <p:cNvSpPr/>
          <p:nvPr/>
        </p:nvSpPr>
        <p:spPr>
          <a:xfrm>
            <a:off x="2160267" y="1595748"/>
            <a:ext cx="1789471" cy="417888"/>
          </a:xfrm>
          <a:prstGeom prst="round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smtClean="0">
                <a:ln>
                  <a:noFill/>
                </a:ln>
                <a:solidFill>
                  <a:prstClr val="white"/>
                </a:solidFill>
                <a:effectLst/>
                <a:uLnTx/>
                <a:uFillTx/>
                <a:latin typeface="Calibri" panose="020F0502020204030204"/>
                <a:ea typeface="+mn-ea"/>
                <a:cs typeface="+mn-cs"/>
              </a:rPr>
              <a:t>2019</a:t>
            </a:r>
            <a:endParaRPr kumimoji="0" lang="pt-B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Retângulo Arredondado 52"/>
          <p:cNvSpPr/>
          <p:nvPr/>
        </p:nvSpPr>
        <p:spPr>
          <a:xfrm>
            <a:off x="6413586" y="2917792"/>
            <a:ext cx="3222027" cy="1316098"/>
          </a:xfrm>
          <a:prstGeom prst="roundRect">
            <a:avLst/>
          </a:prstGeom>
          <a:gradFill flip="none" rotWithShape="1">
            <a:gsLst>
              <a:gs pos="0">
                <a:schemeClr val="accent5">
                  <a:lumMod val="40000"/>
                  <a:lumOff val="60000"/>
                </a:schemeClr>
              </a:gs>
              <a:gs pos="17000">
                <a:schemeClr val="accent5">
                  <a:lumMod val="95000"/>
                  <a:lumOff val="5000"/>
                </a:schemeClr>
              </a:gs>
              <a:gs pos="100000">
                <a:schemeClr val="accent5">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pt-BR" sz="20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pt-BR"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pt-BR" sz="20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176213" marR="0" lvl="0" indent="-176213"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pt-BR" sz="2000" b="1" i="0" u="none" strike="noStrike" kern="1200" cap="none" spc="0" normalizeH="0" baseline="0" noProof="0" dirty="0" err="1" smtClean="0">
                <a:ln>
                  <a:noFill/>
                </a:ln>
                <a:solidFill>
                  <a:prstClr val="white"/>
                </a:solidFill>
                <a:effectLst/>
                <a:uLnTx/>
                <a:uFillTx/>
                <a:latin typeface="Calibri" panose="020F0502020204030204"/>
                <a:ea typeface="+mn-ea"/>
                <a:cs typeface="+mn-cs"/>
              </a:rPr>
              <a:t>RenovaBio</a:t>
            </a:r>
            <a:r>
              <a:rPr kumimoji="0" lang="pt-BR" sz="2000" b="1" i="0" u="none" strike="noStrike" kern="1200" cap="none" spc="0" normalizeH="0" baseline="0" noProof="0" dirty="0" smtClean="0">
                <a:ln>
                  <a:noFill/>
                </a:ln>
                <a:solidFill>
                  <a:prstClr val="white"/>
                </a:solidFill>
                <a:effectLst/>
                <a:uLnTx/>
                <a:uFillTx/>
                <a:latin typeface="Calibri" panose="020F0502020204030204"/>
                <a:ea typeface="+mn-ea"/>
                <a:cs typeface="+mn-cs"/>
              </a:rPr>
              <a:t> entra em vigor em janeiro de 2020.</a:t>
            </a:r>
            <a:endParaRPr kumimoji="0" lang="pt-BR" sz="20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pt-BR"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tângulo Arredondado 56"/>
          <p:cNvSpPr/>
          <p:nvPr/>
        </p:nvSpPr>
        <p:spPr>
          <a:xfrm>
            <a:off x="7318510" y="1545883"/>
            <a:ext cx="1697349" cy="465087"/>
          </a:xfrm>
          <a:prstGeom prst="roundRect">
            <a:avLst/>
          </a:prstGeom>
          <a:gradFill flip="none" rotWithShape="1">
            <a:gsLst>
              <a:gs pos="0">
                <a:schemeClr val="accent5">
                  <a:lumMod val="40000"/>
                  <a:lumOff val="60000"/>
                </a:schemeClr>
              </a:gs>
              <a:gs pos="17000">
                <a:schemeClr val="accent5">
                  <a:lumMod val="95000"/>
                  <a:lumOff val="5000"/>
                </a:schemeClr>
              </a:gs>
              <a:gs pos="100000">
                <a:schemeClr val="accent5">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a:noFill/>
                </a:ln>
                <a:solidFill>
                  <a:prstClr val="white"/>
                </a:solidFill>
                <a:effectLst/>
                <a:uLnTx/>
                <a:uFillTx/>
                <a:latin typeface="Calibri" panose="020F0502020204030204"/>
                <a:ea typeface="+mn-ea"/>
                <a:cs typeface="+mn-cs"/>
              </a:rPr>
              <a:t>   2020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Seta para a Direita 57"/>
          <p:cNvSpPr/>
          <p:nvPr/>
        </p:nvSpPr>
        <p:spPr>
          <a:xfrm>
            <a:off x="8330515" y="1715962"/>
            <a:ext cx="422787" cy="17745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tângulo 43"/>
          <p:cNvSpPr/>
          <p:nvPr/>
        </p:nvSpPr>
        <p:spPr>
          <a:xfrm>
            <a:off x="325178" y="1142977"/>
            <a:ext cx="2048698" cy="9783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Espaço Reservado para Texto 23"/>
          <p:cNvSpPr txBox="1">
            <a:spLocks/>
          </p:cNvSpPr>
          <p:nvPr/>
        </p:nvSpPr>
        <p:spPr>
          <a:xfrm>
            <a:off x="242149" y="395998"/>
            <a:ext cx="6396776" cy="2471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BR" sz="1200" b="1" i="0" u="none" strike="noStrike" kern="1200" cap="none" spc="0" normalizeH="0" baseline="0" noProof="0" dirty="0">
                <a:ln>
                  <a:noFill/>
                </a:ln>
                <a:solidFill>
                  <a:prstClr val="black"/>
                </a:solidFill>
                <a:effectLst/>
                <a:uLnTx/>
                <a:uFillTx/>
                <a:latin typeface="Raleway" panose="020B0503030101060003" pitchFamily="34" charset="0"/>
                <a:ea typeface="+mn-ea"/>
                <a:cs typeface="+mn-cs"/>
              </a:rPr>
              <a:t>SECRETARIA DE PETRÓLEO, GÁS NATURAL E BIOCOMBUSTÍVEIS</a:t>
            </a:r>
          </a:p>
        </p:txBody>
      </p:sp>
      <p:sp>
        <p:nvSpPr>
          <p:cNvPr id="47" name="Título 13"/>
          <p:cNvSpPr txBox="1">
            <a:spLocks/>
          </p:cNvSpPr>
          <p:nvPr/>
        </p:nvSpPr>
        <p:spPr>
          <a:xfrm>
            <a:off x="228469" y="659167"/>
            <a:ext cx="9937996" cy="467824"/>
          </a:xfrm>
          <a:prstGeom prst="rect">
            <a:avLst/>
          </a:prstGeom>
        </p:spPr>
        <p:txBody>
          <a:bodyPr/>
          <a:lstStyle>
            <a:lvl1pPr algn="l" defTabSz="914400" rtl="0" eaLnBrk="1" latinLnBrk="0" hangingPunct="1">
              <a:lnSpc>
                <a:spcPct val="90000"/>
              </a:lnSpc>
              <a:spcBef>
                <a:spcPct val="0"/>
              </a:spcBef>
              <a:buNone/>
              <a:defRPr sz="3600" kern="1200">
                <a:solidFill>
                  <a:schemeClr val="bg1"/>
                </a:solidFill>
                <a:latin typeface="Raleway ExtraBold" panose="020B09030301010600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3000" b="0" i="0" u="none" strike="noStrike" kern="1200" cap="none" spc="0" normalizeH="0" baseline="0" noProof="0" dirty="0" smtClean="0">
                <a:ln>
                  <a:noFill/>
                </a:ln>
                <a:solidFill>
                  <a:prstClr val="black"/>
                </a:solidFill>
                <a:effectLst/>
                <a:uLnTx/>
                <a:uFillTx/>
                <a:latin typeface="Raleway ExtraBold" panose="020B0903030101060003" pitchFamily="34" charset="0"/>
                <a:ea typeface="+mj-ea"/>
                <a:cs typeface="+mj-cs"/>
              </a:rPr>
              <a:t>Biocombustíveis</a:t>
            </a:r>
            <a:endParaRPr kumimoji="0" lang="pt-BR" sz="3000" b="0" i="0" u="none" strike="noStrike" kern="1200" cap="none" spc="0" normalizeH="0" baseline="0" noProof="0" dirty="0">
              <a:ln>
                <a:noFill/>
              </a:ln>
              <a:solidFill>
                <a:prstClr val="black"/>
              </a:solidFill>
              <a:effectLst/>
              <a:uLnTx/>
              <a:uFillTx/>
              <a:latin typeface="Raleway ExtraBold" panose="020B0903030101060003" pitchFamily="34" charset="0"/>
              <a:ea typeface="+mj-ea"/>
              <a:cs typeface="+mj-cs"/>
            </a:endParaRPr>
          </a:p>
        </p:txBody>
      </p:sp>
      <p:sp>
        <p:nvSpPr>
          <p:cNvPr id="35" name="Retângulo Arredondado 34"/>
          <p:cNvSpPr/>
          <p:nvPr/>
        </p:nvSpPr>
        <p:spPr>
          <a:xfrm>
            <a:off x="6413585" y="4595594"/>
            <a:ext cx="3222027" cy="1481009"/>
          </a:xfrm>
          <a:prstGeom prst="roundRect">
            <a:avLst/>
          </a:prstGeom>
          <a:gradFill flip="none" rotWithShape="1">
            <a:gsLst>
              <a:gs pos="0">
                <a:schemeClr val="accent5">
                  <a:lumMod val="40000"/>
                  <a:lumOff val="60000"/>
                </a:schemeClr>
              </a:gs>
              <a:gs pos="17000">
                <a:schemeClr val="accent5">
                  <a:lumMod val="95000"/>
                  <a:lumOff val="5000"/>
                </a:schemeClr>
              </a:gs>
              <a:gs pos="100000">
                <a:schemeClr val="accent5">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pt-BR" sz="2000" b="1" i="0" u="none" strike="noStrike" kern="1200" cap="none" spc="0" normalizeH="0" baseline="0" noProof="0" dirty="0">
                <a:ln>
                  <a:noFill/>
                </a:ln>
                <a:solidFill>
                  <a:prstClr val="white"/>
                </a:solidFill>
                <a:effectLst/>
                <a:uLnTx/>
                <a:uFillTx/>
                <a:latin typeface="Calibri" panose="020F0502020204030204"/>
                <a:ea typeface="+mn-ea"/>
                <a:cs typeface="+mn-cs"/>
              </a:rPr>
              <a:t>Investimentos de R$ </a:t>
            </a:r>
            <a:r>
              <a:rPr kumimoji="0" lang="pt-BR" sz="2000" b="1" i="0" u="none" strike="noStrike" kern="1200" cap="none" spc="0" normalizeH="0" baseline="0" noProof="0" dirty="0" smtClean="0">
                <a:ln>
                  <a:noFill/>
                </a:ln>
                <a:solidFill>
                  <a:prstClr val="white"/>
                </a:solidFill>
                <a:effectLst/>
                <a:uLnTx/>
                <a:uFillTx/>
                <a:latin typeface="Calibri" panose="020F0502020204030204"/>
                <a:ea typeface="+mn-ea"/>
                <a:cs typeface="+mn-cs"/>
              </a:rPr>
              <a:t>1,2 trilhão </a:t>
            </a:r>
            <a:r>
              <a:rPr kumimoji="0" lang="pt-BR" sz="2000" b="1" i="0" u="none" strike="noStrike" kern="1200" cap="none" spc="0" normalizeH="0" baseline="0" noProof="0" dirty="0">
                <a:ln>
                  <a:noFill/>
                </a:ln>
                <a:solidFill>
                  <a:prstClr val="white"/>
                </a:solidFill>
                <a:effectLst/>
                <a:uLnTx/>
                <a:uFillTx/>
                <a:latin typeface="Calibri" panose="020F0502020204030204"/>
                <a:ea typeface="+mn-ea"/>
                <a:cs typeface="+mn-cs"/>
              </a:rPr>
              <a:t>(2020-2029) </a:t>
            </a: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pt-BR" sz="20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Imagem 35" descr="\\fsmme\SPG\DBIO\7. Trabalhos e estudos do DBIO\@RENOVABIO\Logotipo RenovaBio\CD - Logotipia  RenovaBio\logo_RenovaBio_ARTES\logo_RenovaBio_HORIZ_RGB.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6837" y="159907"/>
            <a:ext cx="2695575" cy="966470"/>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8302029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1" name="Rectangle 5"/>
          <p:cNvSpPr/>
          <p:nvPr/>
        </p:nvSpPr>
        <p:spPr>
          <a:xfrm>
            <a:off x="4777488" y="875492"/>
            <a:ext cx="2290061"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Pauta</a:t>
            </a:r>
            <a:endPar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graphicFrame>
        <p:nvGraphicFramePr>
          <p:cNvPr id="12" name="Table 12"/>
          <p:cNvGraphicFramePr>
            <a:graphicFrameLocks noGrp="1"/>
          </p:cNvGraphicFramePr>
          <p:nvPr>
            <p:extLst>
              <p:ext uri="{D42A27DB-BD31-4B8C-83A1-F6EECF244321}">
                <p14:modId xmlns:p14="http://schemas.microsoft.com/office/powerpoint/2010/main" val="2260359443"/>
              </p:ext>
            </p:extLst>
          </p:nvPr>
        </p:nvGraphicFramePr>
        <p:xfrm>
          <a:off x="567890" y="1956850"/>
          <a:ext cx="11087095" cy="2834640"/>
        </p:xfrm>
        <a:graphic>
          <a:graphicData uri="http://schemas.openxmlformats.org/drawingml/2006/table">
            <a:tbl>
              <a:tblPr firstRow="1" bandRow="1">
                <a:tableStyleId>{5C22544A-7EE6-4342-B048-85BDC9FD1C3A}</a:tableStyleId>
              </a:tblPr>
              <a:tblGrid>
                <a:gridCol w="7270465">
                  <a:extLst>
                    <a:ext uri="{9D8B030D-6E8A-4147-A177-3AD203B41FA5}">
                      <a16:colId xmlns:a16="http://schemas.microsoft.com/office/drawing/2014/main" val="3710372697"/>
                    </a:ext>
                  </a:extLst>
                </a:gridCol>
                <a:gridCol w="3816630">
                  <a:extLst>
                    <a:ext uri="{9D8B030D-6E8A-4147-A177-3AD203B41FA5}">
                      <a16:colId xmlns:a16="http://schemas.microsoft.com/office/drawing/2014/main" val="2842793189"/>
                    </a:ext>
                  </a:extLst>
                </a:gridCol>
              </a:tblGrid>
              <a:tr h="23263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2400" b="1" kern="1200" dirty="0" smtClean="0">
                        <a:solidFill>
                          <a:srgbClr val="002060"/>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2400" b="1" kern="1200" dirty="0" smtClean="0">
                          <a:solidFill>
                            <a:srgbClr val="002060"/>
                          </a:solidFill>
                          <a:latin typeface="+mn-lt"/>
                          <a:ea typeface="+mn-ea"/>
                          <a:cs typeface="+mn-cs"/>
                        </a:rPr>
                        <a:t>6) </a:t>
                      </a:r>
                      <a:r>
                        <a:rPr lang="pt-BR" sz="2200" b="1" kern="1200" dirty="0" smtClean="0">
                          <a:solidFill>
                            <a:srgbClr val="002060"/>
                          </a:solidFill>
                          <a:latin typeface="+mn-lt"/>
                          <a:ea typeface="+mn-ea"/>
                          <a:cs typeface="+mn-cs"/>
                        </a:rPr>
                        <a:t>AGENDA BÁSICA PARA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2200" b="1" kern="1200" dirty="0" smtClean="0">
                        <a:solidFill>
                          <a:srgbClr val="002060"/>
                        </a:solidFill>
                        <a:latin typeface="+mn-lt"/>
                        <a:ea typeface="+mn-ea"/>
                        <a:cs typeface="+mn-cs"/>
                      </a:endParaRPr>
                    </a:p>
                    <a:p>
                      <a:r>
                        <a:rPr lang="pt-BR" sz="2200" b="1" kern="1200" dirty="0" smtClean="0">
                          <a:solidFill>
                            <a:srgbClr val="002060"/>
                          </a:solidFill>
                          <a:latin typeface="+mn-lt"/>
                          <a:ea typeface="+mn-ea"/>
                          <a:cs typeface="+mn-cs"/>
                        </a:rPr>
                        <a:t>     I - Reunião Ordinária em 2020: 10 de dezembro de 2020, às 10 horas.</a:t>
                      </a:r>
                    </a:p>
                    <a:p>
                      <a:endParaRPr lang="pt-BR" sz="2200" b="1" kern="1200" dirty="0" smtClean="0">
                        <a:solidFill>
                          <a:srgbClr val="002060"/>
                        </a:solidFill>
                        <a:latin typeface="+mn-lt"/>
                        <a:ea typeface="+mn-ea"/>
                        <a:cs typeface="+mn-cs"/>
                      </a:endParaRPr>
                    </a:p>
                    <a:p>
                      <a:r>
                        <a:rPr lang="pt-BR" sz="2200" b="1" kern="1200" dirty="0" smtClean="0">
                          <a:solidFill>
                            <a:srgbClr val="002060"/>
                          </a:solidFill>
                          <a:latin typeface="+mn-lt"/>
                          <a:ea typeface="+mn-ea"/>
                          <a:cs typeface="+mn-cs"/>
                        </a:rPr>
                        <a:t>    II - Reunião Extraordinária, sempre que for convocada.</a:t>
                      </a:r>
                    </a:p>
                    <a:p>
                      <a:r>
                        <a:rPr lang="pt-BR" sz="2200" b="1" kern="1200" dirty="0" smtClean="0">
                          <a:solidFill>
                            <a:srgbClr val="002060"/>
                          </a:solidFill>
                          <a:latin typeface="+mn-lt"/>
                          <a:ea typeface="+mn-ea"/>
                          <a:cs typeface="+mn-cs"/>
                        </a:rPr>
                        <a:t>     </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2200" b="1" kern="1200" dirty="0" smtClean="0">
                        <a:solidFill>
                          <a:srgbClr val="002060"/>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2200" b="1" kern="1200" dirty="0" smtClean="0">
                        <a:solidFill>
                          <a:srgbClr val="002060"/>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2200" b="1" kern="1200" dirty="0" smtClean="0">
                        <a:solidFill>
                          <a:srgbClr val="002060"/>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2200" b="1" kern="1200" dirty="0" smtClean="0">
                        <a:solidFill>
                          <a:srgbClr val="002060"/>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200" b="1" kern="1200" dirty="0" smtClean="0">
                          <a:solidFill>
                            <a:srgbClr val="002060"/>
                          </a:solidFill>
                          <a:latin typeface="+mn-lt"/>
                          <a:ea typeface="+mn-ea"/>
                          <a:cs typeface="+mn-cs"/>
                        </a:rPr>
                        <a:t>Secretário-Executivo do CNPE</a:t>
                      </a:r>
                      <a:endParaRPr lang="en-US" sz="2200" b="1" dirty="0" smtClean="0">
                        <a:solidFill>
                          <a:srgbClr val="00206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8894702"/>
                  </a:ext>
                </a:extLst>
              </a:tr>
            </a:tbl>
          </a:graphicData>
        </a:graphic>
      </p:graphicFrame>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98411"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25691"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91967399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46140"/>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123992" r:id="rId5" imgW="3428571" imgH="3704762" progId="MSPhotoEd.3">
                  <p:embed/>
                </p:oleObj>
              </mc:Choice>
              <mc:Fallback>
                <p:oleObj r:id="rId5" imgW="3428571" imgH="3704762" progId="MSPhotoEd.3">
                  <p:embed/>
                  <p:pic>
                    <p:nvPicPr>
                      <p:cNvPr id="14" name="Objeto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751815"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9" name="Retângulo 8"/>
          <p:cNvSpPr/>
          <p:nvPr/>
        </p:nvSpPr>
        <p:spPr>
          <a:xfrm>
            <a:off x="537600" y="895478"/>
            <a:ext cx="5970164"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uli" panose="020B0604020202020204"/>
                <a:ea typeface="+mn-ea"/>
                <a:cs typeface="+mn-cs"/>
              </a:rPr>
              <a:t>6</a:t>
            </a:r>
            <a:r>
              <a:rPr kumimoji="0" lang="pt-BR"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uli" panose="020B0604020202020204"/>
                <a:ea typeface="+mn-ea"/>
                <a:cs typeface="+mn-cs"/>
              </a:rPr>
              <a:t>.  AGENDA BÁSICA PARA 2020</a:t>
            </a:r>
            <a:endParaRPr kumimoji="0" lang="pt-BR"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uli" panose="020B0604020202020204"/>
              <a:ea typeface="+mn-ea"/>
              <a:cs typeface="+mn-cs"/>
            </a:endParaRPr>
          </a:p>
        </p:txBody>
      </p:sp>
      <p:graphicFrame>
        <p:nvGraphicFramePr>
          <p:cNvPr id="11" name="Group 158"/>
          <p:cNvGraphicFramePr>
            <a:graphicFrameLocks noGrp="1"/>
          </p:cNvGraphicFramePr>
          <p:nvPr>
            <p:extLst/>
          </p:nvPr>
        </p:nvGraphicFramePr>
        <p:xfrm>
          <a:off x="2070890" y="3447399"/>
          <a:ext cx="8338932" cy="2067996"/>
        </p:xfrm>
        <a:graphic>
          <a:graphicData uri="http://schemas.openxmlformats.org/drawingml/2006/table">
            <a:tbl>
              <a:tblPr/>
              <a:tblGrid>
                <a:gridCol w="3007484">
                  <a:extLst>
                    <a:ext uri="{9D8B030D-6E8A-4147-A177-3AD203B41FA5}">
                      <a16:colId xmlns:a16="http://schemas.microsoft.com/office/drawing/2014/main" val="20000"/>
                    </a:ext>
                  </a:extLst>
                </a:gridCol>
                <a:gridCol w="2665724">
                  <a:extLst>
                    <a:ext uri="{9D8B030D-6E8A-4147-A177-3AD203B41FA5}">
                      <a16:colId xmlns:a16="http://schemas.microsoft.com/office/drawing/2014/main" val="20001"/>
                    </a:ext>
                  </a:extLst>
                </a:gridCol>
                <a:gridCol w="2665724">
                  <a:extLst>
                    <a:ext uri="{9D8B030D-6E8A-4147-A177-3AD203B41FA5}">
                      <a16:colId xmlns:a16="http://schemas.microsoft.com/office/drawing/2014/main" val="20002"/>
                    </a:ext>
                  </a:extLst>
                </a:gridCol>
              </a:tblGrid>
              <a:tr h="31057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200" b="1" i="0" u="none" strike="noStrike" cap="none" normalizeH="0" baseline="0" dirty="0" smtClean="0">
                          <a:ln>
                            <a:noFill/>
                          </a:ln>
                          <a:solidFill>
                            <a:schemeClr val="bg1"/>
                          </a:solidFill>
                          <a:effectLst>
                            <a:outerShdw blurRad="38100" dist="38100" dir="2700000" algn="tl">
                              <a:srgbClr val="000000">
                                <a:alpha val="43137"/>
                              </a:srgbClr>
                            </a:outerShdw>
                          </a:effectLst>
                          <a:latin typeface="Muli" panose="020B0604020202020204"/>
                          <a:cs typeface="Times New Roman" pitchFamily="18" charset="0"/>
                        </a:rPr>
                        <a:t>REUNIÃO</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2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200" b="1" i="0" u="none" strike="noStrike" cap="none" normalizeH="0" baseline="0" dirty="0" smtClean="0">
                          <a:ln>
                            <a:noFill/>
                          </a:ln>
                          <a:solidFill>
                            <a:schemeClr val="bg1"/>
                          </a:solidFill>
                          <a:effectLst>
                            <a:outerShdw blurRad="38100" dist="38100" dir="2700000" algn="tl">
                              <a:srgbClr val="000000">
                                <a:alpha val="43137"/>
                              </a:srgbClr>
                            </a:outerShdw>
                          </a:effectLst>
                          <a:latin typeface="Muli" panose="020B0604020202020204"/>
                          <a:cs typeface="Times New Roman" pitchFamily="18" charset="0"/>
                        </a:rPr>
                        <a:t>DIA</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2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200" b="1" i="0" u="none" strike="noStrike" cap="none" normalizeH="0" baseline="0" dirty="0" smtClean="0">
                          <a:ln>
                            <a:noFill/>
                          </a:ln>
                          <a:solidFill>
                            <a:schemeClr val="bg1"/>
                          </a:solidFill>
                          <a:effectLst>
                            <a:outerShdw blurRad="38100" dist="38100" dir="2700000" algn="tl">
                              <a:srgbClr val="000000">
                                <a:alpha val="43137"/>
                              </a:srgbClr>
                            </a:outerShdw>
                          </a:effectLst>
                          <a:latin typeface="Muli" panose="020B0604020202020204"/>
                          <a:cs typeface="Times New Roman" pitchFamily="18" charset="0"/>
                        </a:rPr>
                        <a:t>MÊS</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2FF"/>
                    </a:solidFill>
                  </a:tcPr>
                </a:tc>
                <a:extLst>
                  <a:ext uri="{0D108BD9-81ED-4DB2-BD59-A6C34878D82A}">
                    <a16:rowId xmlns:a16="http://schemas.microsoft.com/office/drawing/2014/main" val="10000"/>
                  </a:ext>
                </a:extLst>
              </a:tr>
              <a:tr h="3450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200" b="1" i="0" u="none" strike="noStrike" cap="none" normalizeH="0" baseline="0" dirty="0" smtClean="0">
                          <a:ln>
                            <a:noFill/>
                          </a:ln>
                          <a:solidFill>
                            <a:schemeClr val="tx1"/>
                          </a:solidFill>
                          <a:effectLst>
                            <a:outerShdw blurRad="38100" dist="38100" dir="2700000" algn="tl">
                              <a:srgbClr val="000000">
                                <a:alpha val="43137"/>
                              </a:srgbClr>
                            </a:outerShdw>
                          </a:effectLst>
                          <a:latin typeface="Muli" panose="020B0604020202020204"/>
                          <a:cs typeface="Times New Roman" pitchFamily="18" charset="0"/>
                        </a:rPr>
                        <a:t>39</a:t>
                      </a:r>
                      <a:r>
                        <a:rPr kumimoji="0" lang="pt-BR" sz="2200" b="1" i="0" u="sng" strike="noStrike" cap="none" normalizeH="0" baseline="30000" dirty="0" smtClean="0">
                          <a:ln>
                            <a:noFill/>
                          </a:ln>
                          <a:solidFill>
                            <a:schemeClr val="tx1"/>
                          </a:solidFill>
                          <a:effectLst>
                            <a:outerShdw blurRad="38100" dist="38100" dir="2700000" algn="tl">
                              <a:srgbClr val="000000">
                                <a:alpha val="43137"/>
                              </a:srgbClr>
                            </a:outerShdw>
                          </a:effectLst>
                          <a:latin typeface="Muli" panose="020B0604020202020204"/>
                          <a:cs typeface="Times New Roman" pitchFamily="18" charset="0"/>
                        </a:rPr>
                        <a:t>a</a:t>
                      </a:r>
                      <a:r>
                        <a:rPr kumimoji="0" lang="pt-BR" sz="2200" b="1" i="0" u="none" strike="noStrike" cap="none" normalizeH="0" baseline="0" dirty="0" smtClean="0">
                          <a:ln>
                            <a:noFill/>
                          </a:ln>
                          <a:solidFill>
                            <a:srgbClr val="9C9C9C"/>
                          </a:solidFill>
                          <a:effectLst>
                            <a:outerShdw blurRad="38100" dist="38100" dir="2700000" algn="tl">
                              <a:srgbClr val="000000">
                                <a:alpha val="43137"/>
                              </a:srgbClr>
                            </a:outerShdw>
                          </a:effectLst>
                          <a:latin typeface="Muli" panose="020B0604020202020204"/>
                          <a:cs typeface="Times New Roman" pitchFamily="18" charset="0"/>
                        </a:rPr>
                        <a:t> </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200" b="1" i="0" u="none" strike="noStrike" cap="none" normalizeH="0" baseline="0" dirty="0" smtClean="0">
                          <a:ln>
                            <a:noFill/>
                          </a:ln>
                          <a:solidFill>
                            <a:schemeClr val="tx1"/>
                          </a:solidFill>
                          <a:effectLst>
                            <a:outerShdw blurRad="38100" dist="38100" dir="2700000" algn="tl">
                              <a:srgbClr val="000000">
                                <a:alpha val="43137"/>
                              </a:srgbClr>
                            </a:outerShdw>
                          </a:effectLst>
                          <a:latin typeface="Muli" panose="020B0604020202020204"/>
                          <a:cs typeface="Times New Roman" pitchFamily="18" charset="0"/>
                        </a:rPr>
                        <a:t>10</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200" b="1" i="0" u="none" strike="noStrike" cap="none" normalizeH="0" baseline="0" dirty="0" smtClean="0">
                          <a:ln>
                            <a:noFill/>
                          </a:ln>
                          <a:solidFill>
                            <a:schemeClr val="tx1"/>
                          </a:solidFill>
                          <a:effectLst>
                            <a:outerShdw blurRad="38100" dist="38100" dir="2700000" algn="tl">
                              <a:srgbClr val="000000">
                                <a:alpha val="43137"/>
                              </a:srgbClr>
                            </a:outerShdw>
                          </a:effectLst>
                          <a:latin typeface="Muli" panose="020B0604020202020204"/>
                          <a:cs typeface="Times New Roman" pitchFamily="18" charset="0"/>
                        </a:rPr>
                        <a:t>Dezembro</a:t>
                      </a:r>
                      <a:r>
                        <a:rPr kumimoji="0" lang="pt-BR" sz="2200" b="1" i="0" u="none" strike="noStrike" cap="none" normalizeH="0" baseline="0" dirty="0" smtClean="0">
                          <a:ln>
                            <a:noFill/>
                          </a:ln>
                          <a:solidFill>
                            <a:srgbClr val="9C9C9C"/>
                          </a:solidFill>
                          <a:effectLst>
                            <a:outerShdw blurRad="38100" dist="38100" dir="2700000" algn="tl">
                              <a:srgbClr val="000000">
                                <a:alpha val="43137"/>
                              </a:srgbClr>
                            </a:outerShdw>
                          </a:effectLst>
                          <a:latin typeface="Muli" panose="020B0604020202020204"/>
                          <a:cs typeface="Times New Roman" pitchFamily="18" charset="0"/>
                        </a:rPr>
                        <a:t> </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0574">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200" b="1" i="0" u="none" strike="noStrike" cap="none" normalizeH="0" baseline="0" dirty="0" smtClean="0">
                          <a:ln>
                            <a:noFill/>
                          </a:ln>
                          <a:solidFill>
                            <a:schemeClr val="bg1"/>
                          </a:solidFill>
                          <a:effectLst>
                            <a:outerShdw blurRad="38100" dist="38100" dir="2700000" algn="tl">
                              <a:srgbClr val="000000">
                                <a:alpha val="43137"/>
                              </a:srgbClr>
                            </a:outerShdw>
                          </a:effectLst>
                          <a:latin typeface="Muli" panose="020B0604020202020204"/>
                          <a:cs typeface="Times New Roman" pitchFamily="18" charset="0"/>
                        </a:rPr>
                        <a:t>LOCAL</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2FF"/>
                    </a:solidFill>
                  </a:tcPr>
                </a:tc>
                <a:tc hMerge="1">
                  <a:txBody>
                    <a:bodyPr/>
                    <a:lstStyle/>
                    <a:p>
                      <a:endParaRPr lang="pt-BR"/>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pt-BR" sz="1800" b="1" i="0" u="none" strike="noStrike" cap="none" normalizeH="0" baseline="0" dirty="0" smtClean="0">
                        <a:ln>
                          <a:noFill/>
                        </a:ln>
                        <a:solidFill>
                          <a:schemeClr val="tx1"/>
                        </a:solidFill>
                        <a:effectLst/>
                        <a:latin typeface="Arial Narrow" pitchFamily="34"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33"/>
                    </a:solidFill>
                  </a:tcPr>
                </a:tc>
                <a:extLst>
                  <a:ext uri="{0D108BD9-81ED-4DB2-BD59-A6C34878D82A}">
                    <a16:rowId xmlns:a16="http://schemas.microsoft.com/office/drawing/2014/main" val="10003"/>
                  </a:ext>
                </a:extLst>
              </a:tr>
              <a:tr h="381794">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200" b="1" i="0" u="none" strike="noStrike" cap="none" normalizeH="0" baseline="0" dirty="0" smtClean="0">
                          <a:ln>
                            <a:noFill/>
                          </a:ln>
                          <a:solidFill>
                            <a:schemeClr val="tx1"/>
                          </a:solidFill>
                          <a:effectLst>
                            <a:outerShdw blurRad="38100" dist="38100" dir="2700000" algn="tl">
                              <a:srgbClr val="000000">
                                <a:alpha val="43137"/>
                              </a:srgbClr>
                            </a:outerShdw>
                          </a:effectLst>
                          <a:latin typeface="Muli" panose="020B0604020202020204"/>
                          <a:cs typeface="Times New Roman" pitchFamily="18" charset="0"/>
                        </a:rPr>
                        <a:t>MME, 9</a:t>
                      </a:r>
                      <a:r>
                        <a:rPr lang="pt-BR" sz="2400" b="1" u="sng" baseline="30000" dirty="0" smtClean="0">
                          <a:solidFill>
                            <a:schemeClr val="tx1"/>
                          </a:solidFill>
                          <a:effectLst>
                            <a:outerShdw blurRad="38100" dist="38100" dir="2700000" algn="tl">
                              <a:srgbClr val="000000">
                                <a:alpha val="43137"/>
                              </a:srgbClr>
                            </a:outerShdw>
                          </a:effectLst>
                          <a:latin typeface="Muli" panose="020B0604020202020204"/>
                        </a:rPr>
                        <a:t>o</a:t>
                      </a:r>
                      <a:r>
                        <a:rPr kumimoji="0" lang="pt-BR" sz="2200" b="1" i="0" u="none" strike="noStrike" cap="none" normalizeH="0" baseline="0" dirty="0" smtClean="0">
                          <a:ln>
                            <a:noFill/>
                          </a:ln>
                          <a:solidFill>
                            <a:schemeClr val="tx1"/>
                          </a:solidFill>
                          <a:effectLst>
                            <a:outerShdw blurRad="38100" dist="38100" dir="2700000" algn="tl">
                              <a:srgbClr val="000000">
                                <a:alpha val="43137"/>
                              </a:srgbClr>
                            </a:outerShdw>
                          </a:effectLst>
                          <a:latin typeface="Muli" panose="020B0604020202020204"/>
                          <a:cs typeface="Times New Roman" pitchFamily="18" charset="0"/>
                        </a:rPr>
                        <a:t> andar, Sala Plenária</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pt-BR"/>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dirty="0" smtClean="0">
                        <a:ln>
                          <a:noFill/>
                        </a:ln>
                        <a:solidFill>
                          <a:schemeClr val="tx1"/>
                        </a:solidFill>
                        <a:effectLst/>
                        <a:latin typeface="Arial Narrow" pitchFamily="34"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6098">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200" b="1" i="0" u="none" strike="noStrike" cap="none" normalizeH="0" baseline="0" dirty="0" smtClean="0">
                          <a:ln>
                            <a:noFill/>
                          </a:ln>
                          <a:solidFill>
                            <a:schemeClr val="bg1"/>
                          </a:solidFill>
                          <a:effectLst>
                            <a:outerShdw blurRad="38100" dist="38100" dir="2700000" algn="tl">
                              <a:srgbClr val="000000">
                                <a:alpha val="43137"/>
                              </a:srgbClr>
                            </a:outerShdw>
                          </a:effectLst>
                          <a:latin typeface="Muli" panose="020B0604020202020204"/>
                          <a:cs typeface="Times New Roman" pitchFamily="18" charset="0"/>
                        </a:rPr>
                        <a:t>HORÁRIO</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2FF"/>
                    </a:solidFill>
                  </a:tcPr>
                </a:tc>
                <a:tc hMerge="1">
                  <a:txBody>
                    <a:bodyPr/>
                    <a:lstStyle/>
                    <a:p>
                      <a:endParaRPr lang="pt-BR"/>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pt-BR" sz="1800" b="1" i="0" u="none" strike="noStrike" cap="none" normalizeH="0" baseline="0" dirty="0" smtClean="0">
                        <a:ln>
                          <a:noFill/>
                        </a:ln>
                        <a:solidFill>
                          <a:schemeClr val="tx1"/>
                        </a:solidFill>
                        <a:effectLst/>
                        <a:latin typeface="Arial Narrow" pitchFamily="34"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33"/>
                    </a:solidFill>
                  </a:tcPr>
                </a:tc>
                <a:extLst>
                  <a:ext uri="{0D108BD9-81ED-4DB2-BD59-A6C34878D82A}">
                    <a16:rowId xmlns:a16="http://schemas.microsoft.com/office/drawing/2014/main" val="10005"/>
                  </a:ext>
                </a:extLst>
              </a:tr>
              <a:tr h="310574">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200" b="1" i="0" u="none" strike="noStrike" cap="none" normalizeH="0" baseline="0" smtClean="0">
                          <a:ln>
                            <a:noFill/>
                          </a:ln>
                          <a:solidFill>
                            <a:schemeClr val="tx1"/>
                          </a:solidFill>
                          <a:effectLst>
                            <a:outerShdw blurRad="38100" dist="38100" dir="2700000" algn="tl">
                              <a:srgbClr val="000000">
                                <a:alpha val="43137"/>
                              </a:srgbClr>
                            </a:outerShdw>
                          </a:effectLst>
                          <a:latin typeface="Muli" panose="020B0604020202020204"/>
                          <a:cs typeface="Times New Roman" pitchFamily="18" charset="0"/>
                        </a:rPr>
                        <a:t>10h</a:t>
                      </a:r>
                      <a:endParaRPr kumimoji="0" lang="pt-BR" sz="2200" b="1" i="0" u="none" strike="noStrike" cap="none" normalizeH="0" baseline="0" dirty="0" smtClean="0">
                        <a:ln>
                          <a:noFill/>
                        </a:ln>
                        <a:solidFill>
                          <a:schemeClr val="tx1"/>
                        </a:solidFill>
                        <a:effectLst>
                          <a:outerShdw blurRad="38100" dist="38100" dir="2700000" algn="tl">
                            <a:srgbClr val="000000">
                              <a:alpha val="43137"/>
                            </a:srgbClr>
                          </a:outerShdw>
                        </a:effectLst>
                        <a:latin typeface="Muli" panose="020B0604020202020204"/>
                        <a:cs typeface="Times New Roman"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pt-BR"/>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dirty="0" smtClean="0">
                        <a:ln>
                          <a:noFill/>
                        </a:ln>
                        <a:solidFill>
                          <a:schemeClr val="tx1"/>
                        </a:solidFill>
                        <a:effectLst/>
                        <a:latin typeface="Arial Narrow" pitchFamily="34"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2" name="Retângulo 11"/>
          <p:cNvSpPr/>
          <p:nvPr/>
        </p:nvSpPr>
        <p:spPr>
          <a:xfrm>
            <a:off x="1453040" y="1420605"/>
            <a:ext cx="10206692"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black"/>
                </a:solidFill>
                <a:effectLst/>
                <a:uLnTx/>
                <a:uFillTx/>
                <a:latin typeface="Muli" panose="020B0604020202020204"/>
                <a:ea typeface="+mn-ea"/>
                <a:cs typeface="+mn-cs"/>
              </a:rPr>
              <a:t>Agenda para os trabalhos no ano de </a:t>
            </a:r>
            <a:r>
              <a:rPr kumimoji="0" lang="pt-BR" sz="2400" b="1" i="0" u="none" strike="noStrike" kern="1200" cap="none" spc="0" normalizeH="0" baseline="0" noProof="0" dirty="0" smtClean="0">
                <a:ln>
                  <a:noFill/>
                </a:ln>
                <a:solidFill>
                  <a:prstClr val="black"/>
                </a:solidFill>
                <a:effectLst/>
                <a:uLnTx/>
                <a:uFillTx/>
                <a:latin typeface="Muli" panose="020B0604020202020204"/>
                <a:ea typeface="+mn-ea"/>
                <a:cs typeface="+mn-cs"/>
              </a:rPr>
              <a:t>2020, </a:t>
            </a:r>
            <a:r>
              <a:rPr kumimoji="0" lang="pt-BR" sz="2400" b="1" i="0" u="none" strike="noStrike" kern="1200" cap="none" spc="0" normalizeH="0" baseline="0" noProof="0" dirty="0">
                <a:ln>
                  <a:noFill/>
                </a:ln>
                <a:solidFill>
                  <a:prstClr val="black"/>
                </a:solidFill>
                <a:effectLst/>
                <a:uLnTx/>
                <a:uFillTx/>
                <a:latin typeface="Muli" panose="020B0604020202020204"/>
                <a:ea typeface="+mn-ea"/>
                <a:cs typeface="+mn-cs"/>
              </a:rPr>
              <a:t>com programação de </a:t>
            </a:r>
            <a:r>
              <a:rPr kumimoji="0" lang="pt-BR" sz="2400" b="1" i="0" u="none" strike="noStrike" kern="1200" cap="none" spc="0" normalizeH="0" baseline="0" noProof="0" dirty="0" smtClean="0">
                <a:ln>
                  <a:noFill/>
                </a:ln>
                <a:solidFill>
                  <a:prstClr val="black"/>
                </a:solidFill>
                <a:effectLst/>
                <a:uLnTx/>
                <a:uFillTx/>
                <a:latin typeface="Muli" panose="020B0604020202020204"/>
                <a:ea typeface="+mn-ea"/>
                <a:cs typeface="+mn-cs"/>
              </a:rPr>
              <a:t>uma reunião ordinária para o dia 10 de dezembro</a:t>
            </a:r>
            <a:r>
              <a:rPr kumimoji="0" lang="pt-BR" sz="2200" b="1" i="0" u="none" strike="noStrike" kern="1200" cap="none" spc="0" normalizeH="0" baseline="0" noProof="0" dirty="0" smtClean="0">
                <a:ln>
                  <a:noFill/>
                </a:ln>
                <a:solidFill>
                  <a:prstClr val="black"/>
                </a:solidFill>
                <a:effectLst/>
                <a:uLnTx/>
                <a:uFillTx/>
                <a:latin typeface="Muli" panose="020B0604020202020204"/>
                <a:ea typeface="+mn-ea"/>
                <a:cs typeface="+mn-cs"/>
              </a:rPr>
              <a:t> </a:t>
            </a:r>
            <a:r>
              <a:rPr kumimoji="0" lang="pt-BR" sz="1800" b="1" i="0" u="none" strike="noStrike" kern="1200" cap="none" spc="0" normalizeH="0" baseline="0" noProof="0" dirty="0" smtClean="0">
                <a:ln>
                  <a:noFill/>
                </a:ln>
                <a:solidFill>
                  <a:prstClr val="black"/>
                </a:solidFill>
                <a:effectLst/>
                <a:uLnTx/>
                <a:uFillTx/>
                <a:latin typeface="Muli" panose="020B0604020202020204"/>
                <a:ea typeface="+mn-ea"/>
                <a:cs typeface="+mn-cs"/>
              </a:rPr>
              <a:t>(art</a:t>
            </a:r>
            <a:r>
              <a:rPr kumimoji="0" lang="pt-BR" sz="1800" b="1" i="0" u="none" strike="noStrike" kern="1200" cap="none" spc="0" normalizeH="0" baseline="0" noProof="0" dirty="0">
                <a:ln>
                  <a:noFill/>
                </a:ln>
                <a:solidFill>
                  <a:prstClr val="black"/>
                </a:solidFill>
                <a:effectLst/>
                <a:uLnTx/>
                <a:uFillTx/>
                <a:latin typeface="Muli" panose="020B0604020202020204"/>
                <a:ea typeface="+mn-ea"/>
                <a:cs typeface="+mn-cs"/>
              </a:rPr>
              <a:t>. </a:t>
            </a:r>
            <a:r>
              <a:rPr kumimoji="0" lang="pt-BR" sz="1800" b="1" i="0" u="none" strike="noStrike" kern="1200" cap="none" spc="0" normalizeH="0" baseline="0" noProof="0" dirty="0" smtClean="0">
                <a:ln>
                  <a:noFill/>
                </a:ln>
                <a:solidFill>
                  <a:prstClr val="black"/>
                </a:solidFill>
                <a:effectLst/>
                <a:uLnTx/>
                <a:uFillTx/>
                <a:latin typeface="Muli" panose="020B0604020202020204"/>
                <a:ea typeface="+mn-ea"/>
                <a:cs typeface="+mn-cs"/>
              </a:rPr>
              <a:t>6</a:t>
            </a:r>
            <a:r>
              <a:rPr kumimoji="0" lang="pt-BR" sz="1800" b="1" i="0" u="sng" strike="noStrike" kern="1200" cap="none" spc="0" normalizeH="0" baseline="30000" noProof="0" dirty="0" smtClean="0">
                <a:ln>
                  <a:noFill/>
                </a:ln>
                <a:solidFill>
                  <a:prstClr val="black"/>
                </a:solidFill>
                <a:effectLst/>
                <a:uLnTx/>
                <a:uFillTx/>
                <a:latin typeface="Muli" panose="020B0604020202020204"/>
                <a:ea typeface="+mn-ea"/>
                <a:cs typeface="+mn-cs"/>
              </a:rPr>
              <a:t>o</a:t>
            </a:r>
            <a:r>
              <a:rPr kumimoji="0" lang="pt-BR" sz="1800" b="1" i="0" u="none" strike="noStrike" kern="1200" cap="none" spc="0" normalizeH="0" baseline="0" noProof="0" dirty="0" smtClean="0">
                <a:ln>
                  <a:noFill/>
                </a:ln>
                <a:solidFill>
                  <a:prstClr val="black"/>
                </a:solidFill>
                <a:effectLst/>
                <a:uLnTx/>
                <a:uFillTx/>
                <a:latin typeface="Muli" panose="020B0604020202020204"/>
                <a:ea typeface="+mn-ea"/>
                <a:cs typeface="+mn-cs"/>
              </a:rPr>
              <a:t> </a:t>
            </a:r>
            <a:r>
              <a:rPr kumimoji="0" lang="pt-BR" sz="1800" b="1" i="0" u="none" strike="noStrike" kern="1200" cap="none" spc="0" normalizeH="0" baseline="0" noProof="0" dirty="0">
                <a:ln>
                  <a:noFill/>
                </a:ln>
                <a:solidFill>
                  <a:prstClr val="black"/>
                </a:solidFill>
                <a:effectLst/>
                <a:uLnTx/>
                <a:uFillTx/>
                <a:latin typeface="Muli" panose="020B0604020202020204"/>
                <a:ea typeface="+mn-ea"/>
                <a:cs typeface="+mn-cs"/>
              </a:rPr>
              <a:t>do Decreto </a:t>
            </a:r>
            <a:r>
              <a:rPr kumimoji="0" lang="pt-BR" sz="1800" b="1" i="0" u="none" strike="noStrike" kern="1200" cap="none" spc="0" normalizeH="0" baseline="0" noProof="0" dirty="0" smtClean="0">
                <a:ln>
                  <a:noFill/>
                </a:ln>
                <a:solidFill>
                  <a:prstClr val="black"/>
                </a:solidFill>
                <a:effectLst/>
                <a:uLnTx/>
                <a:uFillTx/>
                <a:latin typeface="Muli" panose="020B0604020202020204"/>
                <a:ea typeface="+mn-ea"/>
                <a:cs typeface="+mn-cs"/>
              </a:rPr>
              <a:t>n</a:t>
            </a:r>
            <a:r>
              <a:rPr kumimoji="0" lang="pt-BR" sz="1800" b="1" i="0" u="sng" strike="noStrike" kern="1200" cap="none" spc="0" normalizeH="0" baseline="30000" noProof="0" dirty="0" smtClean="0">
                <a:ln>
                  <a:noFill/>
                </a:ln>
                <a:solidFill>
                  <a:prstClr val="black"/>
                </a:solidFill>
                <a:effectLst/>
                <a:uLnTx/>
                <a:uFillTx/>
                <a:latin typeface="Muli" panose="020B0604020202020204"/>
                <a:ea typeface="+mn-ea"/>
                <a:cs typeface="+mn-cs"/>
              </a:rPr>
              <a:t>o</a:t>
            </a:r>
            <a:r>
              <a:rPr kumimoji="0" lang="pt-BR" sz="1800" b="1" i="0" u="none" strike="noStrike" kern="1200" cap="none" spc="0" normalizeH="0" baseline="0" noProof="0" dirty="0">
                <a:ln>
                  <a:noFill/>
                </a:ln>
                <a:solidFill>
                  <a:prstClr val="black"/>
                </a:solidFill>
                <a:effectLst/>
                <a:uLnTx/>
                <a:uFillTx/>
                <a:latin typeface="Muli" panose="020B0604020202020204"/>
                <a:ea typeface="+mn-ea"/>
                <a:cs typeface="+mn-cs"/>
              </a:rPr>
              <a:t> </a:t>
            </a:r>
            <a:r>
              <a:rPr kumimoji="0" lang="pt-BR" sz="1800" b="1" i="0" u="none" strike="noStrike" kern="1200" cap="none" spc="0" normalizeH="0" baseline="0" noProof="0" dirty="0" smtClean="0">
                <a:ln>
                  <a:noFill/>
                </a:ln>
                <a:solidFill>
                  <a:prstClr val="black"/>
                </a:solidFill>
                <a:effectLst/>
                <a:uLnTx/>
                <a:uFillTx/>
                <a:latin typeface="Muli" panose="020B0604020202020204"/>
                <a:ea typeface="+mn-ea"/>
                <a:cs typeface="+mn-cs"/>
              </a:rPr>
              <a:t>3.520, de 2000).</a:t>
            </a:r>
            <a:endParaRPr kumimoji="0" lang="pt-BR" sz="1800" b="1" i="0" u="none" strike="noStrike" kern="1200" cap="none" spc="0" normalizeH="0" baseline="0" noProof="0" dirty="0">
              <a:ln>
                <a:noFill/>
              </a:ln>
              <a:solidFill>
                <a:prstClr val="black"/>
              </a:solidFill>
              <a:effectLst/>
              <a:uLnTx/>
              <a:uFillTx/>
              <a:latin typeface="Muli"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000" b="1" i="0" u="sng" strike="noStrike" kern="1200" cap="none" spc="0" normalizeH="0" baseline="0" noProof="0" dirty="0" smtClean="0">
              <a:ln>
                <a:noFill/>
              </a:ln>
              <a:solidFill>
                <a:prstClr val="black"/>
              </a:solidFill>
              <a:effectLst/>
              <a:uLnTx/>
              <a:uFillTx/>
              <a:latin typeface="Muli" panose="020B0604020202020204"/>
              <a:ea typeface="+mn-ea"/>
              <a:cs typeface="+mn-cs"/>
            </a:endParaRPr>
          </a:p>
          <a:p>
            <a:pPr marL="447675" marR="0" lvl="2" indent="-447675" algn="just" defTabSz="1255713" rtl="0" eaLnBrk="1" fontAlgn="auto" latinLnBrk="0" hangingPunct="1">
              <a:lnSpc>
                <a:spcPct val="200000"/>
              </a:lnSpc>
              <a:spcBef>
                <a:spcPts val="0"/>
              </a:spcBef>
              <a:spcAft>
                <a:spcPts val="1200"/>
              </a:spcAft>
              <a:buClrTx/>
              <a:buSzTx/>
              <a:buFont typeface="Arial" panose="020B0604020202020204" pitchFamily="34" charset="0"/>
              <a:buChar char="•"/>
              <a:tabLst/>
              <a:defRPr/>
            </a:pPr>
            <a:r>
              <a:rPr kumimoji="0" lang="pt-BR" sz="1800" b="1"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uli" panose="020B0604020202020204"/>
                <a:ea typeface="+mn-ea"/>
                <a:cs typeface="+mn-cs"/>
              </a:rPr>
              <a:t>Secretaria-Executiva do CNPE</a:t>
            </a:r>
            <a:endParaRPr kumimoji="0" lang="pt-BR"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uli" panose="020B0604020202020204" charset="0"/>
              <a:ea typeface="+mn-ea"/>
              <a:cs typeface="+mn-cs"/>
            </a:endParaRPr>
          </a:p>
        </p:txBody>
      </p:sp>
    </p:spTree>
    <p:extLst>
      <p:ext uri="{BB962C8B-B14F-4D97-AF65-F5344CB8AC3E}">
        <p14:creationId xmlns:p14="http://schemas.microsoft.com/office/powerpoint/2010/main" val="197089724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pic>
        <p:nvPicPr>
          <p:cNvPr id="17" name="Imagem 16"/>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t="5516" b="8859"/>
          <a:stretch/>
        </p:blipFill>
        <p:spPr bwMode="white">
          <a:xfrm>
            <a:off x="2" y="-260498"/>
            <a:ext cx="12191995" cy="7378996"/>
          </a:xfrm>
          <a:prstGeom prst="rect">
            <a:avLst/>
          </a:prstGeom>
          <a:noFill/>
          <a:effectLst>
            <a:glow>
              <a:schemeClr val="accent1"/>
            </a:glow>
          </a:effectLst>
        </p:spPr>
      </p:pic>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136245" r:id="rId6" imgW="3428571" imgH="3704762" progId="MSPhotoEd.3">
                  <p:embed/>
                </p:oleObj>
              </mc:Choice>
              <mc:Fallback>
                <p:oleObj r:id="rId6" imgW="3428571" imgH="3704762" progId="MSPhotoEd.3">
                  <p:embed/>
                  <p:pic>
                    <p:nvPicPr>
                      <p:cNvPr id="14" name="Objeto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992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6" name="Retângulo 15"/>
          <p:cNvSpPr/>
          <p:nvPr/>
        </p:nvSpPr>
        <p:spPr>
          <a:xfrm>
            <a:off x="192505" y="1728860"/>
            <a:ext cx="11646569" cy="34778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Considerações Finais</a:t>
            </a:r>
            <a:endParaRPr kumimoji="0" lang="pt-BR" sz="5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5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Presidente do CNPE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Ministro de Estado de Minas e Energia</a:t>
            </a:r>
            <a:endParaRPr kumimoji="0" lang="pt-BR" sz="5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76346837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pic>
        <p:nvPicPr>
          <p:cNvPr id="9" name="Imagem 8"/>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t="5516" b="8859"/>
          <a:stretch/>
        </p:blipFill>
        <p:spPr bwMode="white">
          <a:xfrm>
            <a:off x="2" y="-260498"/>
            <a:ext cx="12191995" cy="7378996"/>
          </a:xfrm>
          <a:prstGeom prst="rect">
            <a:avLst/>
          </a:prstGeom>
          <a:noFill/>
          <a:effectLst>
            <a:glow>
              <a:schemeClr val="accent1"/>
            </a:glow>
          </a:effectLst>
        </p:spPr>
      </p:pic>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Objeto 13"/>
          <p:cNvGraphicFramePr>
            <a:graphicFrameLocks noChangeAspect="1"/>
          </p:cNvGraphicFramePr>
          <p:nvPr>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137269" r:id="rId6" imgW="3428571" imgH="3704762" progId="MSPhotoEd.3">
                  <p:embed/>
                </p:oleObj>
              </mc:Choice>
              <mc:Fallback>
                <p:oleObj r:id="rId6" imgW="3428571" imgH="3704762" progId="MSPhotoEd.3">
                  <p:embed/>
                  <p:pic>
                    <p:nvPicPr>
                      <p:cNvPr id="14" name="Objeto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569926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Conselho Nacional de Política Energética - CNPE</a:t>
            </a:r>
            <a:endParaRPr kumimoji="0" lang="pt-BR" sz="2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2" name="Retângulo 11"/>
          <p:cNvSpPr/>
          <p:nvPr/>
        </p:nvSpPr>
        <p:spPr>
          <a:xfrm>
            <a:off x="3047999" y="2921628"/>
            <a:ext cx="6096000" cy="92333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MUITO </a:t>
            </a:r>
            <a:r>
              <a:rPr kumimoji="0" lang="pt-BR" sz="5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OBRIGADO</a:t>
            </a:r>
          </a:p>
        </p:txBody>
      </p:sp>
    </p:spTree>
    <p:extLst>
      <p:ext uri="{BB962C8B-B14F-4D97-AF65-F5344CB8AC3E}">
        <p14:creationId xmlns:p14="http://schemas.microsoft.com/office/powerpoint/2010/main" val="42691337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EAF488"/>
            </a:gs>
            <a:gs pos="80000">
              <a:schemeClr val="accent1">
                <a:alpha val="54000"/>
                <a:lumMod val="92000"/>
                <a:lumOff val="8000"/>
              </a:schemeClr>
            </a:gs>
            <a:gs pos="100000">
              <a:schemeClr val="accent1">
                <a:alpha val="94000"/>
                <a:lumMod val="28000"/>
                <a:lumOff val="72000"/>
              </a:schemeClr>
            </a:gs>
          </a:gsLst>
          <a:lin ang="2700000" scaled="1"/>
          <a:tileRect/>
        </a:gradFill>
        <a:effectLst/>
      </p:bgPr>
    </p:bg>
    <p:spTree>
      <p:nvGrpSpPr>
        <p:cNvPr id="1" name=""/>
        <p:cNvGrpSpPr/>
        <p:nvPr/>
      </p:nvGrpSpPr>
      <p:grpSpPr>
        <a:xfrm>
          <a:off x="0" y="0"/>
          <a:ext cx="0" cy="0"/>
          <a:chOff x="0" y="0"/>
          <a:chExt cx="0" cy="0"/>
        </a:xfrm>
      </p:grpSpPr>
      <p:grpSp>
        <p:nvGrpSpPr>
          <p:cNvPr id="4" name="Agrupar 3"/>
          <p:cNvGrpSpPr/>
          <p:nvPr/>
        </p:nvGrpSpPr>
        <p:grpSpPr>
          <a:xfrm>
            <a:off x="7067549" y="4772025"/>
            <a:ext cx="5124446" cy="2103392"/>
            <a:chOff x="7067549" y="4772025"/>
            <a:chExt cx="5124446" cy="2103392"/>
          </a:xfrm>
        </p:grpSpPr>
        <p:sp>
          <p:nvSpPr>
            <p:cNvPr id="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outerShdw blurRad="50800" dist="38100" dir="13500000" algn="br" rotWithShape="0">
                    <a:prstClr val="black">
                      <a:alpha val="40000"/>
                    </a:prstClr>
                  </a:outerShdw>
                </a:effectLst>
                <a:uLnTx/>
                <a:uFillTx/>
                <a:latin typeface="Calibri" panose="020F0502020204030204"/>
                <a:ea typeface="+mn-ea"/>
                <a:cs typeface="+mn-cs"/>
              </a:endParaRP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3" name="Rectangle 4"/>
          <p:cNvSpPr>
            <a:spLocks noChangeArrowheads="1"/>
          </p:cNvSpPr>
          <p:nvPr/>
        </p:nvSpPr>
        <p:spPr bwMode="auto">
          <a:xfrm>
            <a:off x="192505" y="121543"/>
            <a:ext cx="91814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t-BR"/>
          </a:p>
        </p:txBody>
      </p:sp>
      <p:graphicFrame>
        <p:nvGraphicFramePr>
          <p:cNvPr id="14" name="Objeto 13"/>
          <p:cNvGraphicFramePr>
            <a:graphicFrameLocks noChangeAspect="1"/>
          </p:cNvGraphicFramePr>
          <p:nvPr>
            <p:extLst>
              <p:ext uri="{D42A27DB-BD31-4B8C-83A1-F6EECF244321}">
                <p14:modId xmlns:p14="http://schemas.microsoft.com/office/powerpoint/2010/main" val="3075045070"/>
              </p:ext>
            </p:extLst>
          </p:nvPr>
        </p:nvGraphicFramePr>
        <p:xfrm>
          <a:off x="192505" y="121544"/>
          <a:ext cx="750771" cy="808155"/>
        </p:xfrm>
        <a:graphic>
          <a:graphicData uri="http://schemas.openxmlformats.org/presentationml/2006/ole">
            <mc:AlternateContent xmlns:mc="http://schemas.openxmlformats.org/markup-compatibility/2006">
              <mc:Choice xmlns:v="urn:schemas-microsoft-com:vml" Requires="v">
                <p:oleObj spid="_x0000_s10399" r:id="rId4" imgW="3428571" imgH="3704762" progId="MSPhotoEd.3">
                  <p:embed/>
                </p:oleObj>
              </mc:Choice>
              <mc:Fallback>
                <p:oleObj r:id="rId4" imgW="3428571" imgH="3704762" progId="MSPhotoEd.3">
                  <p:embed/>
                  <p:pic>
                    <p:nvPicPr>
                      <p:cNvPr id="14" name="Objet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121544"/>
                        <a:ext cx="750771" cy="808155"/>
                      </a:xfrm>
                      <a:prstGeom prst="rect">
                        <a:avLst/>
                      </a:prstGeom>
                      <a:noFill/>
                    </p:spPr>
                  </p:pic>
                </p:oleObj>
              </mc:Fallback>
            </mc:AlternateContent>
          </a:graphicData>
        </a:graphic>
      </p:graphicFrame>
      <p:sp>
        <p:nvSpPr>
          <p:cNvPr id="15" name="Rectangle 5"/>
          <p:cNvSpPr/>
          <p:nvPr/>
        </p:nvSpPr>
        <p:spPr>
          <a:xfrm>
            <a:off x="943275" y="171308"/>
            <a:ext cx="6146130"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pt-BR" sz="2000" b="1" dirty="0" smtClean="0">
                <a:ln w="0"/>
                <a:solidFill>
                  <a:srgbClr val="002060"/>
                </a:solidFill>
                <a:effectLst>
                  <a:outerShdw blurRad="38100" dist="25400" dir="5400000" algn="ctr" rotWithShape="0">
                    <a:srgbClr val="6E747A">
                      <a:alpha val="43000"/>
                    </a:srgbClr>
                  </a:outerShdw>
                </a:effectLst>
                <a:latin typeface="Calibri" panose="020F0502020204030204"/>
              </a:rPr>
              <a:t>Conselho Nacional de Política Energética - CNPE</a:t>
            </a:r>
            <a:endParaRPr kumimoji="0" lang="pt-BR" sz="2800" b="1" i="0" u="none" strike="noStrike" kern="1200" cap="none" spc="0" normalizeH="0" baseline="0" dirty="0">
              <a:ln w="0"/>
              <a:solidFill>
                <a:srgbClr val="002060"/>
              </a:solidFill>
              <a:effectLst>
                <a:outerShdw blurRad="38100" dist="25400" dir="5400000" algn="ctr" rotWithShape="0">
                  <a:srgbClr val="6E747A">
                    <a:alpha val="43000"/>
                  </a:srgbClr>
                </a:outerShdw>
              </a:effectLst>
              <a:uLnTx/>
              <a:uFillTx/>
              <a:latin typeface="Calibri" panose="020F0502020204030204"/>
            </a:endParaRPr>
          </a:p>
        </p:txBody>
      </p:sp>
      <p:sp>
        <p:nvSpPr>
          <p:cNvPr id="9" name="Rectangle 5"/>
          <p:cNvSpPr/>
          <p:nvPr/>
        </p:nvSpPr>
        <p:spPr>
          <a:xfrm>
            <a:off x="4799344" y="782279"/>
            <a:ext cx="2290061"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smtClean="0">
                <a:ln w="0"/>
                <a:solidFill>
                  <a:srgbClr val="002060"/>
                </a:solidFill>
                <a:effectLst>
                  <a:outerShdw blurRad="38100" dist="25400" dir="5400000" algn="ctr" rotWithShape="0">
                    <a:srgbClr val="6E747A">
                      <a:alpha val="43000"/>
                    </a:srgbClr>
                  </a:outerShdw>
                </a:effectLst>
                <a:latin typeface="Calibri" panose="020F0502020204030204"/>
              </a:rPr>
              <a:t>Pauta</a:t>
            </a:r>
            <a:endPar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ndParaRPr>
          </a:p>
        </p:txBody>
      </p:sp>
      <p:graphicFrame>
        <p:nvGraphicFramePr>
          <p:cNvPr id="12" name="Table 12"/>
          <p:cNvGraphicFramePr>
            <a:graphicFrameLocks noGrp="1"/>
          </p:cNvGraphicFramePr>
          <p:nvPr>
            <p:extLst>
              <p:ext uri="{D42A27DB-BD31-4B8C-83A1-F6EECF244321}">
                <p14:modId xmlns:p14="http://schemas.microsoft.com/office/powerpoint/2010/main" val="3455835032"/>
              </p:ext>
            </p:extLst>
          </p:nvPr>
        </p:nvGraphicFramePr>
        <p:xfrm>
          <a:off x="456800" y="1577916"/>
          <a:ext cx="11288986" cy="3337361"/>
        </p:xfrm>
        <a:graphic>
          <a:graphicData uri="http://schemas.openxmlformats.org/drawingml/2006/table">
            <a:tbl>
              <a:tblPr firstRow="1" bandRow="1">
                <a:tableStyleId>{5C22544A-7EE6-4342-B048-85BDC9FD1C3A}</a:tableStyleId>
              </a:tblPr>
              <a:tblGrid>
                <a:gridCol w="7010345">
                  <a:extLst>
                    <a:ext uri="{9D8B030D-6E8A-4147-A177-3AD203B41FA5}">
                      <a16:colId xmlns:a16="http://schemas.microsoft.com/office/drawing/2014/main" val="3710372697"/>
                    </a:ext>
                  </a:extLst>
                </a:gridCol>
                <a:gridCol w="4278641">
                  <a:extLst>
                    <a:ext uri="{9D8B030D-6E8A-4147-A177-3AD203B41FA5}">
                      <a16:colId xmlns:a16="http://schemas.microsoft.com/office/drawing/2014/main" val="2842793189"/>
                    </a:ext>
                  </a:extLst>
                </a:gridCol>
              </a:tblGrid>
              <a:tr h="1500495">
                <a:tc>
                  <a:txBody>
                    <a:bodyPr/>
                    <a:lstStyle/>
                    <a:p>
                      <a:pPr marL="0" indent="0" algn="just">
                        <a:buNone/>
                      </a:pPr>
                      <a:r>
                        <a:rPr lang="pt-BR" sz="2400" b="1" kern="1200" dirty="0" smtClean="0">
                          <a:solidFill>
                            <a:srgbClr val="002060"/>
                          </a:solidFill>
                          <a:latin typeface="+mn-lt"/>
                          <a:ea typeface="+mn-ea"/>
                          <a:cs typeface="+mn-cs"/>
                        </a:rPr>
                        <a:t>- Resolução CNPE que cria o Comitê para revitalização da atividade de exploração e produção de petróleo e gás natural em áreas terrestres.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2060"/>
                          </a:solidFill>
                        </a:rPr>
                        <a:t>Secretaria</a:t>
                      </a:r>
                      <a:r>
                        <a:rPr lang="en-US" sz="2400" b="1" baseline="0" dirty="0" smtClean="0">
                          <a:solidFill>
                            <a:srgbClr val="002060"/>
                          </a:solidFill>
                        </a:rPr>
                        <a:t> de </a:t>
                      </a:r>
                      <a:r>
                        <a:rPr lang="en-US" sz="2400" b="1" baseline="0" dirty="0" err="1" smtClean="0">
                          <a:solidFill>
                            <a:srgbClr val="002060"/>
                          </a:solidFill>
                        </a:rPr>
                        <a:t>Petróleo</a:t>
                      </a:r>
                      <a:r>
                        <a:rPr lang="en-US" sz="2400" b="1" baseline="0" dirty="0" smtClean="0">
                          <a:solidFill>
                            <a:srgbClr val="002060"/>
                          </a:solidFill>
                        </a:rPr>
                        <a:t>, </a:t>
                      </a:r>
                      <a:r>
                        <a:rPr lang="en-US" sz="2400" b="1" baseline="0" dirty="0" err="1" smtClean="0">
                          <a:solidFill>
                            <a:srgbClr val="002060"/>
                          </a:solidFill>
                        </a:rPr>
                        <a:t>Gás</a:t>
                      </a:r>
                      <a:r>
                        <a:rPr lang="en-US" sz="2400" b="1" baseline="0" dirty="0" smtClean="0">
                          <a:solidFill>
                            <a:srgbClr val="002060"/>
                          </a:solidFill>
                        </a:rPr>
                        <a:t> Natural e </a:t>
                      </a:r>
                      <a:r>
                        <a:rPr lang="en-US" sz="2400" b="1" baseline="0" dirty="0" err="1" smtClean="0">
                          <a:solidFill>
                            <a:srgbClr val="002060"/>
                          </a:solidFill>
                        </a:rPr>
                        <a:t>Biocombustíveis</a:t>
                      </a:r>
                      <a:endParaRPr lang="en-US" sz="2400" b="1" dirty="0" smtClean="0">
                        <a:solidFill>
                          <a:srgbClr val="002060"/>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6292443"/>
                  </a:ext>
                </a:extLst>
              </a:tr>
              <a:tr h="1003257">
                <a:tc>
                  <a:txBody>
                    <a:bodyPr/>
                    <a:lstStyle/>
                    <a:p>
                      <a:pPr algn="ctr">
                        <a:lnSpc>
                          <a:spcPct val="100000"/>
                        </a:lnSpc>
                      </a:pPr>
                      <a:r>
                        <a:rPr lang="en-US" sz="2400" b="1" kern="1200" dirty="0" err="1" smtClean="0">
                          <a:solidFill>
                            <a:srgbClr val="F4FBE1"/>
                          </a:solidFill>
                          <a:latin typeface="+mn-lt"/>
                          <a:ea typeface="+mn-ea"/>
                          <a:cs typeface="+mn-cs"/>
                        </a:rPr>
                        <a:t>Resolução</a:t>
                      </a:r>
                      <a:endParaRPr lang="en-US" sz="2400" b="1" kern="1200" dirty="0">
                        <a:solidFill>
                          <a:srgbClr val="F4FBE1"/>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smtClean="0">
                          <a:solidFill>
                            <a:srgbClr val="F4FBE1"/>
                          </a:solidFill>
                          <a:latin typeface="+mn-lt"/>
                          <a:ea typeface="+mn-ea"/>
                          <a:cs typeface="+mn-cs"/>
                        </a:rPr>
                        <a:t>Secretário-Executivo</a:t>
                      </a:r>
                      <a:r>
                        <a:rPr lang="en-US" sz="2400" b="1" kern="1200" dirty="0" smtClean="0">
                          <a:solidFill>
                            <a:srgbClr val="F4FBE1"/>
                          </a:solidFill>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F4FBE1"/>
                          </a:solidFill>
                          <a:latin typeface="+mn-lt"/>
                          <a:ea typeface="+mn-ea"/>
                          <a:cs typeface="+mn-cs"/>
                        </a:rPr>
                        <a:t>do CNPE</a:t>
                      </a:r>
                      <a:endParaRPr lang="en-US" sz="2400" b="1" kern="1200" dirty="0">
                        <a:solidFill>
                          <a:srgbClr val="F4FBE1"/>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1751069"/>
                  </a:ext>
                </a:extLst>
              </a:tr>
              <a:tr h="833609">
                <a:tc>
                  <a:txBody>
                    <a:bodyPr/>
                    <a:lstStyle/>
                    <a:p>
                      <a:pPr algn="ctr">
                        <a:lnSpc>
                          <a:spcPct val="100000"/>
                        </a:lnSpc>
                      </a:pPr>
                      <a:r>
                        <a:rPr lang="en-US" sz="2400" b="1" kern="1200" dirty="0" err="1" smtClean="0">
                          <a:solidFill>
                            <a:srgbClr val="F4FBE1"/>
                          </a:solidFill>
                          <a:latin typeface="+mn-lt"/>
                          <a:ea typeface="+mn-ea"/>
                          <a:cs typeface="+mn-cs"/>
                        </a:rPr>
                        <a:t>Contribuições</a:t>
                      </a:r>
                      <a:r>
                        <a:rPr lang="en-US" sz="2400" b="1" kern="1200" dirty="0" smtClean="0">
                          <a:solidFill>
                            <a:srgbClr val="F4FBE1"/>
                          </a:solidFill>
                          <a:latin typeface="+mn-lt"/>
                          <a:ea typeface="+mn-ea"/>
                          <a:cs typeface="+mn-cs"/>
                        </a:rPr>
                        <a:t> / </a:t>
                      </a:r>
                      <a:r>
                        <a:rPr lang="en-US" sz="2400" b="1" kern="1200" dirty="0" err="1" smtClean="0">
                          <a:solidFill>
                            <a:srgbClr val="F4FBE1"/>
                          </a:solidFill>
                          <a:latin typeface="+mn-lt"/>
                          <a:ea typeface="+mn-ea"/>
                          <a:cs typeface="+mn-cs"/>
                        </a:rPr>
                        <a:t>Aprovação</a:t>
                      </a:r>
                      <a:endParaRPr lang="en-US" sz="2400" b="1" kern="1200" dirty="0">
                        <a:solidFill>
                          <a:srgbClr val="F4FBE1"/>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F4FBE1"/>
                          </a:solidFill>
                          <a:latin typeface="+mn-lt"/>
                          <a:ea typeface="+mn-ea"/>
                          <a:cs typeface="+mn-cs"/>
                        </a:rPr>
                        <a:t>CNPE</a:t>
                      </a:r>
                      <a:endParaRPr lang="en-US" sz="2400" b="1" kern="1200" dirty="0">
                        <a:solidFill>
                          <a:srgbClr val="F4FBE1"/>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3753651"/>
                  </a:ext>
                </a:extLst>
              </a:tr>
            </a:tbl>
          </a:graphicData>
        </a:graphic>
      </p:graphicFrame>
    </p:spTree>
    <p:extLst>
      <p:ext uri="{BB962C8B-B14F-4D97-AF65-F5344CB8AC3E}">
        <p14:creationId xmlns:p14="http://schemas.microsoft.com/office/powerpoint/2010/main" val="238462089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600" dirty="0" err="1" smtClean="0">
            <a:solidFill>
              <a:schemeClr val="tx1"/>
            </a:solidFill>
            <a:latin typeface="Raleway ExtraLight" panose="020B03030301010600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600" dirty="0" err="1" smtClean="0">
            <a:solidFill>
              <a:schemeClr val="tx1"/>
            </a:solidFill>
            <a:latin typeface="Raleway ExtraLight" panose="020B03030301010600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Personalizar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3600" dirty="0" smtClean="0">
            <a:solidFill>
              <a:schemeClr val="bg1"/>
            </a:solidFill>
            <a:latin typeface="Raleway ExtraBold" panose="020B09030301010600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Personalizar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1197</TotalTime>
  <Words>3942</Words>
  <Application>Microsoft Office PowerPoint</Application>
  <PresentationFormat>Widescreen</PresentationFormat>
  <Paragraphs>859</Paragraphs>
  <Slides>84</Slides>
  <Notes>17</Notes>
  <HiddenSlides>0</HiddenSlides>
  <MMClips>0</MMClips>
  <ScaleCrop>false</ScaleCrop>
  <HeadingPairs>
    <vt:vector size="8" baseType="variant">
      <vt:variant>
        <vt:lpstr>Fontes usadas</vt:lpstr>
      </vt:variant>
      <vt:variant>
        <vt:i4>16</vt:i4>
      </vt:variant>
      <vt:variant>
        <vt:lpstr>Tema</vt:lpstr>
      </vt:variant>
      <vt:variant>
        <vt:i4>7</vt:i4>
      </vt:variant>
      <vt:variant>
        <vt:lpstr>Servidores OLE inseridos</vt:lpstr>
      </vt:variant>
      <vt:variant>
        <vt:i4>1</vt:i4>
      </vt:variant>
      <vt:variant>
        <vt:lpstr>Títulos de slides</vt:lpstr>
      </vt:variant>
      <vt:variant>
        <vt:i4>84</vt:i4>
      </vt:variant>
    </vt:vector>
  </HeadingPairs>
  <TitlesOfParts>
    <vt:vector size="108" baseType="lpstr">
      <vt:lpstr>맑은 고딕</vt:lpstr>
      <vt:lpstr>ＭＳ Ｐゴシック</vt:lpstr>
      <vt:lpstr>Abadi</vt:lpstr>
      <vt:lpstr>Arial</vt:lpstr>
      <vt:lpstr>Calibri</vt:lpstr>
      <vt:lpstr>Calibri Light</vt:lpstr>
      <vt:lpstr>Courier New</vt:lpstr>
      <vt:lpstr>Muli</vt:lpstr>
      <vt:lpstr>Poppins</vt:lpstr>
      <vt:lpstr>Raleway</vt:lpstr>
      <vt:lpstr>Raleway ExtraBold</vt:lpstr>
      <vt:lpstr>Raleway ExtraLight</vt:lpstr>
      <vt:lpstr>Tahoma</vt:lpstr>
      <vt:lpstr>Times New Roman</vt:lpstr>
      <vt:lpstr>Verdana</vt:lpstr>
      <vt:lpstr>Wingdings</vt:lpstr>
      <vt:lpstr>Tema do Office</vt:lpstr>
      <vt:lpstr>2_Tema do Office</vt:lpstr>
      <vt:lpstr>1_Tema do Office</vt:lpstr>
      <vt:lpstr>2_Personalizar design</vt:lpstr>
      <vt:lpstr>4_Tema do Office</vt:lpstr>
      <vt:lpstr>3_Personalizar design</vt:lpstr>
      <vt:lpstr>3_Tema do Office</vt:lpstr>
      <vt:lpstr>MSPhotoEd.3</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Antonio Carlos Ramos de Barros Mello</dc:creator>
  <cp:lastModifiedBy>Antonio Carlos Ramos de Barros Mello</cp:lastModifiedBy>
  <cp:revision>152</cp:revision>
  <cp:lastPrinted>2019-12-12T00:53:20Z</cp:lastPrinted>
  <dcterms:created xsi:type="dcterms:W3CDTF">2019-08-19T14:32:22Z</dcterms:created>
  <dcterms:modified xsi:type="dcterms:W3CDTF">2020-08-17T19:42:00Z</dcterms:modified>
</cp:coreProperties>
</file>